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401" r:id="rId2"/>
    <p:sldId id="398" r:id="rId3"/>
    <p:sldId id="400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1" autoAdjust="0"/>
    <p:restoredTop sz="94660"/>
  </p:normalViewPr>
  <p:slideViewPr>
    <p:cSldViewPr>
      <p:cViewPr>
        <p:scale>
          <a:sx n="75" d="100"/>
          <a:sy n="75" d="100"/>
        </p:scale>
        <p:origin x="2256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2018-10-21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98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isour.com/rgb-color-model-2486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11" y="2016578"/>
            <a:ext cx="7981189" cy="4525963"/>
          </a:xfrm>
        </p:spPr>
        <p:txBody>
          <a:bodyPr>
            <a:normAutofit/>
          </a:bodyPr>
          <a:lstStyle/>
          <a:p>
            <a:pPr fontAlgn="base"/>
            <a:r>
              <a:rPr lang="en-CA" sz="1400" dirty="0" smtClean="0"/>
              <a:t>A greyscale image is system </a:t>
            </a:r>
            <a:r>
              <a:rPr lang="en-CA" sz="1400" dirty="0"/>
              <a:t>of 256 tones with values </a:t>
            </a:r>
            <a:r>
              <a:rPr lang="en-CA" sz="1400" dirty="0" smtClean="0"/>
              <a:t>ranging from 0-255. </a:t>
            </a:r>
          </a:p>
          <a:p>
            <a:pPr fontAlgn="base"/>
            <a:r>
              <a:rPr lang="en-CA" sz="1400" dirty="0" smtClean="0"/>
              <a:t>'0</a:t>
            </a:r>
            <a:r>
              <a:rPr lang="en-CA" sz="1400" dirty="0"/>
              <a:t>' represents </a:t>
            </a:r>
            <a:r>
              <a:rPr lang="en-CA" sz="1400" dirty="0" smtClean="0"/>
              <a:t>black and '255</a:t>
            </a:r>
            <a:r>
              <a:rPr lang="en-CA" sz="1400" dirty="0"/>
              <a:t>' represents white. </a:t>
            </a:r>
            <a:endParaRPr lang="en-CA" sz="1400" dirty="0" smtClean="0"/>
          </a:p>
          <a:p>
            <a:pPr fontAlgn="base"/>
            <a:r>
              <a:rPr lang="en-CA" sz="1400" dirty="0"/>
              <a:t>N</a:t>
            </a:r>
            <a:r>
              <a:rPr lang="en-CA" sz="1400" dirty="0" smtClean="0"/>
              <a:t>umbers in-between represents greys </a:t>
            </a:r>
            <a:r>
              <a:rPr lang="en-CA" sz="1400" dirty="0"/>
              <a:t>between black and white</a:t>
            </a:r>
            <a:r>
              <a:rPr lang="en-CA" sz="1400" dirty="0" smtClean="0"/>
              <a:t>.</a:t>
            </a:r>
          </a:p>
          <a:p>
            <a:pPr fontAlgn="base"/>
            <a:r>
              <a:rPr lang="en-CA" sz="1400" dirty="0" smtClean="0"/>
              <a:t>Binary systems use digits </a:t>
            </a:r>
            <a:r>
              <a:rPr lang="en-CA" sz="1400" dirty="0"/>
              <a:t>'0' and </a:t>
            </a:r>
            <a:r>
              <a:rPr lang="en-CA" sz="1400" dirty="0" smtClean="0"/>
              <a:t>'1‘ where '00000000</a:t>
            </a:r>
            <a:r>
              <a:rPr lang="en-CA" sz="1400" dirty="0"/>
              <a:t>' for black, to '11111111' for </a:t>
            </a:r>
            <a:r>
              <a:rPr lang="en-CA" sz="1400" dirty="0" smtClean="0"/>
              <a:t>white (8-bit image).</a:t>
            </a:r>
          </a:p>
          <a:p>
            <a:pPr fontAlgn="base"/>
            <a:r>
              <a:rPr lang="en-CA" sz="1400" b="1" dirty="0" smtClean="0"/>
              <a:t>Note: </a:t>
            </a:r>
            <a:r>
              <a:rPr lang="en-CA" sz="1400" dirty="0" smtClean="0"/>
              <a:t>binary </a:t>
            </a:r>
            <a:r>
              <a:rPr lang="en-CA" sz="1400" dirty="0"/>
              <a:t>value of '11111111' is equal to </a:t>
            </a:r>
            <a:r>
              <a:rPr lang="en-CA" sz="1400" dirty="0" smtClean="0"/>
              <a:t>decimal </a:t>
            </a:r>
            <a:r>
              <a:rPr lang="en-CA" sz="1400" dirty="0"/>
              <a:t>value of '255</a:t>
            </a:r>
            <a:r>
              <a:rPr lang="en-CA" sz="1400" dirty="0" smtClean="0"/>
              <a:t>'</a:t>
            </a:r>
            <a:endParaRPr lang="en-CA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6325" y="9986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HOW DO WE DIGITALLY REPRESENT AN IMAGE?: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GREYSCALE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2289" y="6327042"/>
            <a:ext cx="2831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Photo Credit: </a:t>
            </a:r>
            <a:r>
              <a:rPr lang="en-CA" sz="1200" dirty="0" smtClean="0"/>
              <a:t>http</a:t>
            </a:r>
            <a:r>
              <a:rPr lang="en-CA" sz="1200" dirty="0"/>
              <a:t>://shutha.org/node/789</a:t>
            </a:r>
          </a:p>
        </p:txBody>
      </p:sp>
      <p:pic>
        <p:nvPicPr>
          <p:cNvPr id="12" name="Picture 2" descr="Image result for monal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4" y="3599830"/>
            <a:ext cx="2546681" cy="254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80499"/>
              </p:ext>
            </p:extLst>
          </p:nvPr>
        </p:nvGraphicFramePr>
        <p:xfrm>
          <a:off x="3053809" y="3605560"/>
          <a:ext cx="2866212" cy="2546682"/>
        </p:xfrm>
        <a:graphic>
          <a:graphicData uri="http://schemas.openxmlformats.org/drawingml/2006/table">
            <a:tbl>
              <a:tblPr firstRow="1" bandRow="1"/>
              <a:tblGrid>
                <a:gridCol w="955404"/>
                <a:gridCol w="955404"/>
                <a:gridCol w="955404"/>
              </a:tblGrid>
              <a:tr h="8488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b="1" dirty="0" smtClean="0"/>
                        <a:t>255</a:t>
                      </a:r>
                      <a:endParaRPr lang="en-CA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b="1" dirty="0" smtClean="0"/>
                        <a:t>255</a:t>
                      </a:r>
                      <a:endParaRPr lang="en-CA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b="1" dirty="0" smtClean="0"/>
                        <a:t>255</a:t>
                      </a:r>
                      <a:endParaRPr lang="en-CA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8488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b="1" dirty="0" smtClean="0"/>
                        <a:t>155</a:t>
                      </a:r>
                      <a:endParaRPr lang="en-CA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b="1" dirty="0" smtClean="0"/>
                        <a:t>155</a:t>
                      </a:r>
                      <a:endParaRPr lang="en-CA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b="1" dirty="0" smtClean="0"/>
                        <a:t>155</a:t>
                      </a:r>
                      <a:endParaRPr lang="en-CA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</a:tr>
              <a:tr h="8488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42288"/>
              </p:ext>
            </p:extLst>
          </p:nvPr>
        </p:nvGraphicFramePr>
        <p:xfrm>
          <a:off x="6120165" y="3599830"/>
          <a:ext cx="2866212" cy="2546682"/>
        </p:xfrm>
        <a:graphic>
          <a:graphicData uri="http://schemas.openxmlformats.org/drawingml/2006/table">
            <a:tbl>
              <a:tblPr firstRow="1" bandRow="1"/>
              <a:tblGrid>
                <a:gridCol w="955404"/>
                <a:gridCol w="955404"/>
                <a:gridCol w="955404"/>
              </a:tblGrid>
              <a:tr h="8488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/>
                        <a:t>11111111</a:t>
                      </a:r>
                      <a:endParaRPr lang="en-CA" sz="12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/>
                        <a:t>11111111</a:t>
                      </a:r>
                      <a:endParaRPr lang="en-CA" sz="12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/>
                        <a:t>11111111</a:t>
                      </a:r>
                      <a:endParaRPr lang="en-CA" sz="12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8488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/>
                        <a:t>10011011</a:t>
                      </a:r>
                      <a:endParaRPr lang="en-CA" sz="12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/>
                        <a:t>10011011</a:t>
                      </a:r>
                      <a:endParaRPr lang="en-CA" sz="12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/>
                        <a:t>10011011</a:t>
                      </a:r>
                      <a:endParaRPr lang="en-CA" sz="12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</a:tr>
              <a:tr h="8488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>
                          <a:solidFill>
                            <a:schemeClr val="bg2"/>
                          </a:solidFill>
                        </a:rPr>
                        <a:t>00000000</a:t>
                      </a:r>
                      <a:endParaRPr lang="en-CA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>
                          <a:solidFill>
                            <a:schemeClr val="bg2"/>
                          </a:solidFill>
                        </a:rPr>
                        <a:t>00000000</a:t>
                      </a:r>
                      <a:endParaRPr lang="en-CA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200" b="1" dirty="0" smtClean="0">
                          <a:solidFill>
                            <a:schemeClr val="bg2"/>
                          </a:solidFill>
                        </a:rPr>
                        <a:t>00000000</a:t>
                      </a:r>
                      <a:endParaRPr lang="en-CA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0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595474"/>
            <a:ext cx="7062107" cy="3025168"/>
          </a:xfrm>
        </p:spPr>
        <p:txBody>
          <a:bodyPr>
            <a:normAutofit/>
          </a:bodyPr>
          <a:lstStyle/>
          <a:p>
            <a:endParaRPr lang="en-CA" altLang="en-US" sz="1400" dirty="0" smtClean="0"/>
          </a:p>
          <a:p>
            <a:r>
              <a:rPr lang="en-CA" sz="1400" dirty="0"/>
              <a:t>Each pixel coordinate (x, y) contains </a:t>
            </a:r>
            <a:r>
              <a:rPr lang="en-CA" sz="1400" dirty="0" smtClean="0"/>
              <a:t>3 values </a:t>
            </a:r>
            <a:r>
              <a:rPr lang="en-CA" sz="1400" dirty="0"/>
              <a:t>ranging for intensities of 0 </a:t>
            </a:r>
            <a:r>
              <a:rPr lang="en-CA" sz="1400" dirty="0" smtClean="0"/>
              <a:t>to 255 </a:t>
            </a:r>
            <a:r>
              <a:rPr lang="en-CA" sz="1400" dirty="0"/>
              <a:t>(8-bit</a:t>
            </a:r>
            <a:r>
              <a:rPr lang="en-CA" sz="1400" dirty="0" smtClean="0"/>
              <a:t>).</a:t>
            </a:r>
          </a:p>
          <a:p>
            <a:r>
              <a:rPr lang="en-CA" sz="1400" dirty="0" smtClean="0"/>
              <a:t>RGB </a:t>
            </a:r>
            <a:r>
              <a:rPr lang="en-CA" sz="1400" dirty="0"/>
              <a:t>image </a:t>
            </a:r>
            <a:r>
              <a:rPr lang="en-CA" sz="1400" dirty="0" smtClean="0"/>
              <a:t>is </a:t>
            </a:r>
            <a:r>
              <a:rPr lang="en-CA" sz="1400" dirty="0"/>
              <a:t>split into 3 matrices </a:t>
            </a:r>
            <a:r>
              <a:rPr lang="en-CA" sz="1400" dirty="0" smtClean="0"/>
              <a:t>corresponding </a:t>
            </a:r>
            <a:r>
              <a:rPr lang="en-CA" sz="1400" dirty="0"/>
              <a:t>to red, green, and blue </a:t>
            </a:r>
            <a:r>
              <a:rPr lang="en-CA" sz="1400" dirty="0" smtClean="0"/>
              <a:t>channels.</a:t>
            </a:r>
            <a:r>
              <a:rPr lang="en-CA" sz="1400" dirty="0"/>
              <a:t> </a:t>
            </a:r>
            <a:endParaRPr lang="en-CA" sz="1400" dirty="0" smtClean="0"/>
          </a:p>
          <a:p>
            <a:r>
              <a:rPr lang="en-CA" sz="1400" dirty="0" smtClean="0"/>
              <a:t>Any other colour can be created by mixing several intensities </a:t>
            </a:r>
            <a:r>
              <a:rPr lang="en-CA" sz="1400" dirty="0"/>
              <a:t>of </a:t>
            </a:r>
            <a:r>
              <a:rPr lang="en-CA" sz="1400" dirty="0" smtClean="0"/>
              <a:t>RGB.</a:t>
            </a:r>
          </a:p>
        </p:txBody>
      </p:sp>
      <p:pic>
        <p:nvPicPr>
          <p:cNvPr id="3076" name="Picture 4" descr="Image result for face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05" y="3767046"/>
            <a:ext cx="2272488" cy="148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49" y="3581400"/>
            <a:ext cx="1478498" cy="147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071" y="2920078"/>
            <a:ext cx="2222419" cy="317488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141362" y="4403291"/>
            <a:ext cx="544671" cy="18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392910" y="6123413"/>
            <a:ext cx="65835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Photo Credit: </a:t>
            </a:r>
            <a:r>
              <a:rPr lang="en-CA" sz="1200" dirty="0" smtClean="0"/>
              <a:t>https</a:t>
            </a:r>
            <a:r>
              <a:rPr lang="en-CA" sz="1200" dirty="0"/>
              <a:t>://hisour.com/rgb-color-model-24867</a:t>
            </a:r>
            <a:r>
              <a:rPr lang="en-CA" sz="1200" dirty="0" smtClean="0"/>
              <a:t>/</a:t>
            </a:r>
          </a:p>
          <a:p>
            <a:r>
              <a:rPr lang="en-CA" sz="1200" b="1" dirty="0" smtClean="0"/>
              <a:t>Photo Credit: </a:t>
            </a:r>
            <a:r>
              <a:rPr lang="en-CA" sz="1200" dirty="0" smtClean="0"/>
              <a:t>http</a:t>
            </a:r>
            <a:r>
              <a:rPr lang="en-CA" sz="1200" dirty="0"/>
              <a:t>://</a:t>
            </a:r>
            <a:r>
              <a:rPr lang="en-CA" sz="1200" dirty="0" smtClean="0"/>
              <a:t>www.scielo.org.za/scielo.php?script=sci_arttext&amp;pid=S1816-79502010000100019</a:t>
            </a:r>
          </a:p>
          <a:p>
            <a:endParaRPr lang="en-CA" sz="1200" dirty="0"/>
          </a:p>
          <a:p>
            <a:endParaRPr lang="en-CA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02132"/>
              </p:ext>
            </p:extLst>
          </p:nvPr>
        </p:nvGraphicFramePr>
        <p:xfrm>
          <a:off x="826805" y="3767046"/>
          <a:ext cx="2272488" cy="1463040"/>
        </p:xfrm>
        <a:graphic>
          <a:graphicData uri="http://schemas.openxmlformats.org/drawingml/2006/table">
            <a:tbl>
              <a:tblPr firstRow="1" bandRow="1"/>
              <a:tblGrid>
                <a:gridCol w="568122"/>
                <a:gridCol w="568122"/>
                <a:gridCol w="568122"/>
                <a:gridCol w="568122"/>
              </a:tblGrid>
              <a:tr h="29009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90094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29009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9009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2" descr="Image result for rgb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67046"/>
            <a:ext cx="347754" cy="34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796325" y="9986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HOW DO WE DIGITALLY REPRESENT AN IMAGE?: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COLORED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769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Image result for face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3" y="3202491"/>
            <a:ext cx="3384965" cy="220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11" y="2016578"/>
            <a:ext cx="7752589" cy="4525963"/>
          </a:xfrm>
        </p:spPr>
        <p:txBody>
          <a:bodyPr>
            <a:normAutofit/>
          </a:bodyPr>
          <a:lstStyle/>
          <a:p>
            <a:pPr fontAlgn="base"/>
            <a:r>
              <a:rPr lang="en-CA" sz="1400" dirty="0" smtClean="0"/>
              <a:t>Each RGB </a:t>
            </a:r>
            <a:r>
              <a:rPr lang="en-CA" sz="1400" dirty="0"/>
              <a:t>pixel has three sets of 8-bit binary numbers </a:t>
            </a:r>
            <a:r>
              <a:rPr lang="en-CA" sz="1400" dirty="0" smtClean="0"/>
              <a:t>which in turn translates into </a:t>
            </a:r>
            <a:r>
              <a:rPr lang="en-CA" sz="1400" dirty="0"/>
              <a:t>24 bits of computer information in </a:t>
            </a:r>
            <a:r>
              <a:rPr lang="en-CA" sz="1400" dirty="0" smtClean="0"/>
              <a:t>total, i.e.: '24-bit </a:t>
            </a:r>
            <a:r>
              <a:rPr lang="en-CA" sz="1400" dirty="0"/>
              <a:t>colour'. </a:t>
            </a:r>
            <a:endParaRPr lang="en-CA" sz="1400" dirty="0" smtClean="0"/>
          </a:p>
          <a:p>
            <a:pPr fontAlgn="base"/>
            <a:r>
              <a:rPr lang="en-CA" sz="1400" dirty="0" smtClean="0"/>
              <a:t>Assuming same number of pixels, RGB </a:t>
            </a:r>
            <a:r>
              <a:rPr lang="en-CA" sz="1400" dirty="0"/>
              <a:t>image is three times bigger in file size than a Greyscale </a:t>
            </a:r>
            <a:r>
              <a:rPr lang="en-CA" sz="1400" dirty="0" smtClean="0"/>
              <a:t>one.</a:t>
            </a:r>
            <a:endParaRPr lang="en-CA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96325" y="9986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HOW DO WE DIGITALLY REPRESENT AN IMAGE?: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COLORED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6638" y="6204986"/>
            <a:ext cx="65749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b="1" dirty="0">
                <a:solidFill>
                  <a:srgbClr val="0A091B"/>
                </a:solidFill>
                <a:latin typeface="Roboto"/>
              </a:rPr>
              <a:t>Photo Credit: </a:t>
            </a:r>
            <a:r>
              <a:rPr lang="en-CA" sz="1000" dirty="0">
                <a:solidFill>
                  <a:srgbClr val="0A091B"/>
                </a:solidFill>
                <a:latin typeface="Roboto"/>
                <a:hlinkClick r:id="rId3"/>
              </a:rPr>
              <a:t>https://hisour.com/rgb-color-model-24867</a:t>
            </a:r>
            <a:r>
              <a:rPr lang="en-CA" sz="1000" dirty="0" smtClean="0">
                <a:solidFill>
                  <a:srgbClr val="0A091B"/>
                </a:solidFill>
                <a:latin typeface="Roboto"/>
                <a:hlinkClick r:id="rId3"/>
              </a:rPr>
              <a:t>/</a:t>
            </a:r>
            <a:endParaRPr lang="en-CA" sz="1000" dirty="0">
              <a:solidFill>
                <a:srgbClr val="0A091B"/>
              </a:solidFill>
              <a:latin typeface="Roboto"/>
            </a:endParaRPr>
          </a:p>
          <a:p>
            <a:endParaRPr lang="en-CA" sz="1000" dirty="0">
              <a:solidFill>
                <a:srgbClr val="0A091B"/>
              </a:solidFill>
              <a:latin typeface="Roboto"/>
            </a:endParaRPr>
          </a:p>
          <a:p>
            <a:endParaRPr lang="en-CA" sz="1000" dirty="0">
              <a:solidFill>
                <a:srgbClr val="0A091B"/>
              </a:solidFill>
              <a:latin typeface="Roboto"/>
            </a:endParaRPr>
          </a:p>
          <a:p>
            <a:endParaRPr lang="en-CA" sz="1000" dirty="0" smtClean="0">
              <a:solidFill>
                <a:srgbClr val="0A091B"/>
              </a:solidFill>
              <a:latin typeface="Roboto"/>
            </a:endParaRPr>
          </a:p>
          <a:p>
            <a:endParaRPr lang="en-CA" sz="1000" dirty="0">
              <a:solidFill>
                <a:srgbClr val="0A091B"/>
              </a:solidFill>
              <a:latin typeface="Roboto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CA" sz="1000" dirty="0" smtClean="0">
              <a:solidFill>
                <a:srgbClr val="0A091B"/>
              </a:solidFill>
              <a:latin typeface="Roboto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CA" sz="1000" dirty="0">
              <a:solidFill>
                <a:srgbClr val="0A091B"/>
              </a:solidFill>
              <a:latin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000" dirty="0">
              <a:solidFill>
                <a:srgbClr val="0A091B"/>
              </a:solidFill>
              <a:latin typeface="Roboto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CA" sz="1000" dirty="0">
              <a:solidFill>
                <a:srgbClr val="0A091B"/>
              </a:solidFill>
              <a:latin typeface="Roboto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CA" sz="1000" dirty="0">
              <a:solidFill>
                <a:srgbClr val="0A091B"/>
              </a:solidFill>
              <a:latin typeface="Roboto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99099"/>
              </p:ext>
            </p:extLst>
          </p:nvPr>
        </p:nvGraphicFramePr>
        <p:xfrm>
          <a:off x="309686" y="3202491"/>
          <a:ext cx="3347312" cy="2205932"/>
        </p:xfrm>
        <a:graphic>
          <a:graphicData uri="http://schemas.openxmlformats.org/drawingml/2006/table">
            <a:tbl>
              <a:tblPr firstRow="1" bandRow="1"/>
              <a:tblGrid>
                <a:gridCol w="836828"/>
                <a:gridCol w="836828"/>
                <a:gridCol w="836828"/>
                <a:gridCol w="836828"/>
              </a:tblGrid>
              <a:tr h="5514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14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14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14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06689"/>
              </p:ext>
            </p:extLst>
          </p:nvPr>
        </p:nvGraphicFramePr>
        <p:xfrm>
          <a:off x="4658106" y="3048000"/>
          <a:ext cx="4257294" cy="2819400"/>
        </p:xfrm>
        <a:graphic>
          <a:graphicData uri="http://schemas.openxmlformats.org/drawingml/2006/table">
            <a:tbl>
              <a:tblPr firstRow="1" bandRow="1"/>
              <a:tblGrid>
                <a:gridCol w="1275952"/>
                <a:gridCol w="1476907"/>
                <a:gridCol w="1504435"/>
              </a:tblGrid>
              <a:tr h="14271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400" dirty="0">
                          <a:effectLst/>
                          <a:latin typeface="verdana" panose="020B0604030504040204" pitchFamily="34" charset="0"/>
                        </a:rPr>
                        <a:t>(255,0,0)</a:t>
                      </a:r>
                      <a:br>
                        <a:rPr lang="en-CA" sz="1400" dirty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CA" sz="1400" dirty="0">
                          <a:effectLst/>
                          <a:latin typeface="verdana" panose="020B0604030504040204" pitchFamily="34" charset="0"/>
                        </a:rPr>
                        <a:t>Red</a:t>
                      </a:r>
                    </a:p>
                  </a:txBody>
                  <a:tcPr marL="85725" marR="85725" marT="57150" marB="57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400" dirty="0">
                          <a:effectLst/>
                          <a:latin typeface="verdana" panose="020B0604030504040204" pitchFamily="34" charset="0"/>
                        </a:rPr>
                        <a:t>(0,255,0)</a:t>
                      </a:r>
                      <a:br>
                        <a:rPr lang="en-CA" sz="1400" dirty="0"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CA" sz="1400" dirty="0">
                          <a:effectLst/>
                          <a:latin typeface="verdana" panose="020B0604030504040204" pitchFamily="34" charset="0"/>
                        </a:rPr>
                        <a:t>Green</a:t>
                      </a:r>
                    </a:p>
                  </a:txBody>
                  <a:tcPr marL="85725" marR="85725" marT="57150" marB="57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C8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4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(0,0,255)</a:t>
                      </a:r>
                      <a:br>
                        <a:rPr lang="en-CA" sz="14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CA" sz="14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Blue</a:t>
                      </a:r>
                    </a:p>
                  </a:txBody>
                  <a:tcPr marL="85725" marR="85725" marT="57150" marB="5715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>
                        <a:lumMod val="50000"/>
                        <a:lumOff val="50000"/>
                      </a:srgbClr>
                    </a:solidFill>
                  </a:tcPr>
                </a:tc>
              </a:tr>
              <a:tr h="13922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(255,255,0)</a:t>
                      </a:r>
                      <a:r>
                        <a:rPr lang="en-CA" sz="1400" dirty="0" smtClean="0"/>
                        <a:t/>
                      </a:r>
                      <a:br>
                        <a:rPr lang="en-CA" sz="1400" dirty="0" smtClean="0"/>
                      </a:br>
                      <a:r>
                        <a:rPr lang="en-CA" sz="1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Yellow</a:t>
                      </a:r>
                      <a:endParaRPr lang="en-CA" sz="105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(255,255,0)</a:t>
                      </a:r>
                      <a:r>
                        <a:rPr lang="en-CA" sz="1400" dirty="0" smtClean="0"/>
                        <a:t/>
                      </a:r>
                      <a:br>
                        <a:rPr lang="en-CA" sz="1400" dirty="0" smtClean="0"/>
                      </a:br>
                      <a:r>
                        <a:rPr lang="en-CA" sz="1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Yellow</a:t>
                      </a:r>
                      <a:endParaRPr lang="en-CA" sz="105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algn="ctr"/>
                      <a:r>
                        <a:rPr lang="en-CA" sz="1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(255,255,0)</a:t>
                      </a:r>
                      <a:r>
                        <a:rPr lang="en-CA" sz="1400" dirty="0" smtClean="0"/>
                        <a:t/>
                      </a:r>
                      <a:br>
                        <a:rPr lang="en-CA" sz="1400" dirty="0" smtClean="0"/>
                      </a:br>
                      <a:r>
                        <a:rPr lang="en-CA" sz="1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Yellow</a:t>
                      </a:r>
                      <a:endParaRPr lang="en-CA" sz="105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3783191" y="4259045"/>
            <a:ext cx="824742" cy="397309"/>
          </a:xfrm>
          <a:prstGeom prst="rightArrow">
            <a:avLst/>
          </a:prstGeom>
          <a:solidFill>
            <a:srgbClr val="89C800"/>
          </a:solidFill>
          <a:ln w="12700" cap="flat" cmpd="sng" algn="ctr">
            <a:solidFill>
              <a:srgbClr val="89C8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F2F2F5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46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2918</TotalTime>
  <Words>251</Words>
  <Application>Microsoft Office PowerPoint</Application>
  <PresentationFormat>On-screen Show (4:3)</PresentationFormat>
  <Paragraphs>53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317</cp:revision>
  <cp:lastPrinted>2015-02-18T03:35:51Z</cp:lastPrinted>
  <dcterms:created xsi:type="dcterms:W3CDTF">2006-08-16T00:00:00Z</dcterms:created>
  <dcterms:modified xsi:type="dcterms:W3CDTF">2018-10-22T01:30:35Z</dcterms:modified>
</cp:coreProperties>
</file>