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401" r:id="rId2"/>
    <p:sldId id="399" r:id="rId3"/>
    <p:sldId id="402" r:id="rId4"/>
    <p:sldId id="400" r:id="rId5"/>
    <p:sldId id="404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2" autoAdjust="0"/>
    <p:restoredTop sz="85705" autoAdjust="0"/>
  </p:normalViewPr>
  <p:slideViewPr>
    <p:cSldViewPr>
      <p:cViewPr varScale="1">
        <p:scale>
          <a:sx n="109" d="100"/>
          <a:sy n="109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37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5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6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In simple linear regression, we predict the value of one variable </a:t>
            </a:r>
            <a:r>
              <a:rPr lang="en-CA" sz="2000" b="1" dirty="0"/>
              <a:t>Y</a:t>
            </a:r>
            <a:r>
              <a:rPr lang="en-CA" sz="2000" dirty="0"/>
              <a:t> based on another variable </a:t>
            </a:r>
            <a:r>
              <a:rPr lang="en-CA" sz="2000" b="1" dirty="0"/>
              <a:t>X</a:t>
            </a:r>
            <a:r>
              <a:rPr lang="en-CA" sz="2000" dirty="0"/>
              <a:t>.</a:t>
            </a:r>
          </a:p>
          <a:p>
            <a:r>
              <a:rPr lang="en-CA" sz="2000" b="1" dirty="0"/>
              <a:t>X</a:t>
            </a:r>
            <a:r>
              <a:rPr lang="en-CA" sz="2000" dirty="0"/>
              <a:t> is called the </a:t>
            </a:r>
            <a:r>
              <a:rPr lang="en-CA" sz="2000" b="1" dirty="0"/>
              <a:t>independent variable </a:t>
            </a:r>
            <a:r>
              <a:rPr lang="en-CA" sz="2000" dirty="0"/>
              <a:t>and </a:t>
            </a:r>
            <a:r>
              <a:rPr lang="en-CA" sz="2000" b="1" dirty="0"/>
              <a:t>Y</a:t>
            </a:r>
            <a:r>
              <a:rPr lang="en-CA" sz="2000" dirty="0"/>
              <a:t> is called the </a:t>
            </a:r>
            <a:r>
              <a:rPr lang="en-CA" sz="2000" b="1" dirty="0"/>
              <a:t>dependant variable</a:t>
            </a:r>
            <a:r>
              <a:rPr lang="en-CA" sz="2000" dirty="0"/>
              <a:t>.</a:t>
            </a:r>
          </a:p>
          <a:p>
            <a:r>
              <a:rPr lang="en-CA" sz="2000" dirty="0"/>
              <a:t>Why simple? Because it examines relationship between two variables only.</a:t>
            </a:r>
          </a:p>
          <a:p>
            <a:r>
              <a:rPr lang="en-CA" sz="2000" dirty="0"/>
              <a:t>Why linear? when the </a:t>
            </a:r>
            <a:r>
              <a:rPr lang="en-CA" sz="2000" b="1" dirty="0"/>
              <a:t>independent variable </a:t>
            </a:r>
            <a:r>
              <a:rPr lang="en-CA" sz="2000" dirty="0"/>
              <a:t>increases (or decreases), the </a:t>
            </a:r>
            <a:r>
              <a:rPr lang="en-CA" sz="2000" b="1" dirty="0"/>
              <a:t>dependent variable </a:t>
            </a:r>
            <a:r>
              <a:rPr lang="en-CA" sz="2000" dirty="0"/>
              <a:t>increases (or decreases) in a </a:t>
            </a:r>
            <a:r>
              <a:rPr lang="en-CA" sz="2000" b="1" dirty="0"/>
              <a:t>linear fashion</a:t>
            </a:r>
            <a:r>
              <a:rPr lang="en-CA" sz="2000" dirty="0"/>
              <a:t>.</a:t>
            </a:r>
          </a:p>
          <a:p>
            <a:pPr marL="0" indent="0" fontAlgn="base">
              <a:buNone/>
            </a:pP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74946" y="6023385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788471" y="3471812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79350" y="48344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961042" y="45314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21975" y="49118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652018" y="39859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6334900" y="315398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391599" y="36574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533698" y="416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4728456" y="44467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131177" y="36639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3479350" y="6077248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607469" y="445067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26399" y="3556202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ice cream st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01" y="3813989"/>
            <a:ext cx="1993192" cy="19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812" y="2943106"/>
            <a:ext cx="2018516" cy="34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46394"/>
            <a:ext cx="8534400" cy="3025168"/>
          </a:xfrm>
        </p:spPr>
        <p:txBody>
          <a:bodyPr>
            <a:normAutofit/>
          </a:bodyPr>
          <a:lstStyle/>
          <a:p>
            <a:r>
              <a:rPr lang="en-CA" sz="2000" dirty="0"/>
              <a:t>Example: Goal is to obtain a relationship (model) between outside air  temperature and ice cream 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5803" y="2759154"/>
                <a:ext cx="30946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03" y="2759154"/>
                <a:ext cx="309469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64387" y="6045432"/>
            <a:ext cx="416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Source: </a:t>
            </a:r>
            <a:r>
              <a:rPr lang="en-CA" sz="1400" dirty="0"/>
              <a:t>https://www.goodfreephotos.com/vector-images/ice-cream-stand-vector-clipart.png.php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252350" y="2438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80188" y="41632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2722813" y="424067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5610963" y="27212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152857" y="28280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632014" y="2402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590340" y="38933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2804" y="22200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034536" y="5431305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9675" y="244228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327237" y="2370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5291085" y="3569729"/>
            <a:ext cx="1216903" cy="8684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17896" y="4579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REVENUE ($)</a:t>
            </a: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948420" y="3459147"/>
            <a:ext cx="1216903" cy="8684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21273" y="4609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INDEPENDENT VARIABLE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TEMPERATURE (</a:t>
            </a:r>
            <a:r>
              <a:rPr lang="en-CA" sz="1600" b="1" dirty="0" err="1">
                <a:solidFill>
                  <a:srgbClr val="FF0000"/>
                </a:solidFill>
              </a:rPr>
              <a:t>DegC</a:t>
            </a:r>
            <a:r>
              <a:rPr lang="en-CA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934200" y="2759153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ounded Rectangle 79"/>
          <p:cNvSpPr/>
          <p:nvPr/>
        </p:nvSpPr>
        <p:spPr>
          <a:xfrm>
            <a:off x="7925169" y="2753888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626834" y="34975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$20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94314" y="53803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+10 </a:t>
            </a:r>
            <a:r>
              <a:rPr lang="en-CA" sz="2400" b="1" dirty="0" err="1">
                <a:solidFill>
                  <a:srgbClr val="FF0000"/>
                </a:solidFill>
              </a:rPr>
              <a:t>degC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894823" y="3973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07064" y="3419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306442" y="3988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306442" y="3453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894823" y="3423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933115" y="5345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294712" y="3453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8382829" y="1938427"/>
            <a:ext cx="1274871" cy="77345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7403687" y="1902924"/>
            <a:ext cx="2029757" cy="82072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01858" y="1769150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MODEL! (GOAL)</a:t>
            </a:r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76" grpId="0"/>
      <p:bldP spid="77" grpId="0" animBg="1"/>
      <p:bldP spid="80" grpId="0" animBg="1"/>
      <p:bldP spid="102" grpId="0"/>
      <p:bldP spid="103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00" y="2790182"/>
            <a:ext cx="5505450" cy="3114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63380"/>
            <a:ext cx="10698821" cy="4525963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/>
              <a:t>Once the coefficients </a:t>
            </a:r>
            <a:r>
              <a:rPr lang="en-CA" sz="2000" b="1" i="1" dirty="0"/>
              <a:t>m</a:t>
            </a:r>
            <a:r>
              <a:rPr lang="en-CA" sz="2000" dirty="0"/>
              <a:t> and </a:t>
            </a:r>
            <a:r>
              <a:rPr lang="en-CA" sz="2000" b="1" i="1" dirty="0"/>
              <a:t>b</a:t>
            </a:r>
            <a:r>
              <a:rPr lang="en-CA" sz="2000" dirty="0"/>
              <a:t> are obtained, you have obtained a simple linear regression model! </a:t>
            </a:r>
          </a:p>
          <a:p>
            <a:pPr fontAlgn="base"/>
            <a:r>
              <a:rPr lang="en-CA" sz="2000" dirty="0"/>
              <a:t>This “trained” model can be later used to predict any </a:t>
            </a:r>
            <a:r>
              <a:rPr lang="en-CA" sz="2000" b="1" i="1" dirty="0"/>
              <a:t>Revenue (dollars) </a:t>
            </a:r>
            <a:r>
              <a:rPr lang="en-CA" sz="2000" dirty="0"/>
              <a:t>based on </a:t>
            </a:r>
            <a:r>
              <a:rPr lang="en-CA" sz="2000" b="1" i="1" dirty="0"/>
              <a:t>the outside air Temperature.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37817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HOW ARE WE GOING TO USE THE MODEL?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97179" y="36452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179" y="3645214"/>
                <a:ext cx="366844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058400" y="37444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679936" y="37444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193724" y="45024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113" y="45024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36513" y="5699224"/>
                <a:ext cx="5437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3600" b="1" i="1" dirty="0"/>
                        <m:t>X</m:t>
                      </m:r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13" y="5699224"/>
                <a:ext cx="5437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61211" y="3793708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11" y="3793708"/>
                <a:ext cx="58221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Triangle 13"/>
          <p:cNvSpPr/>
          <p:nvPr/>
        </p:nvSpPr>
        <p:spPr>
          <a:xfrm rot="16200000">
            <a:off x="4508051" y="3740310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Brace 14"/>
          <p:cNvSpPr/>
          <p:nvPr/>
        </p:nvSpPr>
        <p:spPr>
          <a:xfrm>
            <a:off x="2862192" y="5111976"/>
            <a:ext cx="218934" cy="663178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27865" y="5111976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865" y="5111976"/>
                <a:ext cx="56938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52177" y="4478124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77" y="4478124"/>
                <a:ext cx="71686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4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382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HOW TO OBTAIN MODEL PARAMETERS? LEAST SUM OF SQUARES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58347" y="5949886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134913" y="30360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09813" y="5088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486542" y="34205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512860" y="5088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378363" y="2709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6588815" y="29146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17099" y="6028952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962238" y="337062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2209800" y="3298462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9213539" y="4736476"/>
            <a:ext cx="948543" cy="94773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9031" y="5764927"/>
            <a:ext cx="41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MINIMUM (LEAST) SUM OF SQUARES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528192" y="2989444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63104" y="3686384"/>
            <a:ext cx="0" cy="12451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5591" y="4418439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 (actual)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95" t="-24286" r="-12253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(estimated/fitted)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3944" r="-2362" b="-50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425911" y="2768284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5443008" y="3789435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11356" y="1576496"/>
            <a:ext cx="10959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Least squares fitting is a way to find the best fit curve or line for a set of points.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The sum of the squares of the offsets (residuals) are used to estimate the best fit curve or line.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Least squares method is used to obtain the coefficients </a:t>
            </a:r>
            <a:r>
              <a:rPr lang="en-CA" sz="2000" b="1" dirty="0"/>
              <a:t>m</a:t>
            </a:r>
            <a:r>
              <a:rPr lang="en-CA" sz="2000" dirty="0"/>
              <a:t> and </a:t>
            </a:r>
            <a:r>
              <a:rPr lang="en-CA" sz="2000" b="1" dirty="0"/>
              <a:t>b</a:t>
            </a:r>
            <a:r>
              <a:rPr lang="en-CA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30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2" grpId="0"/>
      <p:bldP spid="60" grpId="0"/>
      <p:bldP spid="61" grpId="0"/>
      <p:bldP spid="14" grpId="0"/>
      <p:bldP spid="15" grpId="0" animBg="1"/>
      <p:bldP spid="6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950934" y="1364513"/>
            <a:ext cx="10021389" cy="4876800"/>
          </a:xfrm>
        </p:spPr>
        <p:txBody>
          <a:bodyPr>
            <a:normAutofit/>
          </a:bodyPr>
          <a:lstStyle/>
          <a:p>
            <a:r>
              <a:rPr lang="en-CA" sz="2000" dirty="0"/>
              <a:t>Data set is divided into 75%, 25% training and testing, respectively.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b="1" dirty="0"/>
              <a:t>Training set: </a:t>
            </a:r>
            <a:r>
              <a:rPr lang="en-CA" sz="2000" dirty="0"/>
              <a:t>used for model training.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b="1" dirty="0"/>
              <a:t>Testing set: </a:t>
            </a:r>
            <a:r>
              <a:rPr lang="en-CA" sz="2000" dirty="0"/>
              <a:t>used for testing trained model. Make sure that the testing dataset has never been seen by the trained model before.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/>
          <p:cNvSpPr/>
          <p:nvPr/>
        </p:nvSpPr>
        <p:spPr>
          <a:xfrm>
            <a:off x="2925569" y="2771126"/>
            <a:ext cx="418011" cy="3670124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299225" y="4416713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100 SAMPLES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8291" y="324357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75 TRAINING SAMPLES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0669" y="4740391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25 TESTING SAMPLES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14400" y="237817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TRAINING VS. TESTING DATASET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38" y="2690076"/>
            <a:ext cx="2219285" cy="38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395</Words>
  <Application>Microsoft Macintosh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Suresh Manem</cp:lastModifiedBy>
  <cp:revision>361</cp:revision>
  <cp:lastPrinted>2015-02-18T03:35:51Z</cp:lastPrinted>
  <dcterms:created xsi:type="dcterms:W3CDTF">2006-08-16T00:00:00Z</dcterms:created>
  <dcterms:modified xsi:type="dcterms:W3CDTF">2020-04-17T15:21:27Z</dcterms:modified>
</cp:coreProperties>
</file>