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401" r:id="rId2"/>
    <p:sldId id="399" r:id="rId3"/>
    <p:sldId id="402" r:id="rId4"/>
    <p:sldId id="400" r:id="rId5"/>
    <p:sldId id="404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37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5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63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60.png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In </a:t>
            </a:r>
            <a:r>
              <a:rPr lang="en-CA" sz="2000" dirty="0"/>
              <a:t>simple linear regression, we predict </a:t>
            </a:r>
            <a:r>
              <a:rPr lang="en-CA" sz="2000" dirty="0" smtClean="0"/>
              <a:t>the value of one variable </a:t>
            </a:r>
            <a:r>
              <a:rPr lang="en-CA" sz="2000" b="1" dirty="0" smtClean="0"/>
              <a:t>Y</a:t>
            </a:r>
            <a:r>
              <a:rPr lang="en-CA" sz="2000" dirty="0" smtClean="0"/>
              <a:t> based on another variable </a:t>
            </a:r>
            <a:r>
              <a:rPr lang="en-CA" sz="2000" b="1" dirty="0" smtClean="0"/>
              <a:t>X</a:t>
            </a:r>
            <a:r>
              <a:rPr lang="en-CA" sz="2000" dirty="0" smtClean="0"/>
              <a:t>.</a:t>
            </a:r>
          </a:p>
          <a:p>
            <a:r>
              <a:rPr lang="en-CA" sz="2000" b="1" dirty="0" smtClean="0"/>
              <a:t>X</a:t>
            </a:r>
            <a:r>
              <a:rPr lang="en-CA" sz="2000" dirty="0" smtClean="0"/>
              <a:t> is called the </a:t>
            </a:r>
            <a:r>
              <a:rPr lang="en-CA" sz="2000" b="1" dirty="0" smtClean="0"/>
              <a:t>independent variable </a:t>
            </a:r>
            <a:r>
              <a:rPr lang="en-CA" sz="2000" dirty="0" smtClean="0"/>
              <a:t>and </a:t>
            </a:r>
            <a:r>
              <a:rPr lang="en-CA" sz="2000" b="1" dirty="0" smtClean="0"/>
              <a:t>Y</a:t>
            </a:r>
            <a:r>
              <a:rPr lang="en-CA" sz="2000" dirty="0" smtClean="0"/>
              <a:t> is called the </a:t>
            </a:r>
            <a:r>
              <a:rPr lang="en-CA" sz="2000" b="1" dirty="0" smtClean="0"/>
              <a:t>dependant variable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Why simple?</a:t>
            </a:r>
            <a:r>
              <a:rPr lang="en-CA" sz="2000" dirty="0"/>
              <a:t> </a:t>
            </a:r>
            <a:r>
              <a:rPr lang="en-CA" sz="2000" dirty="0" smtClean="0"/>
              <a:t>Because it examines relationship </a:t>
            </a:r>
            <a:r>
              <a:rPr lang="en-CA" sz="2000" dirty="0"/>
              <a:t>between </a:t>
            </a:r>
            <a:r>
              <a:rPr lang="en-CA" sz="2000" dirty="0" smtClean="0"/>
              <a:t>two variables only.</a:t>
            </a:r>
          </a:p>
          <a:p>
            <a:r>
              <a:rPr lang="en-CA" sz="2000" dirty="0" smtClean="0"/>
              <a:t>Why linear? when </a:t>
            </a:r>
            <a:r>
              <a:rPr lang="en-CA" sz="2000" dirty="0"/>
              <a:t>the </a:t>
            </a:r>
            <a:r>
              <a:rPr lang="en-CA" sz="2000" b="1" dirty="0"/>
              <a:t>independent variable </a:t>
            </a:r>
            <a:r>
              <a:rPr lang="en-CA" sz="2000" dirty="0"/>
              <a:t>increases (or decreases), the </a:t>
            </a:r>
            <a:r>
              <a:rPr lang="en-CA" sz="2000" b="1" dirty="0"/>
              <a:t>dependent variable </a:t>
            </a:r>
            <a:r>
              <a:rPr lang="en-CA" sz="2000" dirty="0"/>
              <a:t>increases (or decreases) in a </a:t>
            </a:r>
            <a:r>
              <a:rPr lang="en-CA" sz="2000" b="1" dirty="0"/>
              <a:t>linear fashion</a:t>
            </a:r>
            <a:r>
              <a:rPr lang="en-CA" sz="2000" dirty="0"/>
              <a:t>.</a:t>
            </a:r>
          </a:p>
          <a:p>
            <a:pPr marL="0" indent="0" fontAlgn="base">
              <a:buNone/>
            </a:pPr>
            <a:endParaRPr lang="en-CA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74946" y="6023385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788471" y="3471812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79350" y="48344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961042" y="45314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21975" y="49118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652018" y="39859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6334900" y="315398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5391599" y="36574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533698" y="416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4728456" y="444673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131177" y="36639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3479350" y="6077248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TEMPERATURE (</a:t>
            </a:r>
            <a:r>
              <a:rPr lang="en-CA" sz="2400" b="1" dirty="0" err="1" smtClean="0"/>
              <a:t>DegC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607469" y="445067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REVENUE($)</a:t>
            </a:r>
            <a:endParaRPr lang="en-CA" sz="2400" b="1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26399" y="3556202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mage result for ice cream st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01" y="3813989"/>
            <a:ext cx="1993192" cy="192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812" y="2943106"/>
            <a:ext cx="2018516" cy="34767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EXAMPLE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46394"/>
            <a:ext cx="8534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Example: Goal is to obtain a relationship (model) between outside air  temperature and ice cream sales</a:t>
            </a:r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5803" y="2759154"/>
                <a:ext cx="30946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03" y="2759154"/>
                <a:ext cx="309469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64387" y="6045432"/>
            <a:ext cx="416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Source: </a:t>
            </a:r>
            <a:r>
              <a:rPr lang="en-CA" sz="1400" dirty="0" smtClean="0"/>
              <a:t>https</a:t>
            </a:r>
            <a:r>
              <a:rPr lang="en-CA" sz="1400" dirty="0"/>
              <a:t>://www.goodfreephotos.com/vector-images/ice-cream-stand-vector-clipart.png.php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1275784" y="5352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252350" y="2438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80188" y="41632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2722813" y="424067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5610963" y="27212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152857" y="28280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632014" y="2402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590340" y="38933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2804" y="22200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034536" y="5431305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TEMPERATURE (</a:t>
            </a:r>
            <a:r>
              <a:rPr lang="en-CA" sz="2400" b="1" dirty="0" err="1" smtClean="0"/>
              <a:t>DegC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79675" y="244228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REVENUE($)</a:t>
            </a:r>
            <a:endParaRPr lang="en-CA" sz="2400" b="1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327237" y="2370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 flipV="1">
            <a:off x="5291085" y="3569729"/>
            <a:ext cx="1216903" cy="86840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17896" y="4579980"/>
            <a:ext cx="216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REVENUE ($)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948420" y="3459147"/>
            <a:ext cx="1216903" cy="86840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21273" y="4609790"/>
            <a:ext cx="228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INDEPENDENT VARIABLE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TEMPERATURE (</a:t>
            </a:r>
            <a:r>
              <a:rPr lang="en-CA" sz="1600" b="1" dirty="0" err="1" smtClean="0">
                <a:solidFill>
                  <a:srgbClr val="FF0000"/>
                </a:solidFill>
              </a:rPr>
              <a:t>DegC</a:t>
            </a:r>
            <a:r>
              <a:rPr lang="en-CA" sz="1600" b="1" dirty="0" smtClean="0">
                <a:solidFill>
                  <a:srgbClr val="FF0000"/>
                </a:solidFill>
              </a:rPr>
              <a:t>)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934200" y="2759153"/>
            <a:ext cx="609600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ounded Rectangle 79"/>
          <p:cNvSpPr/>
          <p:nvPr/>
        </p:nvSpPr>
        <p:spPr>
          <a:xfrm>
            <a:off x="7925169" y="2753888"/>
            <a:ext cx="609600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626834" y="349756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$20 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94314" y="538039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+10 </a:t>
            </a:r>
            <a:r>
              <a:rPr lang="en-CA" sz="2400" b="1" dirty="0" err="1" smtClean="0">
                <a:solidFill>
                  <a:srgbClr val="FF0000"/>
                </a:solidFill>
              </a:rPr>
              <a:t>degC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894823" y="3973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07064" y="3419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306442" y="3988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306442" y="3453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894823" y="3423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933115" y="5345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294712" y="3453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8382829" y="1938427"/>
            <a:ext cx="1274871" cy="77345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7403687" y="1902924"/>
            <a:ext cx="2029757" cy="82072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01858" y="1769150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MODEL! (GOAL)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76" grpId="0"/>
      <p:bldP spid="77" grpId="0" animBg="1"/>
      <p:bldP spid="80" grpId="0" animBg="1"/>
      <p:bldP spid="102" grpId="0"/>
      <p:bldP spid="103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00" y="2790182"/>
            <a:ext cx="5505450" cy="3114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63380"/>
            <a:ext cx="10698821" cy="4525963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 smtClean="0"/>
              <a:t>Once the coefficients </a:t>
            </a:r>
            <a:r>
              <a:rPr lang="en-CA" sz="2000" b="1" i="1" dirty="0" smtClean="0"/>
              <a:t>m</a:t>
            </a:r>
            <a:r>
              <a:rPr lang="en-CA" sz="2000" dirty="0" smtClean="0"/>
              <a:t> and </a:t>
            </a:r>
            <a:r>
              <a:rPr lang="en-CA" sz="2000" b="1" i="1" dirty="0" smtClean="0"/>
              <a:t>b</a:t>
            </a:r>
            <a:r>
              <a:rPr lang="en-CA" sz="2000" dirty="0" smtClean="0"/>
              <a:t> are obtained, you have obtained a simple linear regression model! </a:t>
            </a:r>
          </a:p>
          <a:p>
            <a:pPr fontAlgn="base"/>
            <a:r>
              <a:rPr lang="en-CA" sz="2000" dirty="0" smtClean="0"/>
              <a:t>This “trained” model can be later used to predict any </a:t>
            </a:r>
            <a:r>
              <a:rPr lang="en-CA" sz="2000" b="1" i="1" dirty="0" smtClean="0"/>
              <a:t>Revenue (dollars) </a:t>
            </a:r>
            <a:r>
              <a:rPr lang="en-CA" sz="2000" dirty="0" smtClean="0"/>
              <a:t>based on </a:t>
            </a:r>
            <a:r>
              <a:rPr lang="en-CA" sz="2000" b="1" i="1" dirty="0" smtClean="0"/>
              <a:t>the outside air Temperature.</a:t>
            </a:r>
            <a:endParaRPr lang="en-CA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237817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HOW ARE WE GOING TO USE THE MODEL?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97179" y="36452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179" y="3645214"/>
                <a:ext cx="366844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058400" y="37444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8679936" y="37444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193724" y="45024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VARIABLE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2113" y="45024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VARIABLE</a:t>
            </a:r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836513" y="5699224"/>
                <a:ext cx="5437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3600" b="1" i="1" dirty="0"/>
                        <m:t>X</m:t>
                      </m:r>
                    </m:oMath>
                  </m:oMathPara>
                </a14:m>
                <a:endParaRPr lang="en-CA" sz="3600" i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513" y="5699224"/>
                <a:ext cx="54373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161211" y="3793708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211" y="3793708"/>
                <a:ext cx="58221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Triangle 13"/>
          <p:cNvSpPr/>
          <p:nvPr/>
        </p:nvSpPr>
        <p:spPr>
          <a:xfrm rot="16200000">
            <a:off x="4508051" y="3740310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 Brace 14"/>
          <p:cNvSpPr/>
          <p:nvPr/>
        </p:nvSpPr>
        <p:spPr>
          <a:xfrm>
            <a:off x="2862192" y="5111976"/>
            <a:ext cx="218934" cy="663178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327865" y="5111976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865" y="5111976"/>
                <a:ext cx="56938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52177" y="4478124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77" y="4478124"/>
                <a:ext cx="716863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4" grpId="0" animBg="1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3820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HOW TO OBTAIN MODEL PARAMETERS? LEAST SUM OF SQUARES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158347" y="5949886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134913" y="30360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09813" y="5088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486542" y="34205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512860" y="5088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5378363" y="27091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6588815" y="29146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917099" y="6028952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TEMPERATURE (</a:t>
            </a:r>
            <a:r>
              <a:rPr lang="en-CA" sz="2400" b="1" dirty="0" err="1" smtClean="0"/>
              <a:t>DegC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962238" y="337062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REVENUE($)</a:t>
            </a:r>
            <a:endParaRPr lang="en-CA" sz="2400" b="1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2209800" y="3298462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 flipV="1">
            <a:off x="9213539" y="4736476"/>
            <a:ext cx="948543" cy="94773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69031" y="5764927"/>
            <a:ext cx="415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MINIMUM (LEAST) SUM OF SQUARES</a:t>
            </a:r>
            <a:endParaRPr lang="en-CA" sz="2000" b="1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28192" y="2989444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63104" y="3686384"/>
            <a:ext cx="0" cy="12451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645591" y="4418439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 smtClean="0"/>
                  <a:t> (actual)</a:t>
                </a:r>
                <a:endParaRPr lang="en-CA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395" t="-24286" r="-12253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 smtClean="0"/>
                  <a:t>(estimated/fitted)</a:t>
                </a:r>
                <a:endParaRPr lang="en-CA" sz="2800" b="1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23944" r="-2362" b="-50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425911" y="2768284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5443008" y="3789435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CA" sz="32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11356" y="1576496"/>
            <a:ext cx="10959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2000" dirty="0"/>
              <a:t>Least squares fitting is a way to find the best fit curve or line for a set of points.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2000" dirty="0"/>
              <a:t>T</a:t>
            </a:r>
            <a:r>
              <a:rPr lang="en-CA" sz="2000" dirty="0" smtClean="0"/>
              <a:t>he </a:t>
            </a:r>
            <a:r>
              <a:rPr lang="en-CA" sz="2000" dirty="0"/>
              <a:t>sum of the squares of the offsets (residuals) are used to estimate the best fit curve or line.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2000" dirty="0"/>
              <a:t>Least squares method is used to obtain the coefficients </a:t>
            </a:r>
            <a:r>
              <a:rPr lang="en-CA" sz="2000" b="1" dirty="0"/>
              <a:t>m</a:t>
            </a:r>
            <a:r>
              <a:rPr lang="en-CA" sz="2000" dirty="0"/>
              <a:t> and </a:t>
            </a:r>
            <a:r>
              <a:rPr lang="en-CA" sz="2000" b="1" dirty="0"/>
              <a:t>b</a:t>
            </a:r>
            <a:r>
              <a:rPr lang="en-CA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300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2" grpId="0"/>
      <p:bldP spid="60" grpId="0"/>
      <p:bldP spid="61" grpId="0"/>
      <p:bldP spid="14" grpId="0"/>
      <p:bldP spid="15" grpId="0" animBg="1"/>
      <p:bldP spid="6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950934" y="1364513"/>
            <a:ext cx="10021389" cy="4876800"/>
          </a:xfrm>
        </p:spPr>
        <p:txBody>
          <a:bodyPr>
            <a:normAutofit/>
          </a:bodyPr>
          <a:lstStyle/>
          <a:p>
            <a:r>
              <a:rPr lang="en-CA" sz="2000" dirty="0"/>
              <a:t>D</a:t>
            </a:r>
            <a:r>
              <a:rPr lang="en-CA" sz="2000" dirty="0" smtClean="0"/>
              <a:t>ata </a:t>
            </a:r>
            <a:r>
              <a:rPr lang="en-CA" sz="2000" dirty="0"/>
              <a:t>set is divided into </a:t>
            </a:r>
            <a:r>
              <a:rPr lang="en-CA" sz="2000" dirty="0" smtClean="0"/>
              <a:t>75%, </a:t>
            </a:r>
            <a:r>
              <a:rPr lang="en-CA" sz="2000" dirty="0" smtClean="0"/>
              <a:t>25% training and </a:t>
            </a:r>
            <a:r>
              <a:rPr lang="en-CA" sz="2000" dirty="0"/>
              <a:t>testing, respectively.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b="1" dirty="0" smtClean="0"/>
              <a:t>Training set: </a:t>
            </a:r>
            <a:r>
              <a:rPr lang="en-CA" sz="2000" dirty="0" smtClean="0"/>
              <a:t>used for model training. 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b="1" dirty="0" smtClean="0"/>
              <a:t>Testing set: </a:t>
            </a:r>
            <a:r>
              <a:rPr lang="en-CA" sz="2000" dirty="0"/>
              <a:t>used for testing trained </a:t>
            </a:r>
            <a:r>
              <a:rPr lang="en-CA" sz="2000" dirty="0" smtClean="0"/>
              <a:t>model. Make sure that the testing dataset has never been seen by the trained model before.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Right Arrow 1"/>
          <p:cNvSpPr/>
          <p:nvPr/>
        </p:nvSpPr>
        <p:spPr>
          <a:xfrm rot="19947447">
            <a:off x="5834127" y="3607364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 rot="1044157">
            <a:off x="5896694" y="4549891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e 8"/>
          <p:cNvSpPr/>
          <p:nvPr/>
        </p:nvSpPr>
        <p:spPr>
          <a:xfrm>
            <a:off x="2925569" y="2771126"/>
            <a:ext cx="418011" cy="3670124"/>
          </a:xfrm>
          <a:prstGeom prst="leftBrace">
            <a:avLst>
              <a:gd name="adj1" fmla="val 8569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299225" y="4416713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100 SAMPLES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8291" y="3243573"/>
            <a:ext cx="23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75 TRAINING SAMPLES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669" y="4740391"/>
            <a:ext cx="22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25 TESTING SAMPLES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14400" y="237817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TRAINING VS. TESTING DATASET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38" y="2690076"/>
            <a:ext cx="2219285" cy="3822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365</Words>
  <Application>Microsoft Office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359</cp:revision>
  <cp:lastPrinted>2015-02-18T03:35:51Z</cp:lastPrinted>
  <dcterms:created xsi:type="dcterms:W3CDTF">2006-08-16T00:00:00Z</dcterms:created>
  <dcterms:modified xsi:type="dcterms:W3CDTF">2018-12-20T03:36:16Z</dcterms:modified>
</cp:coreProperties>
</file>