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6" r:id="rId3"/>
    <p:sldId id="267" r:id="rId4"/>
    <p:sldId id="257" r:id="rId5"/>
    <p:sldId id="256" r:id="rId6"/>
    <p:sldId id="260" r:id="rId7"/>
    <p:sldId id="258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CC4A-76D4-4DB6-BCAD-0CB96286A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27C0-9B96-4A4E-99F7-81249664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CC4A-76D4-4DB6-BCAD-0CB96286A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27C0-9B96-4A4E-99F7-81249664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CC4A-76D4-4DB6-BCAD-0CB96286A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27C0-9B96-4A4E-99F7-81249664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1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CC4A-76D4-4DB6-BCAD-0CB96286A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27C0-9B96-4A4E-99F7-81249664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CC4A-76D4-4DB6-BCAD-0CB96286A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27C0-9B96-4A4E-99F7-81249664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2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CC4A-76D4-4DB6-BCAD-0CB96286A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27C0-9B96-4A4E-99F7-81249664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CC4A-76D4-4DB6-BCAD-0CB96286A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27C0-9B96-4A4E-99F7-81249664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CC4A-76D4-4DB6-BCAD-0CB96286A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27C0-9B96-4A4E-99F7-81249664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6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CC4A-76D4-4DB6-BCAD-0CB96286A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27C0-9B96-4A4E-99F7-81249664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7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CC4A-76D4-4DB6-BCAD-0CB96286A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27C0-9B96-4A4E-99F7-81249664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CC4A-76D4-4DB6-BCAD-0CB96286A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27C0-9B96-4A4E-99F7-81249664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5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CC4A-76D4-4DB6-BCAD-0CB96286A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27C0-9B96-4A4E-99F7-81249664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9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cipy.org/doc/numpy/reference/generated/numpy.random.normal.html#numpy.random.normal" TargetMode="External"/><Relationship Id="rId3" Type="http://schemas.openxmlformats.org/officeDocument/2006/relationships/hyperlink" Target="https://docs.scipy.org/doc/numpy/reference/generated/numpy.random.random_integers.html#numpy.random.random_integers" TargetMode="External"/><Relationship Id="rId7" Type="http://schemas.openxmlformats.org/officeDocument/2006/relationships/hyperlink" Target="https://docs.scipy.org/doc/numpy/reference/generated/numpy.random.shuffle.html#numpy.random.shuffle" TargetMode="External"/><Relationship Id="rId2" Type="http://schemas.openxmlformats.org/officeDocument/2006/relationships/hyperlink" Target="https://docs.scipy.org/doc/numpy/reference/generated/numpy.random.rand.html#numpy.random.r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/reference/generated/numpy.random.choice.html#numpy.random.choice" TargetMode="External"/><Relationship Id="rId5" Type="http://schemas.openxmlformats.org/officeDocument/2006/relationships/hyperlink" Target="https://docs.scipy.org/doc/numpy/reference/generated/numpy.random.uniform.html#numpy.random.uniform" TargetMode="External"/><Relationship Id="rId4" Type="http://schemas.openxmlformats.org/officeDocument/2006/relationships/hyperlink" Target="https://docs.scipy.org/doc/numpy/reference/generated/numpy.random.randint.html#numpy.random.randin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99" y="5440275"/>
            <a:ext cx="4434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Numpy : “Numeric </a:t>
            </a:r>
            <a:r>
              <a:rPr lang="en-US" sz="1600" dirty="0"/>
              <a:t>Python” or “Numerical Python”.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pip </a:t>
            </a:r>
            <a:r>
              <a:rPr lang="en-US" sz="1600" dirty="0"/>
              <a:t>install numpy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4" y="92425"/>
            <a:ext cx="14931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numpy </a:t>
            </a:r>
            <a:r>
              <a:rPr lang="en-US" dirty="0" smtClean="0"/>
              <a:t>1.18.1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599" y="6400801"/>
            <a:ext cx="891102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.</a:t>
            </a:r>
            <a:r>
              <a:rPr lang="en-US" sz="1600" b="1" dirty="0" err="1"/>
              <a:t>npy</a:t>
            </a:r>
            <a:r>
              <a:rPr lang="en-US" sz="1600" dirty="0"/>
              <a:t> file stores data, shape, dtype and other information required to reconstruct the </a:t>
            </a:r>
            <a:r>
              <a:rPr lang="en-US" sz="1600" dirty="0" err="1"/>
              <a:t>ndarray</a:t>
            </a:r>
            <a:r>
              <a:rPr lang="en-US" sz="1600" dirty="0"/>
              <a:t> in a disk file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215283" y="865309"/>
            <a:ext cx="3384645" cy="3647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rgbClr val="00B050"/>
                </a:solidFill>
              </a:rPr>
              <a:t>import</a:t>
            </a:r>
            <a:r>
              <a:rPr lang="en-US" sz="2200" dirty="0"/>
              <a:t> </a:t>
            </a:r>
            <a:r>
              <a:rPr lang="en-US" sz="2200" dirty="0" smtClean="0"/>
              <a:t>numpy</a:t>
            </a:r>
          </a:p>
          <a:p>
            <a:pPr algn="ctr">
              <a:lnSpc>
                <a:spcPct val="150000"/>
              </a:lnSpc>
            </a:pPr>
            <a:r>
              <a:rPr lang="en-US" sz="2200" dirty="0" smtClean="0"/>
              <a:t>Vs</a:t>
            </a: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solidFill>
                  <a:srgbClr val="00B050"/>
                </a:solidFill>
              </a:rPr>
              <a:t>import</a:t>
            </a:r>
            <a:r>
              <a:rPr lang="en-US" sz="2200" dirty="0" smtClean="0"/>
              <a:t> </a:t>
            </a:r>
            <a:r>
              <a:rPr lang="en-US" sz="2200" dirty="0" smtClean="0"/>
              <a:t>numpy </a:t>
            </a:r>
            <a:r>
              <a:rPr lang="en-US" sz="2200" dirty="0" smtClean="0">
                <a:solidFill>
                  <a:srgbClr val="00B050"/>
                </a:solidFill>
              </a:rPr>
              <a:t>as</a:t>
            </a:r>
            <a:r>
              <a:rPr lang="en-US" sz="2200" dirty="0" smtClean="0"/>
              <a:t> np</a:t>
            </a:r>
          </a:p>
          <a:p>
            <a:pPr algn="ctr">
              <a:lnSpc>
                <a:spcPct val="150000"/>
              </a:lnSpc>
            </a:pPr>
            <a:r>
              <a:rPr lang="en-US" sz="2200" dirty="0" smtClean="0"/>
              <a:t> Vs</a:t>
            </a: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solidFill>
                  <a:srgbClr val="00B050"/>
                </a:solidFill>
              </a:rPr>
              <a:t>from</a:t>
            </a:r>
            <a:r>
              <a:rPr lang="en-US" sz="2200" dirty="0" smtClean="0"/>
              <a:t> numpy </a:t>
            </a:r>
            <a:r>
              <a:rPr lang="en-US" sz="2200" dirty="0" smtClean="0">
                <a:solidFill>
                  <a:srgbClr val="00B050"/>
                </a:solidFill>
              </a:rPr>
              <a:t>import</a:t>
            </a:r>
            <a:r>
              <a:rPr lang="en-US" sz="2200" dirty="0" smtClean="0"/>
              <a:t> </a:t>
            </a:r>
            <a:r>
              <a:rPr lang="en-US" sz="2200" dirty="0" smtClean="0"/>
              <a:t>arrange</a:t>
            </a:r>
          </a:p>
          <a:p>
            <a:pPr algn="ctr">
              <a:lnSpc>
                <a:spcPct val="150000"/>
              </a:lnSpc>
            </a:pPr>
            <a:r>
              <a:rPr lang="en-US" sz="2200" dirty="0" smtClean="0"/>
              <a:t>Vs</a:t>
            </a:r>
          </a:p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rgbClr val="00B050"/>
                </a:solidFill>
              </a:rPr>
              <a:t>from</a:t>
            </a:r>
            <a:r>
              <a:rPr lang="en-US" sz="2200" dirty="0">
                <a:solidFill>
                  <a:prstClr val="black"/>
                </a:solidFill>
              </a:rPr>
              <a:t> numpy </a:t>
            </a:r>
            <a:r>
              <a:rPr lang="en-US" sz="2200" dirty="0">
                <a:solidFill>
                  <a:srgbClr val="00B050"/>
                </a:solidFill>
              </a:rPr>
              <a:t>import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*</a:t>
            </a:r>
            <a:endParaRPr 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2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21" y="2049936"/>
            <a:ext cx="1204421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is no difference between the two but for simpler purpose we </a:t>
            </a:r>
            <a:r>
              <a:rPr lang="en-US" sz="1600" dirty="0" smtClean="0"/>
              <a:t>use,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import numpy as np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  Instead </a:t>
            </a:r>
            <a:r>
              <a:rPr lang="en-US" sz="1600" dirty="0"/>
              <a:t>of using </a:t>
            </a:r>
            <a:r>
              <a:rPr lang="en-US" sz="1600" dirty="0">
                <a:solidFill>
                  <a:srgbClr val="00B050"/>
                </a:solidFill>
              </a:rPr>
              <a:t>numpy </a:t>
            </a:r>
            <a:r>
              <a:rPr lang="en-US" sz="1600" dirty="0" smtClean="0">
                <a:solidFill>
                  <a:srgbClr val="00B050"/>
                </a:solidFill>
              </a:rPr>
              <a:t>every time </a:t>
            </a:r>
            <a:r>
              <a:rPr lang="en-US" sz="1600" dirty="0" smtClean="0"/>
              <a:t>,we </a:t>
            </a:r>
            <a:r>
              <a:rPr lang="en-US" sz="1600" dirty="0"/>
              <a:t>are just </a:t>
            </a:r>
            <a:r>
              <a:rPr lang="en-US" sz="1600" dirty="0">
                <a:solidFill>
                  <a:srgbClr val="00B050"/>
                </a:solidFill>
              </a:rPr>
              <a:t>renaming numpy as np </a:t>
            </a:r>
            <a:r>
              <a:rPr lang="en-US" sz="1600" dirty="0"/>
              <a:t>so that it will be </a:t>
            </a:r>
            <a:r>
              <a:rPr lang="en-US" sz="1600" dirty="0">
                <a:solidFill>
                  <a:srgbClr val="00B050"/>
                </a:solidFill>
              </a:rPr>
              <a:t>easier </a:t>
            </a:r>
            <a:r>
              <a:rPr lang="en-US" sz="1600" dirty="0" smtClean="0">
                <a:solidFill>
                  <a:srgbClr val="00B050"/>
                </a:solidFill>
              </a:rPr>
              <a:t>to call </a:t>
            </a:r>
            <a:r>
              <a:rPr lang="en-US" sz="1600" dirty="0">
                <a:solidFill>
                  <a:srgbClr val="00B050"/>
                </a:solidFill>
              </a:rPr>
              <a:t>numpy functions </a:t>
            </a:r>
            <a:r>
              <a:rPr lang="en-US" sz="1600" dirty="0"/>
              <a:t>wherever needed.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For </a:t>
            </a:r>
            <a:r>
              <a:rPr lang="en-US" sz="1600" dirty="0" smtClean="0"/>
              <a:t>example, If </a:t>
            </a:r>
            <a:r>
              <a:rPr lang="en-US" sz="1600" dirty="0"/>
              <a:t>we need to reshape the array </a:t>
            </a:r>
            <a:r>
              <a:rPr lang="en-US" sz="1600" dirty="0" smtClean="0"/>
              <a:t>, we </a:t>
            </a:r>
            <a:r>
              <a:rPr lang="en-US" sz="1600" dirty="0"/>
              <a:t>go for numpy’s reshape function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                    numpy.reshape(</a:t>
            </a:r>
            <a:r>
              <a:rPr lang="en-US" sz="1600" dirty="0" err="1" smtClean="0"/>
              <a:t>m,n</a:t>
            </a:r>
            <a:r>
              <a:rPr lang="en-US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                    </a:t>
            </a:r>
            <a:r>
              <a:rPr lang="en-US" sz="1600" dirty="0"/>
              <a:t>where m and n are the number of rows and columns in the matrix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00B050"/>
                </a:solidFill>
              </a:rPr>
              <a:t>                                            </a:t>
            </a:r>
            <a:r>
              <a:rPr lang="en-US" sz="1600" dirty="0" smtClean="0"/>
              <a:t>import </a:t>
            </a:r>
            <a:r>
              <a:rPr lang="en-US" sz="1600" dirty="0"/>
              <a:t>numpy as np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                                e </a:t>
            </a:r>
            <a:r>
              <a:rPr lang="en-US" sz="1600" dirty="0"/>
              <a:t>= np.array([(1,2,3), (4,5,6)])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                                print(e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                                </a:t>
            </a:r>
            <a:r>
              <a:rPr lang="en-US" sz="1600" dirty="0" err="1" smtClean="0"/>
              <a:t>e.reshape</a:t>
            </a:r>
            <a:r>
              <a:rPr lang="en-US" sz="1600" dirty="0" smtClean="0"/>
              <a:t>(3,2</a:t>
            </a:r>
            <a:r>
              <a:rPr lang="en-US" sz="16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3558" y="92363"/>
            <a:ext cx="250780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numpy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np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numpy</a:t>
            </a:r>
          </a:p>
        </p:txBody>
      </p:sp>
      <p:sp>
        <p:nvSpPr>
          <p:cNvPr id="2" name="Rectangle 1"/>
          <p:cNvSpPr/>
          <p:nvPr/>
        </p:nvSpPr>
        <p:spPr>
          <a:xfrm>
            <a:off x="2041236" y="5079999"/>
            <a:ext cx="2595418" cy="14316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2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837" y="120073"/>
            <a:ext cx="1197032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                                            import </a:t>
            </a:r>
            <a:r>
              <a:rPr lang="en-US" sz="1600" dirty="0"/>
              <a:t>numpy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                                e </a:t>
            </a:r>
            <a:r>
              <a:rPr lang="en-US" sz="1600" dirty="0"/>
              <a:t>= numpy.array([(1,2,3), (4,5,6)])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                                print(e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                                e.reshape(3,2)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Again we get the same </a:t>
            </a:r>
            <a:r>
              <a:rPr lang="en-US" sz="1600" dirty="0" smtClean="0"/>
              <a:t>output, From </a:t>
            </a:r>
            <a:r>
              <a:rPr lang="en-US" sz="1600" dirty="0"/>
              <a:t>this we know </a:t>
            </a:r>
            <a:r>
              <a:rPr lang="en-US" sz="1600" dirty="0" smtClean="0"/>
              <a:t>that </a:t>
            </a:r>
            <a:r>
              <a:rPr lang="en-US" sz="1600" b="1" dirty="0" smtClean="0">
                <a:solidFill>
                  <a:srgbClr val="00B050"/>
                </a:solidFill>
              </a:rPr>
              <a:t>import </a:t>
            </a:r>
            <a:r>
              <a:rPr lang="en-US" sz="1600" b="1" dirty="0">
                <a:solidFill>
                  <a:srgbClr val="00B050"/>
                </a:solidFill>
              </a:rPr>
              <a:t>numpy as np </a:t>
            </a:r>
            <a:r>
              <a:rPr lang="en-US" sz="1600" dirty="0"/>
              <a:t>is used for </a:t>
            </a:r>
            <a:r>
              <a:rPr lang="en-US" sz="1600" dirty="0">
                <a:solidFill>
                  <a:srgbClr val="00B0F0"/>
                </a:solidFill>
              </a:rPr>
              <a:t>our easier access </a:t>
            </a:r>
            <a:r>
              <a:rPr lang="en-US" sz="1600" dirty="0"/>
              <a:t>of the numpy </a:t>
            </a:r>
            <a:r>
              <a:rPr lang="en-US" sz="1600" dirty="0" smtClean="0"/>
              <a:t>function, instead </a:t>
            </a:r>
            <a:r>
              <a:rPr lang="en-US" sz="1600" dirty="0"/>
              <a:t>of typing the whole word </a:t>
            </a:r>
            <a:r>
              <a:rPr lang="en-US" sz="1600" dirty="0">
                <a:solidFill>
                  <a:srgbClr val="00B0F0"/>
                </a:solidFill>
              </a:rPr>
              <a:t>numpy.reshape(</a:t>
            </a:r>
            <a:r>
              <a:rPr lang="en-US" sz="1600" dirty="0" err="1">
                <a:solidFill>
                  <a:srgbClr val="00B0F0"/>
                </a:solidFill>
              </a:rPr>
              <a:t>m,n</a:t>
            </a:r>
            <a:r>
              <a:rPr lang="en-US" sz="1600" dirty="0">
                <a:solidFill>
                  <a:srgbClr val="00B0F0"/>
                </a:solidFill>
              </a:rPr>
              <a:t>) </a:t>
            </a:r>
            <a:r>
              <a:rPr lang="en-US" sz="1600" dirty="0"/>
              <a:t>we go for </a:t>
            </a:r>
            <a:r>
              <a:rPr lang="en-US" sz="1600" dirty="0" err="1">
                <a:solidFill>
                  <a:srgbClr val="00B0F0"/>
                </a:solidFill>
              </a:rPr>
              <a:t>np.reshape</a:t>
            </a: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 err="1">
                <a:solidFill>
                  <a:srgbClr val="00B0F0"/>
                </a:solidFill>
              </a:rPr>
              <a:t>m,n</a:t>
            </a:r>
            <a:r>
              <a:rPr lang="en-US" sz="1600" dirty="0" smtClean="0">
                <a:solidFill>
                  <a:srgbClr val="00B0F0"/>
                </a:solidFill>
              </a:rPr>
              <a:t>)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5126" y="211931"/>
            <a:ext cx="2909455" cy="1478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0837" y="3158836"/>
            <a:ext cx="41924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Python does not have built-in support for Arrays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344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" y="4285671"/>
            <a:ext cx="12034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 </a:t>
            </a:r>
            <a:r>
              <a:rPr lang="en-US" sz="1600" dirty="0" smtClean="0"/>
              <a:t>            If </a:t>
            </a:r>
            <a:r>
              <a:rPr lang="en-US" sz="1600" dirty="0"/>
              <a:t>you want to use just one function </a:t>
            </a:r>
            <a:r>
              <a:rPr lang="en-US" sz="1600" dirty="0" smtClean="0"/>
              <a:t>say </a:t>
            </a:r>
            <a:r>
              <a:rPr lang="en-US" sz="1600" b="1" dirty="0" smtClean="0">
                <a:solidFill>
                  <a:srgbClr val="00B0F0"/>
                </a:solidFill>
              </a:rPr>
              <a:t>arange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92D050"/>
                </a:solidFill>
              </a:rPr>
              <a:t>multiple times </a:t>
            </a:r>
            <a:r>
              <a:rPr lang="en-US" sz="1600" dirty="0"/>
              <a:t>then it is advisable to use the first one because it will </a:t>
            </a:r>
            <a:r>
              <a:rPr lang="en-US" sz="1600" dirty="0">
                <a:solidFill>
                  <a:srgbClr val="92D050"/>
                </a:solidFill>
              </a:rPr>
              <a:t>involve lesser typing </a:t>
            </a:r>
            <a:r>
              <a:rPr lang="en-US" sz="1600" dirty="0"/>
              <a:t>compared to the second method where you have to </a:t>
            </a:r>
            <a:r>
              <a:rPr lang="en-US" sz="1600" dirty="0" smtClean="0">
                <a:solidFill>
                  <a:srgbClr val="92D050"/>
                </a:solidFill>
              </a:rPr>
              <a:t>type np.arange( ) </a:t>
            </a:r>
            <a:r>
              <a:rPr lang="en-US" sz="1600" dirty="0">
                <a:solidFill>
                  <a:srgbClr val="92D050"/>
                </a:solidFill>
              </a:rPr>
              <a:t>every time</a:t>
            </a:r>
            <a:r>
              <a:rPr lang="en-US" sz="1600" dirty="0"/>
              <a:t>.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    However </a:t>
            </a:r>
            <a:r>
              <a:rPr lang="en-US" sz="1600" dirty="0"/>
              <a:t>if you wanted to use </a:t>
            </a:r>
            <a:r>
              <a:rPr lang="en-US" sz="1600" dirty="0">
                <a:solidFill>
                  <a:srgbClr val="92D050"/>
                </a:solidFill>
              </a:rPr>
              <a:t>multiple functions from the NumPy </a:t>
            </a:r>
            <a:r>
              <a:rPr lang="en-US" sz="1600" dirty="0"/>
              <a:t>module then while using the </a:t>
            </a:r>
            <a:r>
              <a:rPr lang="en-US" sz="1600" dirty="0">
                <a:solidFill>
                  <a:srgbClr val="92D050"/>
                </a:solidFill>
              </a:rPr>
              <a:t>first method </a:t>
            </a:r>
            <a:r>
              <a:rPr lang="en-US" sz="1600" dirty="0"/>
              <a:t>you would have to write </a:t>
            </a:r>
            <a:r>
              <a:rPr lang="en-US" sz="1600" dirty="0">
                <a:solidFill>
                  <a:srgbClr val="92D050"/>
                </a:solidFill>
              </a:rPr>
              <a:t>multiple import statements</a:t>
            </a:r>
            <a:r>
              <a:rPr lang="en-US" sz="1600" dirty="0"/>
              <a:t>. And hence the second method is more appealing in such cases.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0757" y="831272"/>
            <a:ext cx="3286862" cy="1563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rgbClr val="00B050"/>
                </a:solidFill>
              </a:rPr>
              <a:t>i</a:t>
            </a:r>
            <a:r>
              <a:rPr lang="en-US" sz="2200" dirty="0" smtClean="0">
                <a:solidFill>
                  <a:srgbClr val="00B050"/>
                </a:solidFill>
              </a:rPr>
              <a:t>mport</a:t>
            </a:r>
            <a:r>
              <a:rPr lang="en-US" sz="2200" dirty="0" smtClean="0"/>
              <a:t> numpy </a:t>
            </a:r>
            <a:r>
              <a:rPr lang="en-US" sz="2200" dirty="0" smtClean="0">
                <a:solidFill>
                  <a:srgbClr val="00B050"/>
                </a:solidFill>
              </a:rPr>
              <a:t>as</a:t>
            </a:r>
            <a:r>
              <a:rPr lang="en-US" sz="2200" dirty="0" smtClean="0"/>
              <a:t> np</a:t>
            </a:r>
          </a:p>
          <a:p>
            <a:pPr algn="ctr">
              <a:lnSpc>
                <a:spcPct val="150000"/>
              </a:lnSpc>
            </a:pPr>
            <a:r>
              <a:rPr lang="en-US" sz="2200" dirty="0" smtClean="0"/>
              <a:t> Vs</a:t>
            </a: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solidFill>
                  <a:srgbClr val="00B050"/>
                </a:solidFill>
              </a:rPr>
              <a:t>from</a:t>
            </a:r>
            <a:r>
              <a:rPr lang="en-US" sz="2200" dirty="0" smtClean="0"/>
              <a:t> numpy </a:t>
            </a:r>
            <a:r>
              <a:rPr lang="en-US" sz="2200" dirty="0" smtClean="0">
                <a:solidFill>
                  <a:srgbClr val="00B050"/>
                </a:solidFill>
              </a:rPr>
              <a:t>import</a:t>
            </a:r>
            <a:r>
              <a:rPr lang="en-US" sz="2200" dirty="0" smtClean="0"/>
              <a:t> arange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6832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42" y="148736"/>
            <a:ext cx="9849149" cy="6566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435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3764" y="92363"/>
            <a:ext cx="26473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numpy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numpy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56" y="2355272"/>
            <a:ext cx="2743199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numpy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   numpy.array([1,2,3])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numpy </a:t>
            </a:r>
            <a:r>
              <a:rPr lang="en-US" sz="1600" b="1" dirty="0" smtClean="0">
                <a:solidFill>
                  <a:srgbClr val="00B050"/>
                </a:solidFill>
              </a:rPr>
              <a:t>as</a:t>
            </a:r>
            <a:r>
              <a:rPr lang="en-US" sz="1600" dirty="0" smtClean="0"/>
              <a:t> np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   np.array([1,2,3])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numpy </a:t>
            </a:r>
            <a:r>
              <a:rPr lang="en-US" sz="1600" b="1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*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array([1,2,3])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0220" y="2355272"/>
            <a:ext cx="919018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              </a:t>
            </a:r>
            <a:r>
              <a:rPr lang="en-US" b="1" dirty="0" smtClean="0">
                <a:solidFill>
                  <a:srgbClr val="00B050"/>
                </a:solidFill>
              </a:rPr>
              <a:t>import</a:t>
            </a:r>
            <a:r>
              <a:rPr lang="en-US" dirty="0" smtClean="0"/>
              <a:t> numpy   ------  imports numpy as numpy. You will need to first call numpy to executrsny method. Such as </a:t>
            </a:r>
            <a:r>
              <a:rPr lang="en-US" dirty="0" smtClean="0">
                <a:solidFill>
                  <a:srgbClr val="00B050"/>
                </a:solidFill>
              </a:rPr>
              <a:t>numpy.min</a:t>
            </a:r>
            <a:r>
              <a:rPr lang="en-US" dirty="0" smtClean="0"/>
              <a:t>. This is a good practice.</a:t>
            </a:r>
            <a:endParaRPr lang="en-US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              import</a:t>
            </a:r>
            <a:r>
              <a:rPr lang="en-US" dirty="0" smtClean="0"/>
              <a:t> numpy </a:t>
            </a:r>
            <a:r>
              <a:rPr lang="en-US" b="1" dirty="0" smtClean="0">
                <a:solidFill>
                  <a:srgbClr val="00B050"/>
                </a:solidFill>
              </a:rPr>
              <a:t>as</a:t>
            </a:r>
            <a:r>
              <a:rPr lang="en-US" dirty="0" smtClean="0"/>
              <a:t> np ------  is best practice.</a:t>
            </a:r>
            <a:r>
              <a:rPr lang="en-US" b="1" dirty="0" smtClean="0">
                <a:solidFill>
                  <a:srgbClr val="00B050"/>
                </a:solidFill>
              </a:rPr>
              <a:t>          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             from</a:t>
            </a:r>
            <a:r>
              <a:rPr lang="en-US" dirty="0" smtClean="0"/>
              <a:t> </a:t>
            </a:r>
            <a:r>
              <a:rPr lang="en-US" dirty="0"/>
              <a:t>numpy </a:t>
            </a:r>
            <a:r>
              <a:rPr lang="en-US" b="1" dirty="0">
                <a:solidFill>
                  <a:srgbClr val="00B050"/>
                </a:solidFill>
              </a:rPr>
              <a:t>import</a:t>
            </a:r>
            <a:r>
              <a:rPr lang="en-US" dirty="0"/>
              <a:t> * </a:t>
            </a:r>
            <a:r>
              <a:rPr lang="en-US" dirty="0" smtClean="0"/>
              <a:t>     ------     imports </a:t>
            </a:r>
            <a:r>
              <a:rPr lang="en-US" dirty="0"/>
              <a:t>everything from numpy into global namespace. You wont need to type </a:t>
            </a:r>
            <a:r>
              <a:rPr lang="en-US" dirty="0">
                <a:solidFill>
                  <a:srgbClr val="00B050"/>
                </a:solidFill>
              </a:rPr>
              <a:t>numpy.min</a:t>
            </a:r>
            <a:r>
              <a:rPr lang="en-US" dirty="0"/>
              <a:t>, instead you just type </a:t>
            </a:r>
            <a:r>
              <a:rPr lang="en-US" dirty="0">
                <a:solidFill>
                  <a:srgbClr val="00B050"/>
                </a:solidFill>
              </a:rPr>
              <a:t>min</a:t>
            </a:r>
            <a:r>
              <a:rPr lang="en-US" dirty="0"/>
              <a:t>. This is not a good practice though, there is a chance that it will create a conflict with another method</a:t>
            </a:r>
            <a:r>
              <a:rPr lang="en-US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56" y="6086765"/>
            <a:ext cx="10088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from</a:t>
            </a:r>
            <a:r>
              <a:rPr lang="en-US" dirty="0" smtClean="0"/>
              <a:t> numpy </a:t>
            </a:r>
            <a:r>
              <a:rPr lang="en-US" b="1" dirty="0" smtClean="0">
                <a:solidFill>
                  <a:srgbClr val="00B050"/>
                </a:solidFill>
              </a:rPr>
              <a:t>import</a:t>
            </a:r>
            <a:r>
              <a:rPr lang="en-US" dirty="0" smtClean="0"/>
              <a:t> *    (you </a:t>
            </a:r>
            <a:r>
              <a:rPr lang="en-US" dirty="0">
                <a:solidFill>
                  <a:srgbClr val="00B050"/>
                </a:solidFill>
              </a:rPr>
              <a:t>import every submodule in numpy </a:t>
            </a:r>
            <a:r>
              <a:rPr lang="en-US" dirty="0"/>
              <a:t>and you </a:t>
            </a:r>
            <a:r>
              <a:rPr lang="en-US" dirty="0">
                <a:solidFill>
                  <a:srgbClr val="00B050"/>
                </a:solidFill>
              </a:rPr>
              <a:t>do not need to call numpy </a:t>
            </a:r>
            <a:r>
              <a:rPr lang="en-US" dirty="0" smtClean="0">
                <a:solidFill>
                  <a:srgbClr val="00B050"/>
                </a:solidFill>
              </a:rPr>
              <a:t>again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4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5111"/>
          <a:stretch/>
        </p:blipFill>
        <p:spPr>
          <a:xfrm>
            <a:off x="5751949" y="5135420"/>
            <a:ext cx="6392575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9825" y="83127"/>
            <a:ext cx="853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from</a:t>
            </a:r>
            <a:r>
              <a:rPr lang="en-US" dirty="0" smtClean="0"/>
              <a:t> numpy </a:t>
            </a:r>
            <a:r>
              <a:rPr lang="en-US" b="1" dirty="0" smtClean="0">
                <a:solidFill>
                  <a:srgbClr val="00B050"/>
                </a:solidFill>
              </a:rPr>
              <a:t>import</a:t>
            </a:r>
            <a:r>
              <a:rPr lang="en-US" dirty="0" smtClean="0"/>
              <a:t> * </a:t>
            </a:r>
            <a:r>
              <a:rPr lang="en-US" dirty="0"/>
              <a:t>is a very inadvisable practice while working large amount of codes.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36" y="2669583"/>
            <a:ext cx="120544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 let me inform you where the problem will arise. I have used a function by the name </a:t>
            </a:r>
            <a:r>
              <a:rPr lang="en-US" sz="1600" dirty="0" smtClean="0"/>
              <a:t>of </a:t>
            </a:r>
            <a:r>
              <a:rPr lang="en-US" sz="1600" b="1" dirty="0" smtClean="0">
                <a:solidFill>
                  <a:srgbClr val="00B050"/>
                </a:solidFill>
              </a:rPr>
              <a:t>array</a:t>
            </a:r>
            <a:r>
              <a:rPr lang="en-US" sz="1600" dirty="0" smtClean="0"/>
              <a:t>. </a:t>
            </a:r>
            <a:r>
              <a:rPr lang="en-US" sz="1600" dirty="0"/>
              <a:t>But then it is a </a:t>
            </a:r>
            <a:r>
              <a:rPr lang="en-US" sz="1600" dirty="0">
                <a:solidFill>
                  <a:srgbClr val="00B050"/>
                </a:solidFill>
              </a:rPr>
              <a:t>part of both NumPy </a:t>
            </a:r>
            <a:r>
              <a:rPr lang="en-US" sz="1600" dirty="0"/>
              <a:t>and another module by the name of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. So there is a high probability that </a:t>
            </a:r>
            <a:r>
              <a:rPr lang="en-US" sz="1600" dirty="0">
                <a:solidFill>
                  <a:srgbClr val="00B050"/>
                </a:solidFill>
              </a:rPr>
              <a:t>two modules might have functions with similar names</a:t>
            </a:r>
            <a:r>
              <a:rPr lang="en-US" sz="1600" dirty="0"/>
              <a:t>. Then this might happen.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87" t="13987" r="12556" b="65992"/>
          <a:stretch/>
        </p:blipFill>
        <p:spPr>
          <a:xfrm>
            <a:off x="175489" y="452459"/>
            <a:ext cx="8467953" cy="2102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31" t="55537" r="35118" b="27185"/>
          <a:stretch/>
        </p:blipFill>
        <p:spPr>
          <a:xfrm>
            <a:off x="175489" y="3608385"/>
            <a:ext cx="5781966" cy="1710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039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" y="92363"/>
            <a:ext cx="60367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summarize some 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random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functions and their 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numpy.random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counterparts: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0753" y="708027"/>
          <a:ext cx="7316883" cy="6062228"/>
        </p:xfrm>
        <a:graphic>
          <a:graphicData uri="http://schemas.openxmlformats.org/drawingml/2006/table">
            <a:tbl>
              <a:tblPr/>
              <a:tblGrid>
                <a:gridCol w="2255356">
                  <a:extLst>
                    <a:ext uri="{9D8B030D-6E8A-4147-A177-3AD203B41FA5}">
                      <a16:colId xmlns:a16="http://schemas.microsoft.com/office/drawing/2014/main" val="330693947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2287983207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2666019836"/>
                    </a:ext>
                  </a:extLst>
                </a:gridCol>
              </a:tblGrid>
              <a:tr h="499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Python random Module</a:t>
                      </a:r>
                    </a:p>
                  </a:txBody>
                  <a:tcPr marL="51192" marR="51192" marT="25596" marB="2559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NumPy Counterpart</a:t>
                      </a:r>
                    </a:p>
                  </a:txBody>
                  <a:tcPr marL="51192" marR="51192" marT="25596" marB="2559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Use</a:t>
                      </a:r>
                    </a:p>
                  </a:txBody>
                  <a:tcPr marL="51192" marR="51192" marT="25596" marB="2559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730535"/>
                  </a:ext>
                </a:extLst>
              </a:tr>
              <a:tr h="4992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random()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>
                          <a:solidFill>
                            <a:srgbClr val="3676AB"/>
                          </a:solidFill>
                          <a:effectLst/>
                          <a:hlinkClick r:id="rId2"/>
                        </a:rPr>
                        <a:t>rand()</a:t>
                      </a:r>
                      <a:endParaRPr lang="en-US" sz="1400" dirty="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 float in [0.0, 1.0)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59818"/>
                  </a:ext>
                </a:extLst>
              </a:tr>
              <a:tr h="49924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randint</a:t>
                      </a:r>
                      <a:r>
                        <a:rPr lang="en-US" sz="1400" dirty="0">
                          <a:effectLst/>
                        </a:rPr>
                        <a:t>(a, b)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3"/>
                        </a:rPr>
                        <a:t>random_integers()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 integer in [a, b]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57778"/>
                  </a:ext>
                </a:extLst>
              </a:tr>
              <a:tr h="4992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randrange(a, b[, step])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4"/>
                        </a:rPr>
                        <a:t>randint()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 integer in [a, b)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66719"/>
                  </a:ext>
                </a:extLst>
              </a:tr>
              <a:tr h="4992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uniform(a, b)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5"/>
                        </a:rPr>
                        <a:t>uniform()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 float in [a, b]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0337"/>
                  </a:ext>
                </a:extLst>
              </a:tr>
              <a:tr h="4992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choice(seq)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6"/>
                        </a:rPr>
                        <a:t>choice()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 element from seq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3963"/>
                  </a:ext>
                </a:extLst>
              </a:tr>
              <a:tr h="71320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choices(seq, k=1)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6"/>
                        </a:rPr>
                        <a:t>choice()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 k elements from seq with replacement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771208"/>
                  </a:ext>
                </a:extLst>
              </a:tr>
              <a:tr h="71320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sample(population, k)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6"/>
                        </a:rPr>
                        <a:t>choice()</a:t>
                      </a:r>
                      <a:r>
                        <a:rPr lang="en-US" sz="1400">
                          <a:effectLst/>
                        </a:rPr>
                        <a:t> with replace=False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 k elements from seq without replacement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88357"/>
                  </a:ext>
                </a:extLst>
              </a:tr>
              <a:tr h="4992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shuffle(x[, random])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7"/>
                        </a:rPr>
                        <a:t>shuffle()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Shuffle the sequence x in place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481199"/>
                  </a:ext>
                </a:extLst>
              </a:tr>
              <a:tr h="114112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normalvariate(mu, sigma) or gauss(mu, sigma)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8"/>
                        </a:rPr>
                        <a:t>normal()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Sample from a normal distribution with mean mu and standard deviation sigma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7807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0753" y="708027"/>
            <a:ext cx="7316883" cy="56465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0753" y="1200727"/>
            <a:ext cx="7316883" cy="92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791305" y="78885"/>
            <a:ext cx="5306911" cy="2262158"/>
          </a:xfrm>
          <a:prstGeom prst="rect">
            <a:avLst/>
          </a:prstGeom>
          <a:solidFill>
            <a:srgbClr val="DFEB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2516B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Note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516B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516B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NumPy is specialized for building and manipulating large,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516B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      multidimensional arrays.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516B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2.    If you just need a single value, </a:t>
            </a:r>
            <a:r>
              <a:rPr kumimoji="0" lang="en-US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random</a:t>
            </a:r>
            <a:r>
              <a:rPr kumimoji="0" lang="en-US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516B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 will suffice and will probably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516B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      be faster as well.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516B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3.    For small sequences, </a:t>
            </a:r>
            <a:r>
              <a:rPr kumimoji="0" lang="en-US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random</a:t>
            </a:r>
            <a:r>
              <a:rPr kumimoji="0" lang="en-US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516B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 may even be faster too, because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516B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      NumPy does come with some overhead.</a:t>
            </a:r>
            <a:r>
              <a:rPr kumimoji="0" lang="en-US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38" y="85614"/>
            <a:ext cx="271696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numpy as np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np.random.rand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np.random.randn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np.random.randint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np.random.rand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(10)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np.random.rand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(3,2)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np.random.rand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(3,3,3)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4109" y="85614"/>
            <a:ext cx="254980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random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random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rand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random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random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randint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random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seed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random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choice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random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sample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random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shuffle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8019" y="85614"/>
            <a:ext cx="25581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numpy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random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8019" y="649032"/>
            <a:ext cx="3165225" cy="1900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numpy.random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rand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numpy.random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numpy.random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randint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numpy.random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seed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numpy.random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shuffle</a:t>
            </a:r>
          </a:p>
        </p:txBody>
      </p:sp>
    </p:spTree>
    <p:extLst>
      <p:ext uri="{BB962C8B-B14F-4D97-AF65-F5344CB8AC3E}">
        <p14:creationId xmlns:p14="http://schemas.microsoft.com/office/powerpoint/2010/main" val="240468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SFMono-Regular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80</cp:revision>
  <dcterms:created xsi:type="dcterms:W3CDTF">2020-03-02T06:04:57Z</dcterms:created>
  <dcterms:modified xsi:type="dcterms:W3CDTF">2020-03-05T10:54:04Z</dcterms:modified>
</cp:coreProperties>
</file>