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7" r:id="rId5"/>
    <p:sldId id="288" r:id="rId6"/>
    <p:sldId id="299" r:id="rId7"/>
    <p:sldId id="300" r:id="rId8"/>
    <p:sldId id="301" r:id="rId9"/>
    <p:sldId id="302" r:id="rId10"/>
    <p:sldId id="303" r:id="rId11"/>
    <p:sldId id="304" r:id="rId12"/>
    <p:sldId id="289" r:id="rId13"/>
    <p:sldId id="290" r:id="rId14"/>
    <p:sldId id="291" r:id="rId15"/>
    <p:sldId id="292" r:id="rId16"/>
    <p:sldId id="293" r:id="rId17"/>
    <p:sldId id="294" r:id="rId18"/>
    <p:sldId id="295" r:id="rId19"/>
    <p:sldId id="296" r:id="rId20"/>
    <p:sldId id="297" r:id="rId21"/>
    <p:sldId id="298" r:id="rId22"/>
    <p:sldId id="268" r:id="rId23"/>
    <p:sldId id="26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2F841-13E3-4A84-A462-D24DA8BEDD4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95967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2F841-13E3-4A84-A462-D24DA8BEDD4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97349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2F841-13E3-4A84-A462-D24DA8BEDD4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18556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2F841-13E3-4A84-A462-D24DA8BEDD4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169716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2F841-13E3-4A84-A462-D24DA8BEDD4D}"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22788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2F841-13E3-4A84-A462-D24DA8BEDD4D}"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197747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2F841-13E3-4A84-A462-D24DA8BEDD4D}" type="datetimeFigureOut">
              <a:rPr lang="en-US" smtClean="0"/>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196503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2F841-13E3-4A84-A462-D24DA8BEDD4D}" type="datetimeFigureOut">
              <a:rPr lang="en-US" smtClean="0"/>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66113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2F841-13E3-4A84-A462-D24DA8BEDD4D}" type="datetimeFigureOut">
              <a:rPr lang="en-US" smtClean="0"/>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323031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E2F841-13E3-4A84-A462-D24DA8BEDD4D}"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299167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E2F841-13E3-4A84-A462-D24DA8BEDD4D}"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C0943-9E63-42B1-857F-9FEDFC0BB555}" type="slidenum">
              <a:rPr lang="en-US" smtClean="0"/>
              <a:t>‹#›</a:t>
            </a:fld>
            <a:endParaRPr lang="en-US"/>
          </a:p>
        </p:txBody>
      </p:sp>
    </p:spTree>
    <p:extLst>
      <p:ext uri="{BB962C8B-B14F-4D97-AF65-F5344CB8AC3E}">
        <p14:creationId xmlns:p14="http://schemas.microsoft.com/office/powerpoint/2010/main" val="9228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2F841-13E3-4A84-A462-D24DA8BEDD4D}" type="datetimeFigureOut">
              <a:rPr lang="en-US" smtClean="0"/>
              <a:t>3/6/2020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C0943-9E63-42B1-857F-9FEDFC0BB555}" type="slidenum">
              <a:rPr lang="en-US" smtClean="0"/>
              <a:t>‹#›</a:t>
            </a:fld>
            <a:endParaRPr lang="en-US"/>
          </a:p>
        </p:txBody>
      </p:sp>
    </p:spTree>
    <p:extLst>
      <p:ext uri="{BB962C8B-B14F-4D97-AF65-F5344CB8AC3E}">
        <p14:creationId xmlns:p14="http://schemas.microsoft.com/office/powerpoint/2010/main" val="181234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utorialspoint.com/numpy/numpy_rollaxis.htm" TargetMode="External"/><Relationship Id="rId3" Type="http://schemas.openxmlformats.org/officeDocument/2006/relationships/hyperlink" Target="https://www.tutorialspoint.com/numpy/numpy_ndarray_flat.htm" TargetMode="External"/><Relationship Id="rId7" Type="http://schemas.openxmlformats.org/officeDocument/2006/relationships/hyperlink" Target="https://www.tutorialspoint.com/numpy/numpy_ndarray_t.htm" TargetMode="External"/><Relationship Id="rId2" Type="http://schemas.openxmlformats.org/officeDocument/2006/relationships/hyperlink" Target="https://www.tutorialspoint.com/numpy/numpy_reshape.htm" TargetMode="External"/><Relationship Id="rId1" Type="http://schemas.openxmlformats.org/officeDocument/2006/relationships/slideLayout" Target="../slideLayouts/slideLayout2.xml"/><Relationship Id="rId6" Type="http://schemas.openxmlformats.org/officeDocument/2006/relationships/hyperlink" Target="https://www.tutorialspoint.com/numpy/numpy_transpose.htm" TargetMode="External"/><Relationship Id="rId5" Type="http://schemas.openxmlformats.org/officeDocument/2006/relationships/hyperlink" Target="https://www.tutorialspoint.com/numpy/numpy_ndarray_ravel.htm" TargetMode="External"/><Relationship Id="rId4" Type="http://schemas.openxmlformats.org/officeDocument/2006/relationships/hyperlink" Target="https://www.tutorialspoint.com/numpy/numpy_ndarray_flatten.htm" TargetMode="External"/><Relationship Id="rId9" Type="http://schemas.openxmlformats.org/officeDocument/2006/relationships/hyperlink" Target="https://www.tutorialspoint.com/numpy/numpy_swapaxes.htm"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tutorialspoint.com/numpy/numpy_hstack.htm" TargetMode="External"/><Relationship Id="rId3" Type="http://schemas.openxmlformats.org/officeDocument/2006/relationships/hyperlink" Target="https://www.tutorialspoint.com/numpy/numpy_broadcast_to.htm" TargetMode="External"/><Relationship Id="rId7" Type="http://schemas.openxmlformats.org/officeDocument/2006/relationships/hyperlink" Target="https://www.tutorialspoint.com/numpy/numpy_stack.htm" TargetMode="External"/><Relationship Id="rId2" Type="http://schemas.openxmlformats.org/officeDocument/2006/relationships/hyperlink" Target="https://www.tutorialspoint.com/numpy/numpy_broadcast.htm" TargetMode="External"/><Relationship Id="rId1" Type="http://schemas.openxmlformats.org/officeDocument/2006/relationships/slideLayout" Target="../slideLayouts/slideLayout2.xml"/><Relationship Id="rId6" Type="http://schemas.openxmlformats.org/officeDocument/2006/relationships/hyperlink" Target="https://www.tutorialspoint.com/numpy/numpy_concatenate.htm" TargetMode="External"/><Relationship Id="rId5" Type="http://schemas.openxmlformats.org/officeDocument/2006/relationships/hyperlink" Target="https://www.tutorialspoint.com/numpy/numpy_squeeze.htm" TargetMode="External"/><Relationship Id="rId4" Type="http://schemas.openxmlformats.org/officeDocument/2006/relationships/hyperlink" Target="https://www.tutorialspoint.com/numpy/numpy_expand_dims.htm" TargetMode="External"/><Relationship Id="rId9" Type="http://schemas.openxmlformats.org/officeDocument/2006/relationships/hyperlink" Target="https://www.tutorialspoint.com/numpy/numpy_vstack.htm"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tutorialspoint.com/numpy/numpy_delete.htm" TargetMode="External"/><Relationship Id="rId3" Type="http://schemas.openxmlformats.org/officeDocument/2006/relationships/hyperlink" Target="https://www.tutorialspoint.com/numpy/numpy_hsplit.htm" TargetMode="External"/><Relationship Id="rId7" Type="http://schemas.openxmlformats.org/officeDocument/2006/relationships/hyperlink" Target="https://www.tutorialspoint.com/numpy/numpy_insert.htm" TargetMode="External"/><Relationship Id="rId2" Type="http://schemas.openxmlformats.org/officeDocument/2006/relationships/hyperlink" Target="https://www.tutorialspoint.com/numpy/numpy_split.htm" TargetMode="External"/><Relationship Id="rId1" Type="http://schemas.openxmlformats.org/officeDocument/2006/relationships/slideLayout" Target="../slideLayouts/slideLayout2.xml"/><Relationship Id="rId6" Type="http://schemas.openxmlformats.org/officeDocument/2006/relationships/hyperlink" Target="https://www.tutorialspoint.com/numpy/numpy_append.htm" TargetMode="External"/><Relationship Id="rId5" Type="http://schemas.openxmlformats.org/officeDocument/2006/relationships/hyperlink" Target="https://www.tutorialspoint.com/numpy/numpy_resize.htm" TargetMode="External"/><Relationship Id="rId4" Type="http://schemas.openxmlformats.org/officeDocument/2006/relationships/hyperlink" Target="https://www.tutorialspoint.com/numpy/numpy_vsplit.htm" TargetMode="External"/><Relationship Id="rId9" Type="http://schemas.openxmlformats.org/officeDocument/2006/relationships/hyperlink" Target="https://www.tutorialspoint.com/numpy/numpy_unique.ht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programming.in/numpy-tutorial-with-examples-and-solutions/how-to-get-and-set-data-type-of-numpy-array.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tutorialspoint.com/numpy/numpy_char_upper.htm" TargetMode="External"/><Relationship Id="rId13" Type="http://schemas.openxmlformats.org/officeDocument/2006/relationships/hyperlink" Target="https://www.tutorialspoint.com/numpy/numpy_char_replace.htm" TargetMode="External"/><Relationship Id="rId3" Type="http://schemas.openxmlformats.org/officeDocument/2006/relationships/hyperlink" Target="https://www.tutorialspoint.com/numpy/numpy_char_multiply.htm" TargetMode="External"/><Relationship Id="rId7" Type="http://schemas.openxmlformats.org/officeDocument/2006/relationships/hyperlink" Target="https://www.tutorialspoint.com/numpy/numpy_char_lower.htm" TargetMode="External"/><Relationship Id="rId12" Type="http://schemas.openxmlformats.org/officeDocument/2006/relationships/hyperlink" Target="https://www.tutorialspoint.com/numpy/numpy_char_join.htm" TargetMode="External"/><Relationship Id="rId2" Type="http://schemas.openxmlformats.org/officeDocument/2006/relationships/hyperlink" Target="https://www.tutorialspoint.com/numpy/numpy_char_add.htm" TargetMode="External"/><Relationship Id="rId1" Type="http://schemas.openxmlformats.org/officeDocument/2006/relationships/slideLayout" Target="../slideLayouts/slideLayout2.xml"/><Relationship Id="rId6" Type="http://schemas.openxmlformats.org/officeDocument/2006/relationships/hyperlink" Target="https://www.tutorialspoint.com/numpy/numpy_char_title.htm" TargetMode="External"/><Relationship Id="rId11" Type="http://schemas.openxmlformats.org/officeDocument/2006/relationships/hyperlink" Target="https://www.tutorialspoint.com/numpy/numpy_char_strip.htm" TargetMode="External"/><Relationship Id="rId5" Type="http://schemas.openxmlformats.org/officeDocument/2006/relationships/hyperlink" Target="https://www.tutorialspoint.com/numpy/numpy_char_capitalize.htm" TargetMode="External"/><Relationship Id="rId15" Type="http://schemas.openxmlformats.org/officeDocument/2006/relationships/hyperlink" Target="https://www.tutorialspoint.com/numpy/numpy_char_encode.htm" TargetMode="External"/><Relationship Id="rId10" Type="http://schemas.openxmlformats.org/officeDocument/2006/relationships/hyperlink" Target="https://www.tutorialspoint.com/numpy/numpy_char_splitlines.htm" TargetMode="External"/><Relationship Id="rId4" Type="http://schemas.openxmlformats.org/officeDocument/2006/relationships/hyperlink" Target="https://www.tutorialspoint.com/numpy/numpy_char_center.htm" TargetMode="External"/><Relationship Id="rId9" Type="http://schemas.openxmlformats.org/officeDocument/2006/relationships/hyperlink" Target="https://www.tutorialspoint.com/numpy/numpy_char_string_split.htm" TargetMode="External"/><Relationship Id="rId14" Type="http://schemas.openxmlformats.org/officeDocument/2006/relationships/hyperlink" Target="https://www.tutorialspoint.com/numpy/numpy_char_decode.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quora.com/What-are-the-use-cases-for-NumPy"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0256" y="2632363"/>
            <a:ext cx="2850589" cy="461665"/>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Numpy : Submodules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63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364" y="73890"/>
            <a:ext cx="915808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NumPy is often used to play around with arrays. Here is an example to create an array and display its values:</a:t>
            </a:r>
          </a:p>
        </p:txBody>
      </p:sp>
      <p:pic>
        <p:nvPicPr>
          <p:cNvPr id="3" name="Picture 2"/>
          <p:cNvPicPr>
            <a:picLocks noChangeAspect="1"/>
          </p:cNvPicPr>
          <p:nvPr/>
        </p:nvPicPr>
        <p:blipFill rotWithShape="1">
          <a:blip r:embed="rId2"/>
          <a:srcRect l="1015" t="2666" r="1189" b="2906"/>
          <a:stretch/>
        </p:blipFill>
        <p:spPr>
          <a:xfrm>
            <a:off x="166254" y="415639"/>
            <a:ext cx="7462982" cy="3203952"/>
          </a:xfrm>
          <a:prstGeom prst="rect">
            <a:avLst/>
          </a:prstGeom>
          <a:ln>
            <a:solidFill>
              <a:schemeClr val="tx1"/>
            </a:solidFill>
          </a:ln>
        </p:spPr>
      </p:pic>
      <p:sp>
        <p:nvSpPr>
          <p:cNvPr id="4" name="TextBox 3"/>
          <p:cNvSpPr txBox="1"/>
          <p:nvPr/>
        </p:nvSpPr>
        <p:spPr>
          <a:xfrm>
            <a:off x="166252" y="3733203"/>
            <a:ext cx="545630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 create a numpy array only zeros and ones, use the following:</a:t>
            </a:r>
          </a:p>
        </p:txBody>
      </p:sp>
      <p:pic>
        <p:nvPicPr>
          <p:cNvPr id="5" name="Picture 4"/>
          <p:cNvPicPr>
            <a:picLocks noChangeAspect="1"/>
          </p:cNvPicPr>
          <p:nvPr/>
        </p:nvPicPr>
        <p:blipFill>
          <a:blip r:embed="rId3"/>
          <a:stretch>
            <a:fillRect/>
          </a:stretch>
        </p:blipFill>
        <p:spPr>
          <a:xfrm>
            <a:off x="92364" y="4095278"/>
            <a:ext cx="3158836" cy="2679013"/>
          </a:xfrm>
          <a:prstGeom prst="rect">
            <a:avLst/>
          </a:prstGeom>
        </p:spPr>
      </p:pic>
    </p:spTree>
    <p:extLst>
      <p:ext uri="{BB962C8B-B14F-4D97-AF65-F5344CB8AC3E}">
        <p14:creationId xmlns:p14="http://schemas.microsoft.com/office/powerpoint/2010/main" val="380592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83127"/>
            <a:ext cx="8104013" cy="792781"/>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arange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function is used to generate values that are evenly spaced within a defined interval.</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You can subset the values in an array using the index positions</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rotWithShape="1">
          <a:blip r:embed="rId2"/>
          <a:srcRect l="2255" t="3031" r="4157" b="3637"/>
          <a:stretch/>
        </p:blipFill>
        <p:spPr>
          <a:xfrm>
            <a:off x="83127" y="1089891"/>
            <a:ext cx="3833091" cy="2133600"/>
          </a:xfrm>
          <a:prstGeom prst="rect">
            <a:avLst/>
          </a:prstGeom>
          <a:ln>
            <a:solidFill>
              <a:schemeClr val="tx1"/>
            </a:solidFill>
          </a:ln>
        </p:spPr>
      </p:pic>
    </p:spTree>
    <p:extLst>
      <p:ext uri="{BB962C8B-B14F-4D97-AF65-F5344CB8AC3E}">
        <p14:creationId xmlns:p14="http://schemas.microsoft.com/office/powerpoint/2010/main" val="255423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2452" y="96088"/>
            <a:ext cx="3491725"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5.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Array Creation Routines</a:t>
            </a:r>
          </a:p>
        </p:txBody>
      </p:sp>
      <p:sp>
        <p:nvSpPr>
          <p:cNvPr id="5" name="TextBox 4"/>
          <p:cNvSpPr txBox="1"/>
          <p:nvPr/>
        </p:nvSpPr>
        <p:spPr>
          <a:xfrm>
            <a:off x="157020" y="988292"/>
            <a:ext cx="10878427" cy="338554"/>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new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object can be constructed by any of the following array creation routines or using a low-level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constructor.</a:t>
            </a:r>
          </a:p>
        </p:txBody>
      </p:sp>
      <p:sp>
        <p:nvSpPr>
          <p:cNvPr id="6" name="TextBox 5"/>
          <p:cNvSpPr txBox="1"/>
          <p:nvPr/>
        </p:nvSpPr>
        <p:spPr>
          <a:xfrm>
            <a:off x="184728" y="1579415"/>
            <a:ext cx="5035161" cy="258532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numpy.empty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numpy.empty(shape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float, order = 'C</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numpy.zeros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numpy.zeros</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(shape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float, order = 'C</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numpy.ones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numpy.ones</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(shape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None, order = 'C')</a:t>
            </a:r>
          </a:p>
        </p:txBody>
      </p:sp>
    </p:spTree>
    <p:extLst>
      <p:ext uri="{BB962C8B-B14F-4D97-AF65-F5344CB8AC3E}">
        <p14:creationId xmlns:p14="http://schemas.microsoft.com/office/powerpoint/2010/main" val="90635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2452" y="96088"/>
            <a:ext cx="3562514"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6.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Array From Existing Data</a:t>
            </a:r>
          </a:p>
        </p:txBody>
      </p:sp>
      <p:sp>
        <p:nvSpPr>
          <p:cNvPr id="3" name="TextBox 2"/>
          <p:cNvSpPr txBox="1"/>
          <p:nvPr/>
        </p:nvSpPr>
        <p:spPr>
          <a:xfrm>
            <a:off x="157018" y="775854"/>
            <a:ext cx="5709192" cy="2308324"/>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numpy.asarray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numpy.asarray(a</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None, order = None</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numpy.frombuffer</a:t>
            </a: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numpy.frombuffer</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(buffer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float, count = -1, offset = 0</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numpy.fromiter</a:t>
            </a: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numpy.fromiter</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iterable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count = -1</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7785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2452" y="96088"/>
            <a:ext cx="4047070"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7.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Array From Numerical Ranges</a:t>
            </a:r>
          </a:p>
        </p:txBody>
      </p:sp>
      <p:sp>
        <p:nvSpPr>
          <p:cNvPr id="3" name="TextBox 2"/>
          <p:cNvSpPr txBox="1"/>
          <p:nvPr/>
        </p:nvSpPr>
        <p:spPr>
          <a:xfrm>
            <a:off x="230909" y="914399"/>
            <a:ext cx="6188425" cy="258532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numpy.arrange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numpy.arange</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(start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stop, step,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numpy.linspace</a:t>
            </a: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numpy.linspace</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(start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stop,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endpoint,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retstep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numpy.logspace</a:t>
            </a: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numpy.logspace</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(start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stop,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endpoint, base,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48034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2452" y="96088"/>
            <a:ext cx="3114892" cy="369332"/>
          </a:xfrm>
          <a:prstGeom prst="rect">
            <a:avLst/>
          </a:prstGeom>
          <a:solidFill>
            <a:schemeClr val="accent6">
              <a:lumMod val="40000"/>
              <a:lumOff val="60000"/>
            </a:schemeClr>
          </a:solidFill>
          <a:ln>
            <a:solidFill>
              <a:schemeClr val="tx1"/>
            </a:solidFill>
          </a:ln>
        </p:spPr>
        <p:txBody>
          <a:bodyPr wrap="none" rtlCol="0">
            <a:spAutoFit/>
          </a:bodyPr>
          <a:lstStyle/>
          <a:p>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8. </a:t>
            </a:r>
            <a:r>
              <a:rPr lang="en-US" dirty="0"/>
              <a:t>NumPy - Iterating Over Array</a:t>
            </a:r>
          </a:p>
        </p:txBody>
      </p:sp>
      <p:sp>
        <p:nvSpPr>
          <p:cNvPr id="5" name="TextBox 4"/>
          <p:cNvSpPr txBox="1"/>
          <p:nvPr/>
        </p:nvSpPr>
        <p:spPr>
          <a:xfrm>
            <a:off x="64655" y="775855"/>
            <a:ext cx="12034981" cy="830997"/>
          </a:xfrm>
          <a:prstGeom prst="rect">
            <a:avLst/>
          </a:prstGeom>
          <a:noFill/>
          <a:ln>
            <a:solidFill>
              <a:schemeClr val="tx1"/>
            </a:solidFill>
          </a:ln>
        </p:spPr>
        <p:txBody>
          <a:bodyPr wrap="square" rtlCol="0">
            <a:spAutoFit/>
          </a:bodyPr>
          <a:lstStyle/>
          <a:p>
            <a:pPr>
              <a:lnSpc>
                <a:spcPct val="150000"/>
              </a:lnSpc>
            </a:pPr>
            <a:r>
              <a:rPr lang="en-US" sz="1600" dirty="0" smtClean="0"/>
              <a:t>              NumPy </a:t>
            </a:r>
            <a:r>
              <a:rPr lang="en-US" sz="1600" dirty="0"/>
              <a:t>package contains an iterator object </a:t>
            </a:r>
            <a:r>
              <a:rPr lang="en-US" sz="1600" b="1" dirty="0"/>
              <a:t>numpy.nditer</a:t>
            </a:r>
            <a:r>
              <a:rPr lang="en-US" sz="1600" dirty="0"/>
              <a:t>. It is an efficient multidimensional iterator object using which it is possible to iterate over an array. Each element of an array is visited using Python’s standard Iterator interface.</a:t>
            </a:r>
          </a:p>
        </p:txBody>
      </p:sp>
      <p:sp>
        <p:nvSpPr>
          <p:cNvPr id="6" name="TextBox 5"/>
          <p:cNvSpPr txBox="1"/>
          <p:nvPr/>
        </p:nvSpPr>
        <p:spPr>
          <a:xfrm>
            <a:off x="64655" y="1917287"/>
            <a:ext cx="2107500" cy="1531445"/>
          </a:xfrm>
          <a:prstGeom prst="rect">
            <a:avLst/>
          </a:prstGeom>
          <a:noFill/>
          <a:ln>
            <a:solidFill>
              <a:schemeClr val="tx1"/>
            </a:solidFill>
          </a:ln>
        </p:spPr>
        <p:txBody>
          <a:bodyPr wrap="none" rtlCol="0">
            <a:spAutoFit/>
          </a:bodyPr>
          <a:lstStyle/>
          <a:p>
            <a:pPr>
              <a:lnSpc>
                <a:spcPct val="150000"/>
              </a:lnSpc>
            </a:pPr>
            <a:r>
              <a:rPr lang="en-US" sz="1600" dirty="0"/>
              <a:t>Iteration Order</a:t>
            </a:r>
          </a:p>
          <a:p>
            <a:pPr>
              <a:lnSpc>
                <a:spcPct val="150000"/>
              </a:lnSpc>
            </a:pPr>
            <a:r>
              <a:rPr lang="en-US" sz="1600" dirty="0"/>
              <a:t>Modifying Array Values</a:t>
            </a:r>
          </a:p>
          <a:p>
            <a:pPr>
              <a:lnSpc>
                <a:spcPct val="150000"/>
              </a:lnSpc>
            </a:pPr>
            <a:r>
              <a:rPr lang="en-US" sz="1600" dirty="0"/>
              <a:t>External Loop</a:t>
            </a:r>
          </a:p>
          <a:p>
            <a:pPr>
              <a:lnSpc>
                <a:spcPct val="150000"/>
              </a:lnSpc>
            </a:pPr>
            <a:r>
              <a:rPr lang="en-US" sz="1600" dirty="0"/>
              <a:t>Broadcasting </a:t>
            </a:r>
            <a:r>
              <a:rPr lang="en-US" sz="1600" dirty="0" smtClean="0"/>
              <a:t>Iteration</a:t>
            </a:r>
            <a:endParaRPr lang="en-US" sz="1600" dirty="0"/>
          </a:p>
        </p:txBody>
      </p:sp>
    </p:spTree>
    <p:extLst>
      <p:ext uri="{BB962C8B-B14F-4D97-AF65-F5344CB8AC3E}">
        <p14:creationId xmlns:p14="http://schemas.microsoft.com/office/powerpoint/2010/main" val="127852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4655128" y="115891"/>
            <a:ext cx="3081100"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9.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Array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Manipulation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6" name="Table 5"/>
          <p:cNvGraphicFramePr>
            <a:graphicFrameLocks noGrp="1"/>
          </p:cNvGraphicFramePr>
          <p:nvPr/>
        </p:nvGraphicFramePr>
        <p:xfrm>
          <a:off x="163656" y="1264101"/>
          <a:ext cx="7465579" cy="2133600"/>
        </p:xfrm>
        <a:graphic>
          <a:graphicData uri="http://schemas.openxmlformats.org/drawingml/2006/table">
            <a:tbl>
              <a:tblPr/>
              <a:tblGrid>
                <a:gridCol w="784910">
                  <a:extLst>
                    <a:ext uri="{9D8B030D-6E8A-4147-A177-3AD203B41FA5}">
                      <a16:colId xmlns:a16="http://schemas.microsoft.com/office/drawing/2014/main" val="3164410247"/>
                    </a:ext>
                  </a:extLst>
                </a:gridCol>
                <a:gridCol w="6680669">
                  <a:extLst>
                    <a:ext uri="{9D8B030D-6E8A-4147-A177-3AD203B41FA5}">
                      <a16:colId xmlns:a16="http://schemas.microsoft.com/office/drawing/2014/main" val="2411367701"/>
                    </a:ext>
                  </a:extLst>
                </a:gridCol>
              </a:tblGrid>
              <a:tr h="0">
                <a:tc>
                  <a:txBody>
                    <a:bodyPr/>
                    <a:lstStyle/>
                    <a:p>
                      <a:pPr algn="ct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Shape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9535817"/>
                  </a:ext>
                </a:extLst>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2"/>
                        </a:rPr>
                        <a:t>Reshape</a:t>
                      </a:r>
                      <a:r>
                        <a:rPr lang="en-US" b="0" u="none" strike="noStrike" dirty="0" smtClean="0">
                          <a:solidFill>
                            <a:srgbClr val="313131"/>
                          </a:solidFill>
                          <a:effectLst/>
                        </a:rPr>
                        <a:t>      </a:t>
                      </a:r>
                      <a:r>
                        <a:rPr lang="en-US" dirty="0" smtClean="0">
                          <a:solidFill>
                            <a:srgbClr val="000000"/>
                          </a:solidFill>
                          <a:effectLst/>
                        </a:rPr>
                        <a:t>Gives </a:t>
                      </a:r>
                      <a:r>
                        <a:rPr lang="en-US" dirty="0">
                          <a:solidFill>
                            <a:srgbClr val="000000"/>
                          </a:solidFill>
                          <a:effectLst/>
                        </a:rPr>
                        <a:t>a new shape to an array without changing its data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19943829"/>
                  </a:ext>
                </a:extLst>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3"/>
                        </a:rPr>
                        <a:t>Flat</a:t>
                      </a:r>
                      <a:r>
                        <a:rPr lang="en-US" b="0" u="none" strike="noStrike" dirty="0" smtClean="0">
                          <a:solidFill>
                            <a:srgbClr val="313131"/>
                          </a:solidFill>
                          <a:effectLst/>
                        </a:rPr>
                        <a:t>              </a:t>
                      </a:r>
                      <a:r>
                        <a:rPr lang="en-US" b="0" u="none" strike="noStrike" baseline="0" dirty="0" smtClean="0">
                          <a:solidFill>
                            <a:srgbClr val="313131"/>
                          </a:solidFill>
                          <a:effectLst/>
                        </a:rPr>
                        <a:t> </a:t>
                      </a:r>
                      <a:r>
                        <a:rPr lang="en-US" dirty="0" smtClean="0">
                          <a:solidFill>
                            <a:srgbClr val="000000"/>
                          </a:solidFill>
                          <a:effectLst/>
                        </a:rPr>
                        <a:t>A </a:t>
                      </a:r>
                      <a:r>
                        <a:rPr lang="en-US" dirty="0">
                          <a:solidFill>
                            <a:srgbClr val="000000"/>
                          </a:solidFill>
                          <a:effectLst/>
                        </a:rPr>
                        <a:t>1-D iterator over the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9535564"/>
                  </a:ext>
                </a:extLst>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4"/>
                        </a:rPr>
                        <a:t>Flatten</a:t>
                      </a:r>
                      <a:r>
                        <a:rPr lang="en-US" b="0" u="none" strike="noStrike" dirty="0" smtClean="0">
                          <a:solidFill>
                            <a:srgbClr val="313131"/>
                          </a:solidFill>
                          <a:effectLst/>
                        </a:rPr>
                        <a:t>         </a:t>
                      </a:r>
                      <a:r>
                        <a:rPr lang="en-US" dirty="0" smtClean="0">
                          <a:solidFill>
                            <a:srgbClr val="000000"/>
                          </a:solidFill>
                          <a:effectLst/>
                        </a:rPr>
                        <a:t>Returns </a:t>
                      </a:r>
                      <a:r>
                        <a:rPr lang="en-US" dirty="0">
                          <a:solidFill>
                            <a:srgbClr val="000000"/>
                          </a:solidFill>
                          <a:effectLst/>
                        </a:rPr>
                        <a:t>a copy of the array collapsed into one dimension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3776625"/>
                  </a:ext>
                </a:extLst>
              </a:tr>
              <a:tr h="0">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5"/>
                        </a:rPr>
                        <a:t>Ravel</a:t>
                      </a:r>
                      <a:r>
                        <a:rPr lang="en-US" b="0" u="none" strike="noStrike" dirty="0" smtClean="0">
                          <a:solidFill>
                            <a:srgbClr val="313131"/>
                          </a:solidFill>
                          <a:effectLst/>
                        </a:rPr>
                        <a:t>            </a:t>
                      </a:r>
                      <a:r>
                        <a:rPr lang="en-US" dirty="0" smtClean="0">
                          <a:solidFill>
                            <a:srgbClr val="000000"/>
                          </a:solidFill>
                          <a:effectLst/>
                        </a:rPr>
                        <a:t>Returns </a:t>
                      </a:r>
                      <a:r>
                        <a:rPr lang="en-US" dirty="0">
                          <a:solidFill>
                            <a:srgbClr val="000000"/>
                          </a:solidFill>
                          <a:effectLst/>
                        </a:rPr>
                        <a:t>a contiguous flattened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28456035"/>
                  </a:ext>
                </a:extLst>
              </a:tr>
            </a:tbl>
          </a:graphicData>
        </a:graphic>
      </p:graphicFrame>
      <p:sp>
        <p:nvSpPr>
          <p:cNvPr id="7" name="TextBox 6"/>
          <p:cNvSpPr txBox="1"/>
          <p:nvPr/>
        </p:nvSpPr>
        <p:spPr>
          <a:xfrm>
            <a:off x="157015" y="665024"/>
            <a:ext cx="1683474" cy="369332"/>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Changing Shape</a:t>
            </a:r>
          </a:p>
        </p:txBody>
      </p:sp>
      <p:sp>
        <p:nvSpPr>
          <p:cNvPr id="8" name="TextBox 7"/>
          <p:cNvSpPr txBox="1"/>
          <p:nvPr/>
        </p:nvSpPr>
        <p:spPr>
          <a:xfrm>
            <a:off x="163656" y="3685305"/>
            <a:ext cx="2218621" cy="369332"/>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Transpose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Operations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9" name="Table 8"/>
          <p:cNvGraphicFramePr>
            <a:graphicFrameLocks noGrp="1"/>
          </p:cNvGraphicFramePr>
          <p:nvPr/>
        </p:nvGraphicFramePr>
        <p:xfrm>
          <a:off x="163656" y="4349038"/>
          <a:ext cx="6877050" cy="2407920"/>
        </p:xfrm>
        <a:graphic>
          <a:graphicData uri="http://schemas.openxmlformats.org/drawingml/2006/table">
            <a:tbl>
              <a:tblPr/>
              <a:tblGrid>
                <a:gridCol w="523875">
                  <a:extLst>
                    <a:ext uri="{9D8B030D-6E8A-4147-A177-3AD203B41FA5}">
                      <a16:colId xmlns:a16="http://schemas.microsoft.com/office/drawing/2014/main" val="3360200165"/>
                    </a:ext>
                  </a:extLst>
                </a:gridCol>
                <a:gridCol w="6353175">
                  <a:extLst>
                    <a:ext uri="{9D8B030D-6E8A-4147-A177-3AD203B41FA5}">
                      <a16:colId xmlns:a16="http://schemas.microsoft.com/office/drawing/2014/main" val="36296539"/>
                    </a:ext>
                  </a:extLst>
                </a:gridCol>
              </a:tblGrid>
              <a:tr h="0">
                <a:tc>
                  <a:txBody>
                    <a:bodyPr/>
                    <a:lstStyle/>
                    <a:p>
                      <a:pPr algn="ct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Operation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53599667"/>
                  </a:ext>
                </a:extLst>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6"/>
                        </a:rPr>
                        <a:t>Transpose</a:t>
                      </a:r>
                      <a:r>
                        <a:rPr lang="en-US" b="0" u="none" strike="noStrike" dirty="0" smtClean="0">
                          <a:solidFill>
                            <a:srgbClr val="313131"/>
                          </a:solidFill>
                          <a:effectLst/>
                        </a:rPr>
                        <a:t>       </a:t>
                      </a:r>
                      <a:r>
                        <a:rPr lang="en-US" dirty="0" smtClean="0">
                          <a:solidFill>
                            <a:srgbClr val="000000"/>
                          </a:solidFill>
                          <a:effectLst/>
                        </a:rPr>
                        <a:t>Permutes </a:t>
                      </a:r>
                      <a:r>
                        <a:rPr lang="en-US" dirty="0">
                          <a:solidFill>
                            <a:srgbClr val="000000"/>
                          </a:solidFill>
                          <a:effectLst/>
                        </a:rPr>
                        <a:t>the dimensions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1615514"/>
                  </a:ext>
                </a:extLst>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err="1" smtClean="0">
                          <a:solidFill>
                            <a:srgbClr val="313131"/>
                          </a:solidFill>
                          <a:effectLst/>
                          <a:hlinkClick r:id="rId7"/>
                        </a:rPr>
                        <a:t>ndarray.T</a:t>
                      </a:r>
                      <a:r>
                        <a:rPr lang="en-US" b="0" u="none" strike="noStrike" dirty="0" smtClean="0">
                          <a:solidFill>
                            <a:srgbClr val="313131"/>
                          </a:solidFill>
                          <a:effectLst/>
                        </a:rPr>
                        <a:t>        </a:t>
                      </a:r>
                      <a:r>
                        <a:rPr lang="en-US" dirty="0" smtClean="0">
                          <a:solidFill>
                            <a:srgbClr val="000000"/>
                          </a:solidFill>
                          <a:effectLst/>
                        </a:rPr>
                        <a:t>Same </a:t>
                      </a:r>
                      <a:r>
                        <a:rPr lang="en-US" dirty="0">
                          <a:solidFill>
                            <a:srgbClr val="000000"/>
                          </a:solidFill>
                          <a:effectLst/>
                        </a:rPr>
                        <a:t>as </a:t>
                      </a:r>
                      <a:r>
                        <a:rPr lang="en-US" dirty="0" err="1">
                          <a:solidFill>
                            <a:srgbClr val="000000"/>
                          </a:solidFill>
                          <a:effectLst/>
                        </a:rPr>
                        <a:t>self.transpose</a:t>
                      </a:r>
                      <a:r>
                        <a:rPr lang="en-US" dirty="0">
                          <a:solidFill>
                            <a:srgbClr val="000000"/>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71182149"/>
                  </a:ext>
                </a:extLst>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err="1" smtClean="0">
                          <a:solidFill>
                            <a:srgbClr val="313131"/>
                          </a:solidFill>
                          <a:effectLst/>
                          <a:hlinkClick r:id="rId8"/>
                        </a:rPr>
                        <a:t>Rollaxis</a:t>
                      </a:r>
                      <a:r>
                        <a:rPr lang="en-US" b="0" u="none" strike="noStrike" dirty="0" smtClean="0">
                          <a:solidFill>
                            <a:srgbClr val="313131"/>
                          </a:solidFill>
                          <a:effectLst/>
                        </a:rPr>
                        <a:t>           </a:t>
                      </a:r>
                      <a:r>
                        <a:rPr lang="en-US" dirty="0" smtClean="0">
                          <a:solidFill>
                            <a:srgbClr val="000000"/>
                          </a:solidFill>
                          <a:effectLst/>
                        </a:rPr>
                        <a:t>Rolls </a:t>
                      </a:r>
                      <a:r>
                        <a:rPr lang="en-US" dirty="0">
                          <a:solidFill>
                            <a:srgbClr val="000000"/>
                          </a:solidFill>
                          <a:effectLst/>
                        </a:rPr>
                        <a:t>the specified axis backwards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48470830"/>
                  </a:ext>
                </a:extLst>
              </a:tr>
              <a:tr h="0">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err="1" smtClean="0">
                          <a:solidFill>
                            <a:srgbClr val="313131"/>
                          </a:solidFill>
                          <a:effectLst/>
                          <a:hlinkClick r:id="rId9"/>
                        </a:rPr>
                        <a:t>Swapaxes</a:t>
                      </a:r>
                      <a:r>
                        <a:rPr lang="en-US" b="0" u="none" strike="noStrike" dirty="0" smtClean="0">
                          <a:solidFill>
                            <a:srgbClr val="313131"/>
                          </a:solidFill>
                          <a:effectLst/>
                        </a:rPr>
                        <a:t>       </a:t>
                      </a:r>
                      <a:r>
                        <a:rPr lang="en-US" dirty="0" smtClean="0">
                          <a:solidFill>
                            <a:srgbClr val="000000"/>
                          </a:solidFill>
                          <a:effectLst/>
                        </a:rPr>
                        <a:t>Interchanges </a:t>
                      </a:r>
                      <a:r>
                        <a:rPr lang="en-US" dirty="0">
                          <a:solidFill>
                            <a:srgbClr val="000000"/>
                          </a:solidFill>
                          <a:effectLst/>
                        </a:rPr>
                        <a:t>the two axes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8683664"/>
                  </a:ext>
                </a:extLst>
              </a:tr>
            </a:tbl>
          </a:graphicData>
        </a:graphic>
      </p:graphicFrame>
    </p:spTree>
    <p:extLst>
      <p:ext uri="{BB962C8B-B14F-4D97-AF65-F5344CB8AC3E}">
        <p14:creationId xmlns:p14="http://schemas.microsoft.com/office/powerpoint/2010/main" val="30811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83127" y="110835"/>
            <a:ext cx="2201244" cy="369332"/>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Changing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Dimensions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3" name="Table 2"/>
          <p:cNvGraphicFramePr>
            <a:graphicFrameLocks noGrp="1"/>
          </p:cNvGraphicFramePr>
          <p:nvPr/>
        </p:nvGraphicFramePr>
        <p:xfrm>
          <a:off x="145183" y="729773"/>
          <a:ext cx="8795617" cy="2133600"/>
        </p:xfrm>
        <a:graphic>
          <a:graphicData uri="http://schemas.openxmlformats.org/drawingml/2006/table">
            <a:tbl>
              <a:tblPr/>
              <a:tblGrid>
                <a:gridCol w="853309">
                  <a:extLst>
                    <a:ext uri="{9D8B030D-6E8A-4147-A177-3AD203B41FA5}">
                      <a16:colId xmlns:a16="http://schemas.microsoft.com/office/drawing/2014/main" val="4001221555"/>
                    </a:ext>
                  </a:extLst>
                </a:gridCol>
                <a:gridCol w="7942308">
                  <a:extLst>
                    <a:ext uri="{9D8B030D-6E8A-4147-A177-3AD203B41FA5}">
                      <a16:colId xmlns:a16="http://schemas.microsoft.com/office/drawing/2014/main" val="2132768914"/>
                    </a:ext>
                  </a:extLst>
                </a:gridCol>
              </a:tblGrid>
              <a:tr h="0">
                <a:tc>
                  <a:txBody>
                    <a:bodyPr/>
                    <a:lstStyle/>
                    <a:p>
                      <a:pPr algn="ct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ctr" fontAlgn="t"/>
                      <a:r>
                        <a:rPr lang="en-US" dirty="0">
                          <a:effectLst/>
                        </a:rPr>
                        <a:t>Dimension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928768743"/>
                  </a:ext>
                </a:extLst>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b="0" u="none" strike="noStrike" dirty="0" smtClean="0">
                          <a:solidFill>
                            <a:srgbClr val="313131"/>
                          </a:solidFill>
                          <a:effectLst/>
                          <a:hlinkClick r:id="rId2"/>
                        </a:rPr>
                        <a:t>Broadcast</a:t>
                      </a:r>
                      <a:r>
                        <a:rPr lang="en-US" b="0" u="none" strike="noStrike" dirty="0" smtClean="0">
                          <a:solidFill>
                            <a:srgbClr val="313131"/>
                          </a:solidFill>
                          <a:effectLst/>
                        </a:rPr>
                        <a:t>                 </a:t>
                      </a:r>
                      <a:r>
                        <a:rPr lang="en-US" dirty="0" smtClean="0">
                          <a:solidFill>
                            <a:srgbClr val="000000"/>
                          </a:solidFill>
                          <a:effectLst/>
                        </a:rPr>
                        <a:t>Produces </a:t>
                      </a:r>
                      <a:r>
                        <a:rPr lang="en-US" dirty="0">
                          <a:solidFill>
                            <a:srgbClr val="000000"/>
                          </a:solidFill>
                          <a:effectLst/>
                        </a:rPr>
                        <a:t>an object that mimics broadcasting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295019043"/>
                  </a:ext>
                </a:extLst>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b="0" u="none" strike="noStrike" dirty="0" err="1" smtClean="0">
                          <a:solidFill>
                            <a:srgbClr val="313131"/>
                          </a:solidFill>
                          <a:effectLst/>
                          <a:hlinkClick r:id="rId3"/>
                        </a:rPr>
                        <a:t>broadcast_to</a:t>
                      </a:r>
                      <a:r>
                        <a:rPr lang="en-US" b="0" u="none" strike="noStrike" dirty="0" smtClean="0">
                          <a:solidFill>
                            <a:srgbClr val="313131"/>
                          </a:solidFill>
                          <a:effectLst/>
                        </a:rPr>
                        <a:t>           </a:t>
                      </a:r>
                      <a:r>
                        <a:rPr lang="en-US" dirty="0" smtClean="0">
                          <a:solidFill>
                            <a:srgbClr val="000000"/>
                          </a:solidFill>
                          <a:effectLst/>
                        </a:rPr>
                        <a:t>Broadcasts </a:t>
                      </a:r>
                      <a:r>
                        <a:rPr lang="en-US" dirty="0">
                          <a:solidFill>
                            <a:srgbClr val="000000"/>
                          </a:solidFill>
                          <a:effectLst/>
                        </a:rPr>
                        <a:t>an array to a new shape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433807874"/>
                  </a:ext>
                </a:extLst>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b="0" u="none" strike="noStrike" dirty="0" err="1" smtClean="0">
                          <a:solidFill>
                            <a:srgbClr val="313131"/>
                          </a:solidFill>
                          <a:effectLst/>
                          <a:hlinkClick r:id="rId4"/>
                        </a:rPr>
                        <a:t>expand_dims</a:t>
                      </a:r>
                      <a:r>
                        <a:rPr lang="en-US" b="0" u="none" strike="noStrike" dirty="0" smtClean="0">
                          <a:solidFill>
                            <a:srgbClr val="313131"/>
                          </a:solidFill>
                          <a:effectLst/>
                        </a:rPr>
                        <a:t>           </a:t>
                      </a:r>
                      <a:r>
                        <a:rPr lang="en-US" dirty="0" smtClean="0">
                          <a:solidFill>
                            <a:srgbClr val="000000"/>
                          </a:solidFill>
                          <a:effectLst/>
                        </a:rPr>
                        <a:t>Expands </a:t>
                      </a:r>
                      <a:r>
                        <a:rPr lang="en-US" dirty="0">
                          <a:solidFill>
                            <a:srgbClr val="000000"/>
                          </a:solidFill>
                          <a:effectLst/>
                        </a:rPr>
                        <a:t>the shape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194957887"/>
                  </a:ext>
                </a:extLst>
              </a:tr>
              <a:tr h="0">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b="0" u="none" strike="noStrike" dirty="0" smtClean="0">
                          <a:solidFill>
                            <a:srgbClr val="313131"/>
                          </a:solidFill>
                          <a:effectLst/>
                          <a:hlinkClick r:id="rId5"/>
                        </a:rPr>
                        <a:t>squeeze</a:t>
                      </a:r>
                      <a:r>
                        <a:rPr lang="en-US" b="0" u="none" strike="noStrike" dirty="0" smtClean="0">
                          <a:solidFill>
                            <a:srgbClr val="313131"/>
                          </a:solidFill>
                          <a:effectLst/>
                        </a:rPr>
                        <a:t>           </a:t>
                      </a:r>
                      <a:r>
                        <a:rPr lang="en-US" b="0" u="none" strike="noStrike" baseline="0" dirty="0" smtClean="0">
                          <a:solidFill>
                            <a:srgbClr val="313131"/>
                          </a:solidFill>
                          <a:effectLst/>
                        </a:rPr>
                        <a:t>         </a:t>
                      </a:r>
                      <a:r>
                        <a:rPr lang="en-US" dirty="0" smtClean="0">
                          <a:solidFill>
                            <a:srgbClr val="000000"/>
                          </a:solidFill>
                          <a:effectLst/>
                        </a:rPr>
                        <a:t>Removes </a:t>
                      </a:r>
                      <a:r>
                        <a:rPr lang="en-US" dirty="0">
                          <a:solidFill>
                            <a:srgbClr val="000000"/>
                          </a:solidFill>
                          <a:effectLst/>
                        </a:rPr>
                        <a:t>single-dimensional entries from the shape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54678924"/>
                  </a:ext>
                </a:extLst>
              </a:tr>
            </a:tbl>
          </a:graphicData>
        </a:graphic>
      </p:graphicFrame>
      <p:sp>
        <p:nvSpPr>
          <p:cNvPr id="4" name="TextBox 3"/>
          <p:cNvSpPr txBox="1"/>
          <p:nvPr/>
        </p:nvSpPr>
        <p:spPr>
          <a:xfrm>
            <a:off x="101599" y="3472873"/>
            <a:ext cx="1478353" cy="369332"/>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Joining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Arrays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p:cNvGraphicFramePr>
            <a:graphicFrameLocks noGrp="1"/>
          </p:cNvGraphicFramePr>
          <p:nvPr/>
        </p:nvGraphicFramePr>
        <p:xfrm>
          <a:off x="145182" y="4247438"/>
          <a:ext cx="7696491" cy="2133600"/>
        </p:xfrm>
        <a:graphic>
          <a:graphicData uri="http://schemas.openxmlformats.org/drawingml/2006/table">
            <a:tbl>
              <a:tblPr/>
              <a:tblGrid>
                <a:gridCol w="713505">
                  <a:extLst>
                    <a:ext uri="{9D8B030D-6E8A-4147-A177-3AD203B41FA5}">
                      <a16:colId xmlns:a16="http://schemas.microsoft.com/office/drawing/2014/main" val="3556036051"/>
                    </a:ext>
                  </a:extLst>
                </a:gridCol>
                <a:gridCol w="6982986">
                  <a:extLst>
                    <a:ext uri="{9D8B030D-6E8A-4147-A177-3AD203B41FA5}">
                      <a16:colId xmlns:a16="http://schemas.microsoft.com/office/drawing/2014/main" val="3048623092"/>
                    </a:ext>
                  </a:extLst>
                </a:gridCol>
              </a:tblGrid>
              <a:tr h="0">
                <a:tc>
                  <a:txBody>
                    <a:bodyPr/>
                    <a:lstStyle/>
                    <a:p>
                      <a:pPr algn="ct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Array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69703275"/>
                  </a:ext>
                </a:extLst>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6"/>
                        </a:rPr>
                        <a:t>Concatenate</a:t>
                      </a:r>
                      <a:r>
                        <a:rPr lang="en-US" b="0" u="none" strike="noStrike" dirty="0" smtClean="0">
                          <a:solidFill>
                            <a:srgbClr val="313131"/>
                          </a:solidFill>
                          <a:effectLst/>
                        </a:rPr>
                        <a:t>             </a:t>
                      </a:r>
                      <a:r>
                        <a:rPr lang="en-US" dirty="0" smtClean="0">
                          <a:solidFill>
                            <a:srgbClr val="000000"/>
                          </a:solidFill>
                          <a:effectLst/>
                        </a:rPr>
                        <a:t>Joins </a:t>
                      </a:r>
                      <a:r>
                        <a:rPr lang="en-US" dirty="0">
                          <a:solidFill>
                            <a:srgbClr val="000000"/>
                          </a:solidFill>
                          <a:effectLst/>
                        </a:rPr>
                        <a:t>a sequence of arrays along an existing axis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6032125"/>
                  </a:ext>
                </a:extLst>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7"/>
                        </a:rPr>
                        <a:t>Stack</a:t>
                      </a:r>
                      <a:r>
                        <a:rPr lang="en-US" b="0" u="none" strike="noStrike" dirty="0" smtClean="0">
                          <a:solidFill>
                            <a:srgbClr val="313131"/>
                          </a:solidFill>
                          <a:effectLst/>
                        </a:rPr>
                        <a:t>                          </a:t>
                      </a:r>
                      <a:r>
                        <a:rPr lang="en-US" dirty="0" smtClean="0">
                          <a:solidFill>
                            <a:srgbClr val="000000"/>
                          </a:solidFill>
                          <a:effectLst/>
                        </a:rPr>
                        <a:t>Joins </a:t>
                      </a:r>
                      <a:r>
                        <a:rPr lang="en-US" dirty="0">
                          <a:solidFill>
                            <a:srgbClr val="000000"/>
                          </a:solidFill>
                          <a:effectLst/>
                        </a:rPr>
                        <a:t>a sequence of arrays along a new axis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9333828"/>
                  </a:ext>
                </a:extLst>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err="1" smtClean="0">
                          <a:solidFill>
                            <a:srgbClr val="313131"/>
                          </a:solidFill>
                          <a:effectLst/>
                          <a:hlinkClick r:id="rId8"/>
                        </a:rPr>
                        <a:t>Hstack</a:t>
                      </a:r>
                      <a:r>
                        <a:rPr lang="en-US" b="0" u="none" strike="noStrike" dirty="0" smtClean="0">
                          <a:solidFill>
                            <a:srgbClr val="313131"/>
                          </a:solidFill>
                          <a:effectLst/>
                        </a:rPr>
                        <a:t>                       </a:t>
                      </a:r>
                      <a:r>
                        <a:rPr lang="en-US" dirty="0" smtClean="0">
                          <a:solidFill>
                            <a:srgbClr val="000000"/>
                          </a:solidFill>
                          <a:effectLst/>
                        </a:rPr>
                        <a:t>Stacks </a:t>
                      </a:r>
                      <a:r>
                        <a:rPr lang="en-US" dirty="0">
                          <a:solidFill>
                            <a:srgbClr val="000000"/>
                          </a:solidFill>
                          <a:effectLst/>
                        </a:rPr>
                        <a:t>arrays in sequence horizontally (column 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736199"/>
                  </a:ext>
                </a:extLst>
              </a:tr>
              <a:tr h="0">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err="1" smtClean="0">
                          <a:solidFill>
                            <a:srgbClr val="313131"/>
                          </a:solidFill>
                          <a:effectLst/>
                          <a:hlinkClick r:id="rId9"/>
                        </a:rPr>
                        <a:t>Vstack</a:t>
                      </a:r>
                      <a:r>
                        <a:rPr lang="en-US" b="0" u="none" strike="noStrike" dirty="0" smtClean="0">
                          <a:solidFill>
                            <a:srgbClr val="313131"/>
                          </a:solidFill>
                          <a:effectLst/>
                        </a:rPr>
                        <a:t>                       </a:t>
                      </a:r>
                      <a:r>
                        <a:rPr lang="en-US" b="0" u="none" strike="noStrike" baseline="0" dirty="0" smtClean="0">
                          <a:solidFill>
                            <a:srgbClr val="313131"/>
                          </a:solidFill>
                          <a:effectLst/>
                        </a:rPr>
                        <a:t> </a:t>
                      </a:r>
                      <a:r>
                        <a:rPr lang="en-US" dirty="0" smtClean="0">
                          <a:solidFill>
                            <a:srgbClr val="000000"/>
                          </a:solidFill>
                          <a:effectLst/>
                        </a:rPr>
                        <a:t>Stacks </a:t>
                      </a:r>
                      <a:r>
                        <a:rPr lang="en-US" dirty="0">
                          <a:solidFill>
                            <a:srgbClr val="000000"/>
                          </a:solidFill>
                          <a:effectLst/>
                        </a:rPr>
                        <a:t>arrays in sequence vertically (row 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1411607"/>
                  </a:ext>
                </a:extLst>
              </a:tr>
            </a:tbl>
          </a:graphicData>
        </a:graphic>
      </p:graphicFrame>
    </p:spTree>
    <p:extLst>
      <p:ext uri="{BB962C8B-B14F-4D97-AF65-F5344CB8AC3E}">
        <p14:creationId xmlns:p14="http://schemas.microsoft.com/office/powerpoint/2010/main" val="421887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30909" y="259708"/>
            <a:ext cx="1592103" cy="369332"/>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Splitting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Arrays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3" name="Table 2"/>
          <p:cNvGraphicFramePr>
            <a:graphicFrameLocks noGrp="1"/>
          </p:cNvGraphicFramePr>
          <p:nvPr/>
        </p:nvGraphicFramePr>
        <p:xfrm>
          <a:off x="230909" y="989318"/>
          <a:ext cx="8275781" cy="1706880"/>
        </p:xfrm>
        <a:graphic>
          <a:graphicData uri="http://schemas.openxmlformats.org/drawingml/2006/table">
            <a:tbl>
              <a:tblPr/>
              <a:tblGrid>
                <a:gridCol w="738908">
                  <a:extLst>
                    <a:ext uri="{9D8B030D-6E8A-4147-A177-3AD203B41FA5}">
                      <a16:colId xmlns:a16="http://schemas.microsoft.com/office/drawing/2014/main" val="2723611233"/>
                    </a:ext>
                  </a:extLst>
                </a:gridCol>
                <a:gridCol w="7536873">
                  <a:extLst>
                    <a:ext uri="{9D8B030D-6E8A-4147-A177-3AD203B41FA5}">
                      <a16:colId xmlns:a16="http://schemas.microsoft.com/office/drawing/2014/main" val="4101621611"/>
                    </a:ext>
                  </a:extLst>
                </a:gridCol>
              </a:tblGrid>
              <a:tr h="0">
                <a:tc>
                  <a:txBody>
                    <a:bodyPr/>
                    <a:lstStyle/>
                    <a:p>
                      <a:pPr algn="ct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ctr" fontAlgn="t"/>
                      <a:r>
                        <a:rPr lang="en-US" dirty="0">
                          <a:effectLst/>
                        </a:rPr>
                        <a:t>Array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278625508"/>
                  </a:ext>
                </a:extLst>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b="0" u="none" strike="noStrike" dirty="0" smtClean="0">
                          <a:solidFill>
                            <a:srgbClr val="313131"/>
                          </a:solidFill>
                          <a:effectLst/>
                          <a:hlinkClick r:id="rId2"/>
                        </a:rPr>
                        <a:t>Split</a:t>
                      </a:r>
                      <a:r>
                        <a:rPr lang="en-US" b="0" u="none" strike="noStrike" dirty="0" smtClean="0">
                          <a:solidFill>
                            <a:srgbClr val="313131"/>
                          </a:solidFill>
                          <a:effectLst/>
                        </a:rPr>
                        <a:t>              </a:t>
                      </a:r>
                      <a:r>
                        <a:rPr lang="en-US" dirty="0" smtClean="0">
                          <a:solidFill>
                            <a:srgbClr val="000000"/>
                          </a:solidFill>
                          <a:effectLst/>
                        </a:rPr>
                        <a:t>Splits </a:t>
                      </a:r>
                      <a:r>
                        <a:rPr lang="en-US" dirty="0">
                          <a:solidFill>
                            <a:srgbClr val="000000"/>
                          </a:solidFill>
                          <a:effectLst/>
                        </a:rPr>
                        <a:t>an array into multiple sub-arrays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540112747"/>
                  </a:ext>
                </a:extLst>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b="0" u="none" strike="noStrike" dirty="0" err="1" smtClean="0">
                          <a:solidFill>
                            <a:srgbClr val="313131"/>
                          </a:solidFill>
                          <a:effectLst/>
                          <a:hlinkClick r:id="rId3"/>
                        </a:rPr>
                        <a:t>Hsplit</a:t>
                      </a:r>
                      <a:r>
                        <a:rPr lang="en-US" b="0" u="none" strike="noStrike" dirty="0" smtClean="0">
                          <a:solidFill>
                            <a:srgbClr val="313131"/>
                          </a:solidFill>
                          <a:effectLst/>
                        </a:rPr>
                        <a:t>            </a:t>
                      </a:r>
                      <a:r>
                        <a:rPr lang="en-US" dirty="0" smtClean="0">
                          <a:solidFill>
                            <a:srgbClr val="000000"/>
                          </a:solidFill>
                          <a:effectLst/>
                        </a:rPr>
                        <a:t>Splits </a:t>
                      </a:r>
                      <a:r>
                        <a:rPr lang="en-US" dirty="0">
                          <a:solidFill>
                            <a:srgbClr val="000000"/>
                          </a:solidFill>
                          <a:effectLst/>
                        </a:rPr>
                        <a:t>an array into multiple sub-arrays horizontally (column-wise)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719066018"/>
                  </a:ext>
                </a:extLst>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b="0" u="none" strike="noStrike" dirty="0" err="1" smtClean="0">
                          <a:solidFill>
                            <a:srgbClr val="313131"/>
                          </a:solidFill>
                          <a:effectLst/>
                          <a:hlinkClick r:id="rId4"/>
                        </a:rPr>
                        <a:t>Vsplit</a:t>
                      </a:r>
                      <a:r>
                        <a:rPr lang="en-US" b="0" u="none" strike="noStrike" dirty="0" smtClean="0">
                          <a:solidFill>
                            <a:srgbClr val="313131"/>
                          </a:solidFill>
                          <a:effectLst/>
                        </a:rPr>
                        <a:t>            </a:t>
                      </a:r>
                      <a:r>
                        <a:rPr lang="en-US" dirty="0" smtClean="0">
                          <a:solidFill>
                            <a:srgbClr val="000000"/>
                          </a:solidFill>
                          <a:effectLst/>
                        </a:rPr>
                        <a:t>Splits </a:t>
                      </a:r>
                      <a:r>
                        <a:rPr lang="en-US" dirty="0">
                          <a:solidFill>
                            <a:srgbClr val="000000"/>
                          </a:solidFill>
                          <a:effectLst/>
                        </a:rPr>
                        <a:t>an array into multiple sub-arrays vertically (row-wise)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049955830"/>
                  </a:ext>
                </a:extLst>
              </a:tr>
            </a:tbl>
          </a:graphicData>
        </a:graphic>
      </p:graphicFrame>
      <p:sp>
        <p:nvSpPr>
          <p:cNvPr id="4" name="TextBox 3"/>
          <p:cNvSpPr txBox="1"/>
          <p:nvPr/>
        </p:nvSpPr>
        <p:spPr>
          <a:xfrm>
            <a:off x="230909" y="3121891"/>
            <a:ext cx="2889765" cy="369332"/>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Adding / Removing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Elements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p:cNvGraphicFramePr>
            <a:graphicFrameLocks noGrp="1"/>
          </p:cNvGraphicFramePr>
          <p:nvPr/>
        </p:nvGraphicFramePr>
        <p:xfrm>
          <a:off x="230909" y="3786087"/>
          <a:ext cx="8275781" cy="2560320"/>
        </p:xfrm>
        <a:graphic>
          <a:graphicData uri="http://schemas.openxmlformats.org/drawingml/2006/table">
            <a:tbl>
              <a:tblPr/>
              <a:tblGrid>
                <a:gridCol w="750810">
                  <a:extLst>
                    <a:ext uri="{9D8B030D-6E8A-4147-A177-3AD203B41FA5}">
                      <a16:colId xmlns:a16="http://schemas.microsoft.com/office/drawing/2014/main" val="429304859"/>
                    </a:ext>
                  </a:extLst>
                </a:gridCol>
                <a:gridCol w="7524971">
                  <a:extLst>
                    <a:ext uri="{9D8B030D-6E8A-4147-A177-3AD203B41FA5}">
                      <a16:colId xmlns:a16="http://schemas.microsoft.com/office/drawing/2014/main" val="3834829394"/>
                    </a:ext>
                  </a:extLst>
                </a:gridCol>
              </a:tblGrid>
              <a:tr h="0">
                <a:tc>
                  <a:txBody>
                    <a:bodyPr/>
                    <a:lstStyle/>
                    <a:p>
                      <a:pPr algn="ct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Element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666506219"/>
                  </a:ext>
                </a:extLst>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5"/>
                        </a:rPr>
                        <a:t>Resize</a:t>
                      </a:r>
                      <a:r>
                        <a:rPr lang="en-US" b="0" u="none" strike="noStrike" dirty="0" smtClean="0">
                          <a:solidFill>
                            <a:srgbClr val="313131"/>
                          </a:solidFill>
                          <a:effectLst/>
                        </a:rPr>
                        <a:t>            </a:t>
                      </a:r>
                      <a:r>
                        <a:rPr lang="en-US" dirty="0" smtClean="0">
                          <a:solidFill>
                            <a:srgbClr val="000000"/>
                          </a:solidFill>
                          <a:effectLst/>
                        </a:rPr>
                        <a:t>Returns </a:t>
                      </a:r>
                      <a:r>
                        <a:rPr lang="en-US" dirty="0">
                          <a:solidFill>
                            <a:srgbClr val="000000"/>
                          </a:solidFill>
                          <a:effectLst/>
                        </a:rPr>
                        <a:t>a new array with the specified shape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0040223"/>
                  </a:ext>
                </a:extLst>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6"/>
                        </a:rPr>
                        <a:t>Append</a:t>
                      </a:r>
                      <a:r>
                        <a:rPr lang="en-US" b="0" u="none" strike="noStrike" dirty="0" smtClean="0">
                          <a:solidFill>
                            <a:srgbClr val="313131"/>
                          </a:solidFill>
                          <a:effectLst/>
                        </a:rPr>
                        <a:t>         </a:t>
                      </a:r>
                      <a:r>
                        <a:rPr lang="en-US" dirty="0" smtClean="0">
                          <a:solidFill>
                            <a:srgbClr val="000000"/>
                          </a:solidFill>
                          <a:effectLst/>
                        </a:rPr>
                        <a:t>Appends </a:t>
                      </a:r>
                      <a:r>
                        <a:rPr lang="en-US" dirty="0">
                          <a:solidFill>
                            <a:srgbClr val="000000"/>
                          </a:solidFill>
                          <a:effectLst/>
                        </a:rPr>
                        <a:t>the values to the end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4042150"/>
                  </a:ext>
                </a:extLst>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7"/>
                        </a:rPr>
                        <a:t>Insert</a:t>
                      </a:r>
                      <a:r>
                        <a:rPr lang="en-US" b="0" u="none" strike="noStrike" dirty="0" smtClean="0">
                          <a:solidFill>
                            <a:srgbClr val="313131"/>
                          </a:solidFill>
                          <a:effectLst/>
                        </a:rPr>
                        <a:t>             </a:t>
                      </a:r>
                      <a:r>
                        <a:rPr lang="en-US" dirty="0" smtClean="0">
                          <a:solidFill>
                            <a:srgbClr val="000000"/>
                          </a:solidFill>
                          <a:effectLst/>
                        </a:rPr>
                        <a:t>Inserts </a:t>
                      </a:r>
                      <a:r>
                        <a:rPr lang="en-US" dirty="0">
                          <a:solidFill>
                            <a:srgbClr val="000000"/>
                          </a:solidFill>
                          <a:effectLst/>
                        </a:rPr>
                        <a:t>the values along the given axis before the given indices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18725077"/>
                  </a:ext>
                </a:extLst>
              </a:tr>
              <a:tr h="0">
                <a:tc>
                  <a:txBody>
                    <a:bodyPr/>
                    <a:lstStyle/>
                    <a:p>
                      <a:pPr fontAlgn="t"/>
                      <a:r>
                        <a:rPr lang="en-US">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8"/>
                        </a:rPr>
                        <a:t>Delete</a:t>
                      </a:r>
                      <a:r>
                        <a:rPr lang="en-US" b="0" u="none" strike="noStrike" dirty="0" smtClean="0">
                          <a:solidFill>
                            <a:srgbClr val="313131"/>
                          </a:solidFill>
                          <a:effectLst/>
                        </a:rPr>
                        <a:t>           </a:t>
                      </a:r>
                      <a:r>
                        <a:rPr lang="en-US" dirty="0" smtClean="0">
                          <a:solidFill>
                            <a:srgbClr val="000000"/>
                          </a:solidFill>
                          <a:effectLst/>
                        </a:rPr>
                        <a:t>Returns </a:t>
                      </a:r>
                      <a:r>
                        <a:rPr lang="en-US" dirty="0">
                          <a:solidFill>
                            <a:srgbClr val="000000"/>
                          </a:solidFill>
                          <a:effectLst/>
                        </a:rPr>
                        <a:t>a new array with sub-arrays along an axis deleted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22629816"/>
                  </a:ext>
                </a:extLst>
              </a:tr>
              <a:tr h="0">
                <a:tc>
                  <a:txBody>
                    <a:bodyPr/>
                    <a:lstStyle/>
                    <a:p>
                      <a:pPr fontAlgn="t"/>
                      <a:r>
                        <a:rPr lang="en-US">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0" u="none" strike="noStrike" dirty="0" smtClean="0">
                          <a:solidFill>
                            <a:srgbClr val="313131"/>
                          </a:solidFill>
                          <a:effectLst/>
                          <a:hlinkClick r:id="rId9"/>
                        </a:rPr>
                        <a:t>Unique</a:t>
                      </a:r>
                      <a:r>
                        <a:rPr lang="en-US" b="0" u="none" strike="noStrike" dirty="0" smtClean="0">
                          <a:solidFill>
                            <a:srgbClr val="313131"/>
                          </a:solidFill>
                          <a:effectLst/>
                        </a:rPr>
                        <a:t>          </a:t>
                      </a:r>
                      <a:r>
                        <a:rPr lang="en-US" dirty="0" smtClean="0">
                          <a:solidFill>
                            <a:srgbClr val="000000"/>
                          </a:solidFill>
                          <a:effectLst/>
                        </a:rPr>
                        <a:t>Finds </a:t>
                      </a:r>
                      <a:r>
                        <a:rPr lang="en-US" dirty="0">
                          <a:solidFill>
                            <a:srgbClr val="000000"/>
                          </a:solidFill>
                          <a:effectLst/>
                        </a:rPr>
                        <a:t>the unique elements of an array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80303176"/>
                  </a:ext>
                </a:extLst>
              </a:tr>
            </a:tbl>
          </a:graphicData>
        </a:graphic>
      </p:graphicFrame>
    </p:spTree>
    <p:extLst>
      <p:ext uri="{BB962C8B-B14F-4D97-AF65-F5344CB8AC3E}">
        <p14:creationId xmlns:p14="http://schemas.microsoft.com/office/powerpoint/2010/main" val="394562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28" y="498762"/>
            <a:ext cx="11730182" cy="46166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Reshape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is when you change the number of rows and columns which gives a new view to an object.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example to reshape the below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array.</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rotWithShape="1">
          <a:blip r:embed="rId2"/>
          <a:srcRect l="2341" t="5794"/>
          <a:stretch/>
        </p:blipFill>
        <p:spPr>
          <a:xfrm>
            <a:off x="2429164" y="1034469"/>
            <a:ext cx="5176868" cy="2272145"/>
          </a:xfrm>
          <a:prstGeom prst="rect">
            <a:avLst/>
          </a:prstGeom>
          <a:ln>
            <a:solidFill>
              <a:schemeClr val="tx1"/>
            </a:solidFill>
          </a:ln>
        </p:spPr>
      </p:pic>
      <p:sp>
        <p:nvSpPr>
          <p:cNvPr id="6" name="TextBox 5"/>
          <p:cNvSpPr txBox="1"/>
          <p:nvPr/>
        </p:nvSpPr>
        <p:spPr>
          <a:xfrm>
            <a:off x="83127" y="3398982"/>
            <a:ext cx="10326255" cy="46166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solidFill>
                  <a:prstClr val="black"/>
                </a:solidFill>
                <a:latin typeface="Calibri" panose="020F0502020204030204"/>
              </a:rPr>
              <a:t>W</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have 3 columns and 2 rows which has converted into 2 columns and 3 rows. Let me show you practically how it’s done.</a:t>
            </a:r>
          </a:p>
        </p:txBody>
      </p:sp>
      <p:sp>
        <p:nvSpPr>
          <p:cNvPr id="2" name="TextBox 1"/>
          <p:cNvSpPr txBox="1"/>
          <p:nvPr/>
        </p:nvSpPr>
        <p:spPr>
          <a:xfrm>
            <a:off x="2491105" y="3999345"/>
            <a:ext cx="5052986" cy="2585323"/>
          </a:xfrm>
          <a:prstGeom prst="rect">
            <a:avLst/>
          </a:prstGeom>
          <a:noFill/>
          <a:ln>
            <a:solidFill>
              <a:schemeClr val="tx1"/>
            </a:solidFill>
          </a:ln>
        </p:spPr>
        <p:txBody>
          <a:bodyPr wrap="none" rtlCol="0">
            <a:spAutoFit/>
          </a:bodyPr>
          <a:lstStyle/>
          <a:p>
            <a:pPr>
              <a:lnSpc>
                <a:spcPct val="150000"/>
              </a:lnSpc>
            </a:pPr>
            <a:r>
              <a:rPr lang="en-US" dirty="0" smtClean="0">
                <a:solidFill>
                  <a:srgbClr val="00B050"/>
                </a:solidFill>
              </a:rPr>
              <a:t>import</a:t>
            </a:r>
            <a:r>
              <a:rPr lang="en-US" dirty="0" smtClean="0"/>
              <a:t> numpy </a:t>
            </a:r>
            <a:r>
              <a:rPr lang="en-US" dirty="0" smtClean="0">
                <a:solidFill>
                  <a:srgbClr val="00B050"/>
                </a:solidFill>
              </a:rPr>
              <a:t>as</a:t>
            </a:r>
            <a:r>
              <a:rPr lang="en-US" dirty="0" smtClean="0"/>
              <a:t> np</a:t>
            </a:r>
          </a:p>
          <a:p>
            <a:pPr>
              <a:lnSpc>
                <a:spcPct val="150000"/>
              </a:lnSpc>
            </a:pPr>
            <a:r>
              <a:rPr lang="en-US" dirty="0" smtClean="0"/>
              <a:t>a = np.array([(8,9,10),(11,12,13)])</a:t>
            </a:r>
          </a:p>
          <a:p>
            <a:pPr>
              <a:lnSpc>
                <a:spcPct val="150000"/>
              </a:lnSpc>
            </a:pPr>
            <a:r>
              <a:rPr lang="en-US" dirty="0" smtClean="0"/>
              <a:t>print(a)</a:t>
            </a:r>
          </a:p>
          <a:p>
            <a:pPr>
              <a:lnSpc>
                <a:spcPct val="150000"/>
              </a:lnSpc>
            </a:pPr>
            <a:r>
              <a:rPr lang="en-US" dirty="0" smtClean="0"/>
              <a:t>a = </a:t>
            </a:r>
            <a:r>
              <a:rPr lang="en-US" dirty="0" err="1" smtClean="0"/>
              <a:t>a.reshape</a:t>
            </a:r>
            <a:r>
              <a:rPr lang="en-US" dirty="0" smtClean="0"/>
              <a:t>(3,2)</a:t>
            </a:r>
          </a:p>
          <a:p>
            <a:pPr>
              <a:lnSpc>
                <a:spcPct val="150000"/>
              </a:lnSpc>
            </a:pPr>
            <a:r>
              <a:rPr lang="en-US" dirty="0" smtClean="0"/>
              <a:t>print(a)</a:t>
            </a:r>
          </a:p>
          <a:p>
            <a:pPr>
              <a:lnSpc>
                <a:spcPct val="150000"/>
              </a:lnSpc>
            </a:pPr>
            <a:r>
              <a:rPr lang="en-US" b="1" dirty="0" smtClean="0"/>
              <a:t>OUTPUT :</a:t>
            </a:r>
            <a:r>
              <a:rPr lang="en-US" dirty="0" smtClean="0"/>
              <a:t> [[8 9 10] [11 12 13]] [[8 9] [10 11] [12 13]]</a:t>
            </a:r>
            <a:endParaRPr lang="en-US" dirty="0"/>
          </a:p>
        </p:txBody>
      </p:sp>
      <p:sp>
        <p:nvSpPr>
          <p:cNvPr id="7" name="TextBox 6"/>
          <p:cNvSpPr txBox="1"/>
          <p:nvPr/>
        </p:nvSpPr>
        <p:spPr>
          <a:xfrm>
            <a:off x="157018" y="129430"/>
            <a:ext cx="980525" cy="369332"/>
          </a:xfrm>
          <a:prstGeom prst="rect">
            <a:avLst/>
          </a:prstGeom>
          <a:solidFill>
            <a:schemeClr val="accent4">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Reshape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088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85" y="50180"/>
            <a:ext cx="3464603" cy="6740307"/>
          </a:xfrm>
          <a:prstGeom prst="rect">
            <a:avLst/>
          </a:prstGeom>
          <a:noFill/>
          <a:ln>
            <a:solidFill>
              <a:schemeClr val="tx1"/>
            </a:solidFill>
          </a:ln>
        </p:spPr>
        <p:txBody>
          <a:bodyPr wrap="none" rtlCol="0">
            <a:spAutoFit/>
          </a:bodyPr>
          <a:lstStyle/>
          <a:p>
            <a:pPr marL="342900" indent="-342900">
              <a:lnSpc>
                <a:spcPct val="150000"/>
              </a:lnSpc>
              <a:buFontTx/>
              <a:buAutoNum type="arabicPeriod"/>
              <a:defRPr/>
            </a:pPr>
            <a:r>
              <a:rPr lang="en-US" sz="1600" dirty="0">
                <a:solidFill>
                  <a:prstClr val="black"/>
                </a:solidFill>
              </a:rPr>
              <a:t>Data </a:t>
            </a:r>
            <a:r>
              <a:rPr lang="en-US" sz="1600" dirty="0" smtClean="0">
                <a:solidFill>
                  <a:prstClr val="black"/>
                </a:solidFill>
              </a:rPr>
              <a:t>Types</a:t>
            </a: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indent="-342900">
              <a:lnSpc>
                <a:spcPct val="150000"/>
              </a:lnSpc>
              <a:buFontTx/>
              <a:buAutoNum type="arabicPeriod"/>
              <a:defRPr/>
            </a:pPr>
            <a:r>
              <a:rPr lang="en-US" sz="1600" dirty="0">
                <a:solidFill>
                  <a:prstClr val="black"/>
                </a:solidFill>
              </a:rPr>
              <a:t>String </a:t>
            </a:r>
            <a:r>
              <a:rPr lang="en-US" sz="1600" dirty="0" smtClean="0">
                <a:solidFill>
                  <a:prstClr val="black"/>
                </a:solidFill>
              </a:rPr>
              <a:t>Functions</a:t>
            </a:r>
          </a:p>
          <a:p>
            <a:pPr marL="342900" indent="-342900">
              <a:lnSpc>
                <a:spcPct val="150000"/>
              </a:lnSpc>
              <a:buFontTx/>
              <a:buAutoNum type="arabicPeriod"/>
              <a:defRPr/>
            </a:pPr>
            <a:r>
              <a:rPr lang="en-US" sz="1600" dirty="0">
                <a:solidFill>
                  <a:prstClr val="black"/>
                </a:solidFill>
              </a:rPr>
              <a:t>Sort, Search &amp; Counting </a:t>
            </a:r>
            <a:r>
              <a:rPr lang="en-US" sz="1600" dirty="0" smtClean="0">
                <a:solidFill>
                  <a:prstClr val="black"/>
                </a:solidFill>
              </a:rPr>
              <a:t>Functions</a:t>
            </a:r>
          </a:p>
          <a:p>
            <a:pPr marL="342900" indent="-342900">
              <a:lnSpc>
                <a:spcPct val="150000"/>
              </a:lnSpc>
              <a:buFontTx/>
              <a:buAutoNum type="arabicPeriod"/>
              <a:defRPr/>
            </a:pPr>
            <a:r>
              <a:rPr lang="en-US" sz="1600" dirty="0" smtClean="0"/>
              <a:t>NDArray</a:t>
            </a:r>
          </a:p>
          <a:p>
            <a:pPr marL="342900" indent="-342900">
              <a:lnSpc>
                <a:spcPct val="150000"/>
              </a:lnSpc>
              <a:buFontTx/>
              <a:buAutoNum type="arabicPeriod"/>
              <a:defRPr/>
            </a:pPr>
            <a:r>
              <a:rPr lang="en-US" sz="1600" dirty="0" smtClean="0"/>
              <a:t>Array </a:t>
            </a:r>
            <a:r>
              <a:rPr lang="en-US" sz="1600" dirty="0"/>
              <a:t>Creation </a:t>
            </a:r>
            <a:r>
              <a:rPr lang="en-US" sz="1600" dirty="0" smtClean="0"/>
              <a:t>Routines</a:t>
            </a:r>
          </a:p>
          <a:p>
            <a:pPr marL="342900" indent="-342900">
              <a:lnSpc>
                <a:spcPct val="150000"/>
              </a:lnSpc>
              <a:buFontTx/>
              <a:buAutoNum type="arabicPeriod"/>
              <a:defRPr/>
            </a:pPr>
            <a:r>
              <a:rPr lang="en-US" sz="1600" dirty="0"/>
              <a:t>Array From Existing </a:t>
            </a:r>
            <a:r>
              <a:rPr lang="en-US" sz="1600" dirty="0" smtClean="0"/>
              <a:t>Data</a:t>
            </a:r>
          </a:p>
          <a:p>
            <a:pPr marL="342900" indent="-342900">
              <a:lnSpc>
                <a:spcPct val="150000"/>
              </a:lnSpc>
              <a:buFontTx/>
              <a:buAutoNum type="arabicPeriod"/>
              <a:defRPr/>
            </a:pPr>
            <a:r>
              <a:rPr lang="en-US" sz="1600" dirty="0"/>
              <a:t>Array From Numerical </a:t>
            </a:r>
            <a:r>
              <a:rPr lang="en-US" sz="1600" dirty="0" smtClean="0"/>
              <a:t>Ranges</a:t>
            </a:r>
          </a:p>
          <a:p>
            <a:pPr marL="342900" indent="-342900">
              <a:lnSpc>
                <a:spcPct val="150000"/>
              </a:lnSpc>
              <a:buFontTx/>
              <a:buAutoNum type="arabicPeriod"/>
              <a:defRPr/>
            </a:pPr>
            <a:r>
              <a:rPr lang="en-US" sz="1600" dirty="0">
                <a:solidFill>
                  <a:prstClr val="black"/>
                </a:solidFill>
              </a:rPr>
              <a:t>Iterating Over Array (numpy.nditer)</a:t>
            </a:r>
          </a:p>
          <a:p>
            <a:pPr marL="342900" indent="-342900">
              <a:lnSpc>
                <a:spcPct val="150000"/>
              </a:lnSpc>
              <a:buFontTx/>
              <a:buAutoNum type="arabicPeriod"/>
              <a:defRPr/>
            </a:pPr>
            <a:r>
              <a:rPr lang="en-US" sz="1600" dirty="0">
                <a:solidFill>
                  <a:srgbClr val="FF0000"/>
                </a:solidFill>
              </a:rPr>
              <a:t>Array Manipulation</a:t>
            </a:r>
          </a:p>
          <a:p>
            <a:pPr marL="342900" indent="-342900">
              <a:lnSpc>
                <a:spcPct val="150000"/>
              </a:lnSpc>
              <a:buFontTx/>
              <a:buAutoNum type="arabicPeriod"/>
              <a:defRPr/>
            </a:pPr>
            <a:r>
              <a:rPr lang="en-US" sz="1600" dirty="0">
                <a:solidFill>
                  <a:prstClr val="black"/>
                </a:solidFill>
              </a:rPr>
              <a:t>Array Attributes</a:t>
            </a:r>
          </a:p>
          <a:p>
            <a:pPr marL="342900" indent="-342900">
              <a:lnSpc>
                <a:spcPct val="150000"/>
              </a:lnSpc>
              <a:buFontTx/>
              <a:buAutoNum type="arabicPeriod"/>
              <a:defRPr/>
            </a:pPr>
            <a:r>
              <a:rPr lang="en-US" sz="1600" dirty="0">
                <a:solidFill>
                  <a:prstClr val="black"/>
                </a:solidFill>
              </a:rPr>
              <a:t>Broadcasting</a:t>
            </a:r>
          </a:p>
          <a:p>
            <a:pPr marL="342900" indent="-342900">
              <a:lnSpc>
                <a:spcPct val="150000"/>
              </a:lnSpc>
              <a:buFontTx/>
              <a:buAutoNum type="arabicPeriod"/>
              <a:defRPr/>
            </a:pPr>
            <a:r>
              <a:rPr lang="en-US" sz="1600" dirty="0">
                <a:solidFill>
                  <a:prstClr val="black"/>
                </a:solidFill>
              </a:rPr>
              <a:t>Matrix Library (numpy.matlib)</a:t>
            </a:r>
          </a:p>
          <a:p>
            <a:pPr marL="342900" indent="-342900">
              <a:lnSpc>
                <a:spcPct val="150000"/>
              </a:lnSpc>
              <a:buFontTx/>
              <a:buAutoNum type="arabicPeriod"/>
              <a:defRPr/>
            </a:pPr>
            <a:r>
              <a:rPr lang="en-US" sz="1600" dirty="0">
                <a:solidFill>
                  <a:prstClr val="black"/>
                </a:solidFill>
              </a:rPr>
              <a:t>Copies &amp; </a:t>
            </a:r>
            <a:r>
              <a:rPr lang="en-US" sz="1600" dirty="0" smtClean="0">
                <a:solidFill>
                  <a:prstClr val="black"/>
                </a:solidFill>
              </a:rPr>
              <a:t>Views</a:t>
            </a: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en-US"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Linear </a:t>
            </a:r>
            <a:r>
              <a:rPr kumimoji="0" lang="en-US" sz="1600" b="0" i="0" u="none" strike="noStrike" kern="1200" cap="none" spc="0" normalizeH="0" baseline="0" noProof="0" dirty="0">
                <a:ln>
                  <a:noFill/>
                </a:ln>
                <a:solidFill>
                  <a:srgbClr val="FF0000"/>
                </a:solidFill>
                <a:effectLst/>
                <a:uLnTx/>
                <a:uFillTx/>
                <a:latin typeface="Calibri" panose="020F0502020204030204"/>
                <a:ea typeface="+mn-ea"/>
                <a:cs typeface="+mn-cs"/>
              </a:rPr>
              <a:t>Algebra (</a:t>
            </a:r>
            <a:r>
              <a:rPr kumimoji="0" lang="en-US"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numpy.linalg)</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Mathematical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Functions</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Arithmetic Operations</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Statistical Functions</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FF0000"/>
                </a:solidFill>
                <a:effectLst/>
                <a:uLnTx/>
                <a:uFillTx/>
                <a:latin typeface="Calibri" panose="020F0502020204030204"/>
                <a:ea typeface="+mn-ea"/>
                <a:cs typeface="+mn-cs"/>
              </a:rPr>
              <a:t>Indexing &amp; </a:t>
            </a:r>
            <a:r>
              <a:rPr kumimoji="0" lang="en-US"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Slicing</a:t>
            </a:r>
          </a:p>
        </p:txBody>
      </p:sp>
      <p:sp>
        <p:nvSpPr>
          <p:cNvPr id="5" name="TextBox 4"/>
          <p:cNvSpPr txBox="1"/>
          <p:nvPr/>
        </p:nvSpPr>
        <p:spPr>
          <a:xfrm>
            <a:off x="3962401" y="50180"/>
            <a:ext cx="7315200" cy="1938992"/>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srgbClr val="00B050"/>
                </a:solidFill>
                <a:effectLst/>
                <a:uLnTx/>
                <a:uFillTx/>
                <a:latin typeface="Calibri" panose="020F0502020204030204"/>
                <a:ea typeface="+mn-ea"/>
                <a:cs typeface="+mn-cs"/>
              </a:rPr>
              <a:t>F2py</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is a tool that provides an easy connection between </a:t>
            </a: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Python and Fortran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languages. F2py is part of NumPy. It creates extension modules from (handwritten or f2py generated) signature files or directly from Fortran sources</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import numpy.f2py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import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numpy.f2py as myf2py</a:t>
            </a:r>
          </a:p>
        </p:txBody>
      </p:sp>
      <p:sp>
        <p:nvSpPr>
          <p:cNvPr id="2" name="TextBox 1"/>
          <p:cNvSpPr txBox="1"/>
          <p:nvPr/>
        </p:nvSpPr>
        <p:spPr>
          <a:xfrm>
            <a:off x="3962401" y="2179782"/>
            <a:ext cx="4530215" cy="1569660"/>
          </a:xfrm>
          <a:prstGeom prst="rect">
            <a:avLst/>
          </a:prstGeom>
          <a:noFill/>
          <a:ln>
            <a:solidFill>
              <a:schemeClr val="tx1"/>
            </a:solidFill>
          </a:ln>
        </p:spPr>
        <p:txBody>
          <a:bodyPr wrap="none" rtlCol="0">
            <a:spAutoFit/>
          </a:bodyPr>
          <a:lstStyle/>
          <a:p>
            <a:pPr>
              <a:lnSpc>
                <a:spcPct val="150000"/>
              </a:lnSpc>
            </a:pPr>
            <a:r>
              <a:rPr lang="en-US" sz="1600" dirty="0" smtClean="0"/>
              <a:t>19</a:t>
            </a:r>
            <a:r>
              <a:rPr lang="en-US" sz="1600" dirty="0" smtClean="0">
                <a:solidFill>
                  <a:srgbClr val="FF0000"/>
                </a:solidFill>
              </a:rPr>
              <a:t>. </a:t>
            </a:r>
            <a:r>
              <a:rPr lang="en-US" sz="1600" dirty="0">
                <a:solidFill>
                  <a:srgbClr val="FF0000"/>
                </a:solidFill>
              </a:rPr>
              <a:t>Advanced Indexing (Integer &amp; Boolean</a:t>
            </a:r>
            <a:r>
              <a:rPr lang="en-US" sz="1600" dirty="0" smtClean="0">
                <a:solidFill>
                  <a:srgbClr val="FF0000"/>
                </a:solidFill>
              </a:rPr>
              <a:t>)</a:t>
            </a:r>
          </a:p>
          <a:p>
            <a:pPr>
              <a:lnSpc>
                <a:spcPct val="150000"/>
              </a:lnSpc>
            </a:pPr>
            <a:r>
              <a:rPr lang="en-US" sz="1600" dirty="0" smtClean="0">
                <a:solidFill>
                  <a:prstClr val="black"/>
                </a:solidFill>
              </a:rPr>
              <a:t>20. Matplotlib </a:t>
            </a:r>
            <a:r>
              <a:rPr lang="en-US" sz="1600" dirty="0">
                <a:solidFill>
                  <a:prstClr val="black"/>
                </a:solidFill>
              </a:rPr>
              <a:t>(</a:t>
            </a:r>
            <a:r>
              <a:rPr lang="en-US" sz="1600" dirty="0">
                <a:solidFill>
                  <a:srgbClr val="00B050"/>
                </a:solidFill>
              </a:rPr>
              <a:t>from</a:t>
            </a:r>
            <a:r>
              <a:rPr lang="en-US" sz="1600" dirty="0">
                <a:solidFill>
                  <a:prstClr val="black"/>
                </a:solidFill>
              </a:rPr>
              <a:t> matplotlib </a:t>
            </a:r>
            <a:r>
              <a:rPr lang="en-US" sz="1600" dirty="0">
                <a:solidFill>
                  <a:srgbClr val="00B050"/>
                </a:solidFill>
              </a:rPr>
              <a:t>import</a:t>
            </a:r>
            <a:r>
              <a:rPr lang="en-US" sz="1600" dirty="0">
                <a:solidFill>
                  <a:prstClr val="black"/>
                </a:solidFill>
              </a:rPr>
              <a:t> pyplot as plt</a:t>
            </a:r>
            <a:r>
              <a:rPr lang="en-US" sz="1600" dirty="0" smtClean="0">
                <a:solidFill>
                  <a:prstClr val="black"/>
                </a:solidFill>
              </a:rPr>
              <a:t>)</a:t>
            </a:r>
            <a:endParaRPr lang="en-US" sz="1600" dirty="0" smtClean="0"/>
          </a:p>
          <a:p>
            <a:pPr>
              <a:lnSpc>
                <a:spcPct val="150000"/>
              </a:lnSpc>
            </a:pPr>
            <a:r>
              <a:rPr lang="en-US" sz="1600" dirty="0" smtClean="0"/>
              <a:t>21. </a:t>
            </a:r>
            <a:r>
              <a:rPr lang="en-US" sz="1600" dirty="0">
                <a:solidFill>
                  <a:prstClr val="black"/>
                </a:solidFill>
              </a:rPr>
              <a:t>Histogram (numpy.histogram</a:t>
            </a:r>
            <a:r>
              <a:rPr lang="en-US" sz="1600" dirty="0" smtClean="0">
                <a:solidFill>
                  <a:prstClr val="black"/>
                </a:solidFill>
              </a:rPr>
              <a:t>)</a:t>
            </a:r>
            <a:endParaRPr lang="en-US" sz="1600" dirty="0"/>
          </a:p>
          <a:p>
            <a:pPr>
              <a:lnSpc>
                <a:spcPct val="150000"/>
              </a:lnSpc>
            </a:pPr>
            <a:r>
              <a:rPr lang="en-US" sz="1600" dirty="0" smtClean="0"/>
              <a:t>22. </a:t>
            </a:r>
            <a:r>
              <a:rPr lang="en-US" sz="1600" dirty="0">
                <a:solidFill>
                  <a:prstClr val="black"/>
                </a:solidFill>
              </a:rPr>
              <a:t>I/O with </a:t>
            </a:r>
            <a:r>
              <a:rPr lang="en-US" sz="1600" dirty="0" smtClean="0">
                <a:solidFill>
                  <a:prstClr val="black"/>
                </a:solidFill>
              </a:rPr>
              <a:t>NumPy</a:t>
            </a:r>
            <a:endParaRPr lang="en-US" sz="1600" dirty="0">
              <a:solidFill>
                <a:prstClr val="black"/>
              </a:solidFill>
            </a:endParaRPr>
          </a:p>
        </p:txBody>
      </p:sp>
    </p:spTree>
    <p:extLst>
      <p:ext uri="{BB962C8B-B14F-4D97-AF65-F5344CB8AC3E}">
        <p14:creationId xmlns:p14="http://schemas.microsoft.com/office/powerpoint/2010/main" val="2357536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5201" y="115892"/>
            <a:ext cx="2871235"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10.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Array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Attributes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480292" y="877453"/>
            <a:ext cx="1651414" cy="1711366"/>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ndarray.shape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ndarray.ndim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numpy.itemsize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numpy.flags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35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9782" y="115892"/>
            <a:ext cx="2595134" cy="369332"/>
          </a:xfrm>
          <a:prstGeom prst="rect">
            <a:avLst/>
          </a:prstGeom>
          <a:solidFill>
            <a:schemeClr val="accent6">
              <a:lumMod val="40000"/>
              <a:lumOff val="60000"/>
            </a:schemeClr>
          </a:solidFill>
          <a:ln>
            <a:solidFill>
              <a:schemeClr val="tx1"/>
            </a:solidFill>
          </a:ln>
        </p:spPr>
        <p:txBody>
          <a:bodyPr wrap="none" rtlCol="0">
            <a:spAutoFit/>
          </a:bodyPr>
          <a:lstStyle/>
          <a:p>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11. </a:t>
            </a:r>
            <a:r>
              <a:rPr lang="en-US" dirty="0"/>
              <a:t>NumPy - Broadcasting</a:t>
            </a:r>
          </a:p>
        </p:txBody>
      </p:sp>
      <p:sp>
        <p:nvSpPr>
          <p:cNvPr id="5" name="TextBox 4"/>
          <p:cNvSpPr txBox="1"/>
          <p:nvPr/>
        </p:nvSpPr>
        <p:spPr>
          <a:xfrm>
            <a:off x="73891" y="895927"/>
            <a:ext cx="12034983" cy="1162113"/>
          </a:xfrm>
          <a:prstGeom prst="rect">
            <a:avLst/>
          </a:prstGeom>
          <a:noFill/>
          <a:ln>
            <a:solidFill>
              <a:schemeClr val="tx1"/>
            </a:solidFill>
          </a:ln>
        </p:spPr>
        <p:txBody>
          <a:bodyPr wrap="square" rtlCol="0">
            <a:spAutoFit/>
          </a:bodyPr>
          <a:lstStyle/>
          <a:p>
            <a:pPr>
              <a:lnSpc>
                <a:spcPct val="150000"/>
              </a:lnSpc>
            </a:pPr>
            <a:r>
              <a:rPr lang="en-US" sz="1600" dirty="0" smtClean="0"/>
              <a:t>             The </a:t>
            </a:r>
            <a:r>
              <a:rPr lang="en-US" sz="1600" dirty="0"/>
              <a:t>term </a:t>
            </a:r>
            <a:r>
              <a:rPr lang="en-US" sz="1600" b="1" dirty="0"/>
              <a:t>broadcasting</a:t>
            </a:r>
            <a:r>
              <a:rPr lang="en-US" sz="1600" dirty="0"/>
              <a:t> refers to the ability of NumPy to treat arrays of different shapes during arithmetic operations. Arithmetic operations on arrays are usually done on corresponding elements. If two arrays are of exactly the same shape, then these operations are smoothly performed.</a:t>
            </a:r>
          </a:p>
        </p:txBody>
      </p:sp>
      <p:pic>
        <p:nvPicPr>
          <p:cNvPr id="6" name="Picture 5"/>
          <p:cNvPicPr>
            <a:picLocks noChangeAspect="1"/>
          </p:cNvPicPr>
          <p:nvPr/>
        </p:nvPicPr>
        <p:blipFill>
          <a:blip r:embed="rId2"/>
          <a:stretch>
            <a:fillRect/>
          </a:stretch>
        </p:blipFill>
        <p:spPr>
          <a:xfrm>
            <a:off x="73891" y="2595994"/>
            <a:ext cx="7241025" cy="2425565"/>
          </a:xfrm>
          <a:prstGeom prst="rect">
            <a:avLst/>
          </a:prstGeom>
          <a:ln>
            <a:solidFill>
              <a:schemeClr val="tx1"/>
            </a:solidFill>
          </a:ln>
        </p:spPr>
      </p:pic>
    </p:spTree>
    <p:extLst>
      <p:ext uri="{BB962C8B-B14F-4D97-AF65-F5344CB8AC3E}">
        <p14:creationId xmlns:p14="http://schemas.microsoft.com/office/powerpoint/2010/main" val="95516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8396" y="69712"/>
            <a:ext cx="2824556"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13.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Copies &amp;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Views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73891" y="628073"/>
            <a:ext cx="12034982" cy="433965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No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Simple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assignments do not make the copy of array object. Instead, it uses the same id() of the original array to access it. The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returns a universal identifier of Python object, similar to the pointer in C.</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Furthermore, any changes in either gets reflected in the other. For example, the changing shape of one will change the shape of the other too.</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B050"/>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B050"/>
                </a:solidFill>
                <a:effectLst/>
                <a:uLnTx/>
                <a:uFillTx/>
                <a:latin typeface="Calibri" panose="020F0502020204030204"/>
                <a:ea typeface="+mn-ea"/>
                <a:cs typeface="+mn-cs"/>
              </a:rPr>
              <a:t>View </a:t>
            </a: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or Shallow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NumPy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has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ndarray.view</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method which is a new array object that looks at the same data of the original array. Unlike the earlier case, change in dimensions of the new array doesn’t change dimensions of the original</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Deep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The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ndarray.copy</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 creates a deep copy. It is a complete copy of the array and its data, and doesn’t share with the original array</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4847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4546" y="245197"/>
            <a:ext cx="3243132"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17.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Statistical Functions</a:t>
            </a:r>
          </a:p>
        </p:txBody>
      </p:sp>
      <p:sp>
        <p:nvSpPr>
          <p:cNvPr id="3" name="TextBox 2"/>
          <p:cNvSpPr txBox="1"/>
          <p:nvPr/>
        </p:nvSpPr>
        <p:spPr>
          <a:xfrm>
            <a:off x="10484440" y="3527173"/>
            <a:ext cx="1631922" cy="258532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np.amin</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np.amax</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np.ptp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np.percentile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np.average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Variance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4655128" y="245197"/>
            <a:ext cx="3465692"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16.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Arithmetic Operations</a:t>
            </a:r>
          </a:p>
        </p:txBody>
      </p:sp>
      <p:sp>
        <p:nvSpPr>
          <p:cNvPr id="5" name="TextBox 4"/>
          <p:cNvSpPr txBox="1"/>
          <p:nvPr/>
        </p:nvSpPr>
        <p:spPr>
          <a:xfrm>
            <a:off x="4402719" y="966853"/>
            <a:ext cx="3625864" cy="4662815"/>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numpy.add()</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numpy. subtract()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numpy. multiply()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numpy. divide()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numpy.reciprocal()</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numpy.power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numpy.mod</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numpy.remainder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numpy.real</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numpy.imag</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numpy.conj</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numpy.angle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9" name="TextBox 8"/>
          <p:cNvSpPr txBox="1"/>
          <p:nvPr/>
        </p:nvSpPr>
        <p:spPr>
          <a:xfrm>
            <a:off x="277091" y="245197"/>
            <a:ext cx="3860800" cy="369332"/>
          </a:xfrm>
          <a:prstGeom prst="rect">
            <a:avLst/>
          </a:prstGeom>
          <a:solidFill>
            <a:schemeClr val="accent6">
              <a:lumMod val="40000"/>
              <a:lumOff val="60000"/>
            </a:schemeClr>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15. NumPy – Mathematical Operations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p:cNvSpPr txBox="1"/>
          <p:nvPr/>
        </p:nvSpPr>
        <p:spPr>
          <a:xfrm>
            <a:off x="277091" y="837544"/>
            <a:ext cx="3741730" cy="5078313"/>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Trigonometric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Functions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np.sin</a:t>
            </a: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np.cos</a:t>
            </a: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np.tan</a:t>
            </a: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np.degrees</a:t>
            </a: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np.arcsin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Inverse of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sin]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np.arccos</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(cos)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Inverse of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cos]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np.arctan</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(tan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Inverse of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tan]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numpy.around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numpy.floor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numpy.ceil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p:cNvSpPr txBox="1"/>
          <p:nvPr/>
        </p:nvSpPr>
        <p:spPr>
          <a:xfrm>
            <a:off x="83127" y="6206837"/>
            <a:ext cx="10020244"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arcsin</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arcos,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arctan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return the trigonometric inverse of sin, cos, and tan of the given angle</a:t>
            </a:r>
          </a:p>
        </p:txBody>
      </p:sp>
      <p:graphicFrame>
        <p:nvGraphicFramePr>
          <p:cNvPr id="6" name="Table 5"/>
          <p:cNvGraphicFramePr>
            <a:graphicFrameLocks noGrp="1"/>
          </p:cNvGraphicFramePr>
          <p:nvPr>
            <p:extLst>
              <p:ext uri="{D42A27DB-BD31-4B8C-83A1-F6EECF244321}">
                <p14:modId xmlns:p14="http://schemas.microsoft.com/office/powerpoint/2010/main" val="3664698079"/>
              </p:ext>
            </p:extLst>
          </p:nvPr>
        </p:nvGraphicFramePr>
        <p:xfrm>
          <a:off x="8571347" y="966853"/>
          <a:ext cx="3253654" cy="2560320"/>
        </p:xfrm>
        <a:graphic>
          <a:graphicData uri="http://schemas.openxmlformats.org/drawingml/2006/table">
            <a:tbl>
              <a:tblPr/>
              <a:tblGrid>
                <a:gridCol w="1914381">
                  <a:extLst>
                    <a:ext uri="{9D8B030D-6E8A-4147-A177-3AD203B41FA5}">
                      <a16:colId xmlns:a16="http://schemas.microsoft.com/office/drawing/2014/main" val="1889819523"/>
                    </a:ext>
                  </a:extLst>
                </a:gridCol>
                <a:gridCol w="1339273">
                  <a:extLst>
                    <a:ext uri="{9D8B030D-6E8A-4147-A177-3AD203B41FA5}">
                      <a16:colId xmlns:a16="http://schemas.microsoft.com/office/drawing/2014/main" val="4101184907"/>
                    </a:ext>
                  </a:extLst>
                </a:gridCol>
              </a:tblGrid>
              <a:tr h="0">
                <a:tc>
                  <a:txBody>
                    <a:bodyPr/>
                    <a:lstStyle/>
                    <a:p>
                      <a:pPr algn="l" fontAlgn="t"/>
                      <a:r>
                        <a:rPr lang="en-US" b="1" dirty="0">
                          <a:solidFill>
                            <a:srgbClr val="00B050"/>
                          </a:solidFill>
                          <a:effectLst/>
                        </a:rPr>
                        <a:t>Function</a:t>
                      </a:r>
                    </a:p>
                  </a:txBody>
                  <a:tcPr marL="76200" marR="76200" marT="76200" marB="76200">
                    <a:lnL w="12700" cap="flat" cmpd="sng" algn="ctr">
                      <a:solidFill>
                        <a:srgbClr val="B0B4CC"/>
                      </a:solidFill>
                      <a:prstDash val="solid"/>
                      <a:round/>
                      <a:headEnd type="none" w="med" len="med"/>
                      <a:tailEnd type="none" w="med" len="med"/>
                    </a:lnL>
                    <a:lnR w="12700" cap="flat" cmpd="sng" algn="ctr">
                      <a:solidFill>
                        <a:srgbClr val="78B3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a:solidFill>
                            <a:srgbClr val="00B050"/>
                          </a:solidFill>
                          <a:effectLst/>
                        </a:rPr>
                        <a:t>Numpy</a:t>
                      </a:r>
                    </a:p>
                  </a:txBody>
                  <a:tcPr marL="76200" marR="76200" marT="76200" marB="76200">
                    <a:lnL w="12700" cap="flat" cmpd="sng" algn="ctr">
                      <a:solidFill>
                        <a:srgbClr val="78B3CC"/>
                      </a:solidFill>
                      <a:prstDash val="solid"/>
                      <a:round/>
                      <a:headEnd type="none" w="med" len="med"/>
                      <a:tailEnd type="none" w="med" len="med"/>
                    </a:lnL>
                    <a:lnR w="12700" cap="flat" cmpd="sng" algn="ctr">
                      <a:solidFill>
                        <a:srgbClr val="18B3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69112151"/>
                  </a:ext>
                </a:extLst>
              </a:tr>
              <a:tr h="0">
                <a:tc>
                  <a:txBody>
                    <a:bodyPr/>
                    <a:lstStyle/>
                    <a:p>
                      <a:pPr algn="l" fontAlgn="t"/>
                      <a:r>
                        <a:rPr lang="en-US">
                          <a:effectLst/>
                        </a:rPr>
                        <a:t>Min</a:t>
                      </a:r>
                    </a:p>
                  </a:txBody>
                  <a:tcPr marL="76200" marR="76200" marT="76200" marB="76200">
                    <a:lnL w="12700" cap="flat" cmpd="sng" algn="ctr">
                      <a:solidFill>
                        <a:srgbClr val="D0B5CC"/>
                      </a:solidFill>
                      <a:prstDash val="solid"/>
                      <a:round/>
                      <a:headEnd type="none" w="med" len="med"/>
                      <a:tailEnd type="none" w="med" len="med"/>
                    </a:lnL>
                    <a:lnR w="12700" cap="flat" cmpd="sng" algn="ctr">
                      <a:solidFill>
                        <a:srgbClr val="28B5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np.min()</a:t>
                      </a:r>
                    </a:p>
                  </a:txBody>
                  <a:tcPr marL="76200" marR="76200" marT="76200" marB="76200">
                    <a:lnL w="12700" cap="flat" cmpd="sng" algn="ctr">
                      <a:solidFill>
                        <a:srgbClr val="28B5CC"/>
                      </a:solidFill>
                      <a:prstDash val="solid"/>
                      <a:round/>
                      <a:headEnd type="none" w="med" len="med"/>
                      <a:tailEnd type="none" w="med" len="med"/>
                    </a:lnL>
                    <a:lnR w="12700" cap="flat" cmpd="sng" algn="ctr">
                      <a:solidFill>
                        <a:srgbClr val="C8B4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9173575"/>
                  </a:ext>
                </a:extLst>
              </a:tr>
              <a:tr h="0">
                <a:tc>
                  <a:txBody>
                    <a:bodyPr/>
                    <a:lstStyle/>
                    <a:p>
                      <a:pPr algn="l" fontAlgn="t"/>
                      <a:r>
                        <a:rPr lang="en-US">
                          <a:effectLst/>
                        </a:rPr>
                        <a:t>Max</a:t>
                      </a:r>
                    </a:p>
                  </a:txBody>
                  <a:tcPr marL="76200" marR="76200" marT="76200" marB="76200">
                    <a:lnL w="12700" cap="flat" cmpd="sng" algn="ctr">
                      <a:solidFill>
                        <a:srgbClr val="D8B3CC"/>
                      </a:solidFill>
                      <a:prstDash val="solid"/>
                      <a:round/>
                      <a:headEnd type="none" w="med" len="med"/>
                      <a:tailEnd type="none" w="med" len="med"/>
                    </a:lnL>
                    <a:lnR w="12700" cap="flat" cmpd="sng" algn="ctr">
                      <a:solidFill>
                        <a:srgbClr val="98B4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np.max()</a:t>
                      </a:r>
                    </a:p>
                  </a:txBody>
                  <a:tcPr marL="76200" marR="76200" marT="76200" marB="76200">
                    <a:lnL w="12700" cap="flat" cmpd="sng" algn="ctr">
                      <a:solidFill>
                        <a:srgbClr val="98B4CC"/>
                      </a:solidFill>
                      <a:prstDash val="solid"/>
                      <a:round/>
                      <a:headEnd type="none" w="med" len="med"/>
                      <a:tailEnd type="none" w="med" len="med"/>
                    </a:lnL>
                    <a:lnR w="12700" cap="flat" cmpd="sng" algn="ctr">
                      <a:solidFill>
                        <a:srgbClr val="70B5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88795030"/>
                  </a:ext>
                </a:extLst>
              </a:tr>
              <a:tr h="0">
                <a:tc>
                  <a:txBody>
                    <a:bodyPr/>
                    <a:lstStyle/>
                    <a:p>
                      <a:pPr algn="l" fontAlgn="t"/>
                      <a:r>
                        <a:rPr lang="en-US">
                          <a:effectLst/>
                        </a:rPr>
                        <a:t>Mean</a:t>
                      </a:r>
                    </a:p>
                  </a:txBody>
                  <a:tcPr marL="76200" marR="76200" marT="76200" marB="76200">
                    <a:lnL w="12700" cap="flat" cmpd="sng" algn="ctr">
                      <a:solidFill>
                        <a:srgbClr val="70B5CC"/>
                      </a:solidFill>
                      <a:prstDash val="solid"/>
                      <a:round/>
                      <a:headEnd type="none" w="med" len="med"/>
                      <a:tailEnd type="none" w="med" len="med"/>
                    </a:lnL>
                    <a:lnR w="12700" cap="flat" cmpd="sng" algn="ctr">
                      <a:solidFill>
                        <a:srgbClr val="D0B5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np.mean()</a:t>
                      </a:r>
                    </a:p>
                  </a:txBody>
                  <a:tcPr marL="76200" marR="76200" marT="76200" marB="76200">
                    <a:lnL w="12700" cap="flat" cmpd="sng" algn="ctr">
                      <a:solidFill>
                        <a:srgbClr val="D0B5CC"/>
                      </a:solidFill>
                      <a:prstDash val="solid"/>
                      <a:round/>
                      <a:headEnd type="none" w="med" len="med"/>
                      <a:tailEnd type="none" w="med" len="med"/>
                    </a:lnL>
                    <a:lnR w="12700" cap="flat" cmpd="sng" algn="ctr">
                      <a:solidFill>
                        <a:srgbClr val="60B6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4044499"/>
                  </a:ext>
                </a:extLst>
              </a:tr>
              <a:tr h="0">
                <a:tc>
                  <a:txBody>
                    <a:bodyPr/>
                    <a:lstStyle/>
                    <a:p>
                      <a:pPr algn="l" fontAlgn="t"/>
                      <a:r>
                        <a:rPr lang="en-US">
                          <a:effectLst/>
                        </a:rPr>
                        <a:t>Median</a:t>
                      </a:r>
                    </a:p>
                  </a:txBody>
                  <a:tcPr marL="76200" marR="76200" marT="76200" marB="76200">
                    <a:lnL w="12700" cap="flat" cmpd="sng" algn="ctr">
                      <a:solidFill>
                        <a:srgbClr val="38B4CC"/>
                      </a:solidFill>
                      <a:prstDash val="solid"/>
                      <a:round/>
                      <a:headEnd type="none" w="med" len="med"/>
                      <a:tailEnd type="none" w="med" len="med"/>
                    </a:lnL>
                    <a:lnR w="12700" cap="flat" cmpd="sng" algn="ctr">
                      <a:solidFill>
                        <a:srgbClr val="A8B3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np.median()</a:t>
                      </a:r>
                    </a:p>
                  </a:txBody>
                  <a:tcPr marL="76200" marR="76200" marT="76200" marB="76200">
                    <a:lnL w="12700" cap="flat" cmpd="sng" algn="ctr">
                      <a:solidFill>
                        <a:srgbClr val="A8B3CC"/>
                      </a:solidFill>
                      <a:prstDash val="solid"/>
                      <a:round/>
                      <a:headEnd type="none" w="med" len="med"/>
                      <a:tailEnd type="none" w="med" len="med"/>
                    </a:lnL>
                    <a:lnR w="12700" cap="flat" cmpd="sng" algn="ctr">
                      <a:solidFill>
                        <a:srgbClr val="70B5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6805817"/>
                  </a:ext>
                </a:extLst>
              </a:tr>
              <a:tr h="0">
                <a:tc>
                  <a:txBody>
                    <a:bodyPr/>
                    <a:lstStyle/>
                    <a:p>
                      <a:pPr algn="l" fontAlgn="t"/>
                      <a:r>
                        <a:rPr lang="en-US">
                          <a:effectLst/>
                        </a:rPr>
                        <a:t>Standard deviation</a:t>
                      </a:r>
                    </a:p>
                  </a:txBody>
                  <a:tcPr marL="76200" marR="76200" marT="76200" marB="76200">
                    <a:lnL w="12700" cap="flat" cmpd="sng" algn="ctr">
                      <a:solidFill>
                        <a:srgbClr val="E8B5CC"/>
                      </a:solidFill>
                      <a:prstDash val="solid"/>
                      <a:round/>
                      <a:headEnd type="none" w="med" len="med"/>
                      <a:tailEnd type="none" w="med" len="med"/>
                    </a:lnL>
                    <a:lnR w="12700" cap="flat" cmpd="sng" algn="ctr">
                      <a:solidFill>
                        <a:srgbClr val="40B5C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B6CC"/>
                      </a:solidFill>
                      <a:prstDash val="solid"/>
                      <a:round/>
                      <a:headEnd type="none" w="med" len="med"/>
                      <a:tailEnd type="none" w="med" len="med"/>
                    </a:lnB>
                    <a:solidFill>
                      <a:srgbClr val="FFFFFF"/>
                    </a:solidFill>
                  </a:tcPr>
                </a:tc>
                <a:tc>
                  <a:txBody>
                    <a:bodyPr/>
                    <a:lstStyle/>
                    <a:p>
                      <a:pPr algn="l" fontAlgn="t"/>
                      <a:r>
                        <a:rPr lang="en-US" dirty="0" err="1">
                          <a:effectLst/>
                        </a:rPr>
                        <a:t>np.std</a:t>
                      </a:r>
                      <a:r>
                        <a:rPr lang="en-US" dirty="0">
                          <a:effectLst/>
                        </a:rPr>
                        <a:t>()</a:t>
                      </a:r>
                    </a:p>
                  </a:txBody>
                  <a:tcPr marL="76200" marR="76200" marT="76200" marB="76200">
                    <a:lnL w="12700" cap="flat" cmpd="sng" algn="ctr">
                      <a:solidFill>
                        <a:srgbClr val="40B5CC"/>
                      </a:solidFill>
                      <a:prstDash val="solid"/>
                      <a:round/>
                      <a:headEnd type="none" w="med" len="med"/>
                      <a:tailEnd type="none" w="med" len="med"/>
                    </a:lnL>
                    <a:lnR w="12700" cap="flat" cmpd="sng" algn="ctr">
                      <a:solidFill>
                        <a:srgbClr val="80B4C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8B5CC"/>
                      </a:solidFill>
                      <a:prstDash val="solid"/>
                      <a:round/>
                      <a:headEnd type="none" w="med" len="med"/>
                      <a:tailEnd type="none" w="med" len="med"/>
                    </a:lnB>
                    <a:solidFill>
                      <a:srgbClr val="FFFFFF"/>
                    </a:solidFill>
                  </a:tcPr>
                </a:tc>
                <a:extLst>
                  <a:ext uri="{0D108BD9-81ED-4DB2-BD59-A6C34878D82A}">
                    <a16:rowId xmlns:a16="http://schemas.microsoft.com/office/drawing/2014/main" val="2501334961"/>
                  </a:ext>
                </a:extLst>
              </a:tr>
            </a:tbl>
          </a:graphicData>
        </a:graphic>
      </p:graphicFrame>
    </p:spTree>
    <p:extLst>
      <p:ext uri="{BB962C8B-B14F-4D97-AF65-F5344CB8AC3E}">
        <p14:creationId xmlns:p14="http://schemas.microsoft.com/office/powerpoint/2010/main" val="4155442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894" y="785089"/>
            <a:ext cx="7897088" cy="415498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1. </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pyplot(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is the most important function in matplotlib library, which is used to plot 2D data.</a:t>
            </a: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 </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plot(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 of pyplot submodule of matplotlib package</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subplot( </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c.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bar(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of pyplot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submodule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used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to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generate bar graphs.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srgbClr val="00B050"/>
                </a:solidFill>
                <a:effectLst/>
                <a:uLnTx/>
                <a:uFillTx/>
                <a:latin typeface="Calibri" panose="020F0502020204030204"/>
                <a:ea typeface="+mn-ea"/>
                <a:cs typeface="+mn-cs"/>
              </a:rPr>
              <a:t>import</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numpy </a:t>
            </a: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as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np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srgbClr val="00B050"/>
                </a:solidFill>
                <a:effectLst/>
                <a:uLnTx/>
                <a:uFillTx/>
                <a:latin typeface="Calibri" panose="020F0502020204030204"/>
                <a:ea typeface="+mn-ea"/>
                <a:cs typeface="+mn-cs"/>
              </a:rPr>
              <a:t>from</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matplotlib </a:t>
            </a: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import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pyplot as plt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Plot the points using matplotlib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plt.plot</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y)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plt.show</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9" name="TextBox 8"/>
          <p:cNvSpPr txBox="1"/>
          <p:nvPr/>
        </p:nvSpPr>
        <p:spPr>
          <a:xfrm>
            <a:off x="4971094" y="116333"/>
            <a:ext cx="2368790"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20.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Matplotlib</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594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0609" y="125125"/>
            <a:ext cx="4008726"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21.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Histogram Using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Matplotlib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p:cNvSpPr txBox="1"/>
          <p:nvPr/>
        </p:nvSpPr>
        <p:spPr>
          <a:xfrm>
            <a:off x="70338" y="791308"/>
            <a:ext cx="12040981" cy="83099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NumPy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has a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numpy.histogram()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 that is a graphical representation of the frequency distribution of data. Rectangles of equal horizontal size corresponding to class interval called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bin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variable height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corresponding to frequency.</a:t>
            </a:r>
          </a:p>
        </p:txBody>
      </p:sp>
      <p:sp>
        <p:nvSpPr>
          <p:cNvPr id="3" name="TextBox 2"/>
          <p:cNvSpPr txBox="1"/>
          <p:nvPr/>
        </p:nvSpPr>
        <p:spPr>
          <a:xfrm>
            <a:off x="70338" y="1828800"/>
            <a:ext cx="20118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numpy.histogram</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p:cNvSpPr txBox="1"/>
          <p:nvPr/>
        </p:nvSpPr>
        <p:spPr>
          <a:xfrm>
            <a:off x="70338" y="2281382"/>
            <a:ext cx="5240537" cy="2308324"/>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import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numpy </a:t>
            </a: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as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np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np.array([22,87,5,43,56,73,55,54,11,20,51,5,79,31,27])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np.histogram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a,bins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[0,20,40,60,80,100])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hist,bins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np.histogram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a,bins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[0,20,40,60,80,100])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print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hist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print bins </a:t>
            </a:r>
          </a:p>
        </p:txBody>
      </p:sp>
      <p:sp>
        <p:nvSpPr>
          <p:cNvPr id="7" name="TextBox 6"/>
          <p:cNvSpPr txBox="1"/>
          <p:nvPr/>
        </p:nvSpPr>
        <p:spPr>
          <a:xfrm>
            <a:off x="5812348" y="1828800"/>
            <a:ext cx="6303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plt</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p:cNvSpPr txBox="1"/>
          <p:nvPr/>
        </p:nvSpPr>
        <p:spPr>
          <a:xfrm>
            <a:off x="5812348" y="2281382"/>
            <a:ext cx="5101076" cy="2308324"/>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from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matplotlib </a:t>
            </a: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import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pyplot </a:t>
            </a: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as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import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numpy </a:t>
            </a:r>
            <a:r>
              <a:rPr kumimoji="0" lang="en-US" sz="1600" b="0" i="0" u="none" strike="noStrike" kern="1200" cap="none" spc="0" normalizeH="0" baseline="0" noProof="0" dirty="0">
                <a:ln>
                  <a:noFill/>
                </a:ln>
                <a:solidFill>
                  <a:srgbClr val="00B050"/>
                </a:solidFill>
                <a:effectLst/>
                <a:uLnTx/>
                <a:uFillTx/>
                <a:latin typeface="Calibri" panose="020F0502020204030204"/>
                <a:ea typeface="+mn-ea"/>
                <a:cs typeface="+mn-cs"/>
              </a:rPr>
              <a:t>as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np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 np.array([22,87,5,43,56,73,55,54,11,20,51,5,79,31,27])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plt.hist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bins = [0,20,40,60,80,100])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plt.title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("histogram")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plt.show()</a:t>
            </a:r>
          </a:p>
        </p:txBody>
      </p:sp>
    </p:spTree>
    <p:extLst>
      <p:ext uri="{BB962C8B-B14F-4D97-AF65-F5344CB8AC3E}">
        <p14:creationId xmlns:p14="http://schemas.microsoft.com/office/powerpoint/2010/main" val="841760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8396" y="69712"/>
            <a:ext cx="2031069"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22. I/O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with NumPy</a:t>
            </a:r>
          </a:p>
        </p:txBody>
      </p:sp>
      <p:sp>
        <p:nvSpPr>
          <p:cNvPr id="3" name="TextBox 2"/>
          <p:cNvSpPr txBox="1"/>
          <p:nvPr/>
        </p:nvSpPr>
        <p:spPr>
          <a:xfrm>
            <a:off x="92364" y="665019"/>
            <a:ext cx="11979564" cy="4116768"/>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objects can be saved to and loaded from the disk files. The IO functions available are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Calibri" panose="020F0502020204030204" pitchFamily="34" charset="0"/>
              </a:rPr>
              <a:t>• </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load</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save()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functions handle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binary files (with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npy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extension)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Calibri" panose="020F0502020204030204" pitchFamily="34" charset="0"/>
              </a:rPr>
              <a:t>• </a:t>
            </a:r>
            <a:r>
              <a:rPr kumimoji="0" lang="en-US" sz="1600" b="1" i="0" u="none" strike="noStrike" kern="1200" cap="none" spc="0" normalizeH="0" baseline="0" noProof="0" dirty="0" err="1" smtClean="0">
                <a:ln>
                  <a:noFill/>
                </a:ln>
                <a:solidFill>
                  <a:prstClr val="black"/>
                </a:solidFill>
                <a:effectLst/>
                <a:uLnTx/>
                <a:uFillTx/>
                <a:latin typeface="Calibri" panose="020F0502020204030204"/>
                <a:ea typeface="+mn-ea"/>
                <a:cs typeface="+mn-cs"/>
              </a:rPr>
              <a:t>loadtxt</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savetxt()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functions handle normal text files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NumPy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introduces a simple file format for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objects. This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npy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file stores data, shape, dtype and other information required to reconstruct the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 a disk file such that the array is correctly retrieved even if the file is on another machine with different architecture.</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prstClr val="black"/>
                </a:solidFill>
                <a:effectLst/>
                <a:uLnTx/>
                <a:uFillTx/>
                <a:latin typeface="Calibri" panose="020F0502020204030204"/>
                <a:ea typeface="+mn-ea"/>
                <a:cs typeface="+mn-cs"/>
              </a:rPr>
              <a:t>numpy.save</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The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numpy.save</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file stores the input array in a disk file with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npy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extension</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savetxt</a:t>
            </a:r>
            <a:r>
              <a:rPr kumimoji="0" lang="en-US" sz="16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The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storage and retrieval of array data in simple text file format is done with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savetxt()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loadtxt</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functions</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82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 y="2364502"/>
            <a:ext cx="5597237" cy="156966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hlinkClick r:id="rId2" tooltip="How to get and set data type of NumPy array?"/>
              </a:rPr>
              <a:t>Data Types Supported by NumPy</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dtype method determines the datatype of elements stored in NumPy array. You can also explicitly define the data type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using the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dtype option as an argument of array function</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83128" y="4378036"/>
            <a:ext cx="9666874" cy="2401455"/>
          </a:xfrm>
          <a:prstGeom prst="rect">
            <a:avLst/>
          </a:prstGeom>
          <a:ln>
            <a:solidFill>
              <a:schemeClr val="tx1"/>
            </a:solidFill>
          </a:ln>
        </p:spPr>
      </p:pic>
      <p:sp>
        <p:nvSpPr>
          <p:cNvPr id="4" name="TextBox 3"/>
          <p:cNvSpPr txBox="1"/>
          <p:nvPr/>
        </p:nvSpPr>
        <p:spPr>
          <a:xfrm>
            <a:off x="4839854" y="73113"/>
            <a:ext cx="2289794"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Data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Types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p:cNvSpPr txBox="1"/>
          <p:nvPr/>
        </p:nvSpPr>
        <p:spPr>
          <a:xfrm>
            <a:off x="223721" y="73113"/>
            <a:ext cx="2612254" cy="464871"/>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Type Objects (dtype</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sp>
        <p:nvSpPr>
          <p:cNvPr id="6" name="Rectangle 5"/>
          <p:cNvSpPr/>
          <p:nvPr/>
        </p:nvSpPr>
        <p:spPr>
          <a:xfrm>
            <a:off x="6420502" y="537984"/>
            <a:ext cx="5643417" cy="3970318"/>
          </a:xfrm>
          <a:prstGeom prst="rect">
            <a:avLst/>
          </a:prstGeom>
          <a:ln>
            <a:solidFill>
              <a:schemeClr val="tx1"/>
            </a:solidFill>
          </a:ln>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Each built-in data type has a character code that uniquely identifies it.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boolean</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i</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(signed) integer</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unsigned integer</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'f'</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floating-point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complex-floating point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timedelta</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datetime</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'O'</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(Python) objects</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 'a'</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(byte-)string</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Unicode</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'V'</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raw data (void)</a:t>
            </a:r>
          </a:p>
        </p:txBody>
      </p:sp>
    </p:spTree>
    <p:extLst>
      <p:ext uri="{BB962C8B-B14F-4D97-AF65-F5344CB8AC3E}">
        <p14:creationId xmlns:p14="http://schemas.microsoft.com/office/powerpoint/2010/main" val="320686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4978396" y="69712"/>
            <a:ext cx="2778068"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2.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String Functions</a:t>
            </a:r>
          </a:p>
        </p:txBody>
      </p:sp>
      <p:graphicFrame>
        <p:nvGraphicFramePr>
          <p:cNvPr id="3" name="Table 2"/>
          <p:cNvGraphicFramePr>
            <a:graphicFrameLocks noGrp="1"/>
          </p:cNvGraphicFramePr>
          <p:nvPr/>
        </p:nvGraphicFramePr>
        <p:xfrm>
          <a:off x="118989" y="523301"/>
          <a:ext cx="5810755" cy="6360844"/>
        </p:xfrm>
        <a:graphic>
          <a:graphicData uri="http://schemas.openxmlformats.org/drawingml/2006/table">
            <a:tbl>
              <a:tblPr/>
              <a:tblGrid>
                <a:gridCol w="684575">
                  <a:extLst>
                    <a:ext uri="{9D8B030D-6E8A-4147-A177-3AD203B41FA5}">
                      <a16:colId xmlns:a16="http://schemas.microsoft.com/office/drawing/2014/main" val="3952264257"/>
                    </a:ext>
                  </a:extLst>
                </a:gridCol>
                <a:gridCol w="5126180">
                  <a:extLst>
                    <a:ext uri="{9D8B030D-6E8A-4147-A177-3AD203B41FA5}">
                      <a16:colId xmlns:a16="http://schemas.microsoft.com/office/drawing/2014/main" val="2591194037"/>
                    </a:ext>
                  </a:extLst>
                </a:gridCol>
              </a:tblGrid>
              <a:tr h="279823">
                <a:tc>
                  <a:txBody>
                    <a:bodyPr/>
                    <a:lstStyle/>
                    <a:p>
                      <a:pPr algn="ctr" fontAlgn="t"/>
                      <a:r>
                        <a:rPr lang="en-US" sz="1500">
                          <a:effectLst/>
                        </a:rPr>
                        <a:t>Sr.No.</a:t>
                      </a: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ctr" fontAlgn="t"/>
                      <a:r>
                        <a:rPr lang="en-US" sz="1500">
                          <a:effectLst/>
                        </a:rPr>
                        <a:t>Function &amp; Description</a:t>
                      </a: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108171810"/>
                  </a:ext>
                </a:extLst>
              </a:tr>
              <a:tr h="639596">
                <a:tc>
                  <a:txBody>
                    <a:bodyPr/>
                    <a:lstStyle/>
                    <a:p>
                      <a:pPr algn="ctr" fontAlgn="t"/>
                      <a:r>
                        <a:rPr lang="en-US" sz="1500" dirty="0">
                          <a:effectLst/>
                        </a:rPr>
                        <a:t>1</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2"/>
                        </a:rPr>
                        <a:t>add</a:t>
                      </a:r>
                      <a:r>
                        <a:rPr lang="en-US" sz="1500" b="0" u="none" strike="noStrike" dirty="0" smtClean="0">
                          <a:solidFill>
                            <a:srgbClr val="313131"/>
                          </a:solidFill>
                          <a:effectLst/>
                          <a:hlinkClick r:id="rId2"/>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element-wise string concatenation for two </a:t>
                      </a:r>
                      <a:r>
                        <a:rPr lang="en-US" sz="1500" dirty="0" smtClean="0">
                          <a:solidFill>
                            <a:srgbClr val="000000"/>
                          </a:solidFill>
                          <a:effectLst/>
                        </a:rPr>
                        <a:t> </a:t>
                      </a:r>
                    </a:p>
                    <a:p>
                      <a:pPr algn="just" fontAlgn="t"/>
                      <a:r>
                        <a:rPr lang="en-US" sz="1500" dirty="0" smtClean="0">
                          <a:solidFill>
                            <a:srgbClr val="000000"/>
                          </a:solidFill>
                          <a:effectLst/>
                        </a:rPr>
                        <a:t>             arrays </a:t>
                      </a:r>
                      <a:r>
                        <a:rPr lang="en-US" sz="1500" dirty="0">
                          <a:solidFill>
                            <a:srgbClr val="000000"/>
                          </a:solidFill>
                          <a:effectLst/>
                        </a:rPr>
                        <a:t>of </a:t>
                      </a:r>
                      <a:r>
                        <a:rPr lang="en-US" sz="1500" dirty="0" err="1">
                          <a:solidFill>
                            <a:srgbClr val="000000"/>
                          </a:solidFill>
                          <a:effectLst/>
                        </a:rPr>
                        <a:t>str</a:t>
                      </a:r>
                      <a:r>
                        <a:rPr lang="en-US" sz="1500" dirty="0">
                          <a:solidFill>
                            <a:srgbClr val="000000"/>
                          </a:solidFill>
                          <a:effectLst/>
                        </a:rPr>
                        <a:t> or Unicode</a:t>
                      </a: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983046693"/>
                  </a:ext>
                </a:extLst>
              </a:tr>
              <a:tr h="639596">
                <a:tc>
                  <a:txBody>
                    <a:bodyPr/>
                    <a:lstStyle/>
                    <a:p>
                      <a:pPr algn="ctr" fontAlgn="t"/>
                      <a:r>
                        <a:rPr lang="en-US" sz="1500" dirty="0">
                          <a:effectLst/>
                        </a:rPr>
                        <a:t>2</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3"/>
                        </a:rPr>
                        <a:t>multiply</a:t>
                      </a:r>
                      <a:r>
                        <a:rPr lang="en-US" sz="1500" b="0" u="none" strike="noStrike" dirty="0" smtClean="0">
                          <a:solidFill>
                            <a:srgbClr val="313131"/>
                          </a:solidFill>
                          <a:effectLst/>
                          <a:hlinkClick r:id="rId3"/>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the string with multiple concatenation, </a:t>
                      </a:r>
                      <a:r>
                        <a:rPr lang="en-US" sz="1500" dirty="0" smtClean="0">
                          <a:solidFill>
                            <a:srgbClr val="000000"/>
                          </a:solidFill>
                          <a:effectLst/>
                        </a:rPr>
                        <a:t>  </a:t>
                      </a:r>
                    </a:p>
                    <a:p>
                      <a:pPr algn="just" fontAlgn="t"/>
                      <a:r>
                        <a:rPr lang="en-US" sz="1500" dirty="0" smtClean="0">
                          <a:solidFill>
                            <a:srgbClr val="000000"/>
                          </a:solidFill>
                          <a:effectLst/>
                        </a:rPr>
                        <a:t>                     element-wise</a:t>
                      </a:r>
                      <a:endParaRPr lang="en-US" sz="1500" dirty="0">
                        <a:solidFill>
                          <a:srgbClr val="000000"/>
                        </a:solidFill>
                        <a:effectLst/>
                      </a:endParaRP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209623634"/>
                  </a:ext>
                </a:extLst>
              </a:tr>
              <a:tr h="639596">
                <a:tc>
                  <a:txBody>
                    <a:bodyPr/>
                    <a:lstStyle/>
                    <a:p>
                      <a:pPr algn="ctr" fontAlgn="t"/>
                      <a:r>
                        <a:rPr lang="en-US" sz="1500" dirty="0">
                          <a:effectLst/>
                        </a:rPr>
                        <a:t>3</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4"/>
                        </a:rPr>
                        <a:t>center</a:t>
                      </a:r>
                      <a:r>
                        <a:rPr lang="en-US" sz="1500" b="0" u="none" strike="noStrike" dirty="0" smtClean="0">
                          <a:solidFill>
                            <a:srgbClr val="313131"/>
                          </a:solidFill>
                          <a:effectLst/>
                          <a:hlinkClick r:id="rId4"/>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a copy of the given string with elements </a:t>
                      </a:r>
                      <a:r>
                        <a:rPr lang="en-US" sz="1500" dirty="0" smtClean="0">
                          <a:solidFill>
                            <a:srgbClr val="000000"/>
                          </a:solidFill>
                          <a:effectLst/>
                        </a:rPr>
                        <a:t> </a:t>
                      </a:r>
                    </a:p>
                    <a:p>
                      <a:pPr algn="just" fontAlgn="t"/>
                      <a:r>
                        <a:rPr lang="en-US" sz="1500" dirty="0" smtClean="0">
                          <a:solidFill>
                            <a:srgbClr val="000000"/>
                          </a:solidFill>
                          <a:effectLst/>
                        </a:rPr>
                        <a:t>                   centered </a:t>
                      </a:r>
                      <a:r>
                        <a:rPr lang="en-US" sz="1500" dirty="0">
                          <a:solidFill>
                            <a:srgbClr val="000000"/>
                          </a:solidFill>
                          <a:effectLst/>
                        </a:rPr>
                        <a:t>in a string of specified length</a:t>
                      </a: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11446797"/>
                  </a:ext>
                </a:extLst>
              </a:tr>
              <a:tr h="639596">
                <a:tc>
                  <a:txBody>
                    <a:bodyPr/>
                    <a:lstStyle/>
                    <a:p>
                      <a:pPr algn="ctr" fontAlgn="t"/>
                      <a:r>
                        <a:rPr lang="en-US" sz="1500" dirty="0">
                          <a:effectLst/>
                        </a:rPr>
                        <a:t>4</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5"/>
                        </a:rPr>
                        <a:t>capitalize</a:t>
                      </a:r>
                      <a:r>
                        <a:rPr lang="en-US" sz="1500" b="0" u="none" strike="noStrike" dirty="0" smtClean="0">
                          <a:solidFill>
                            <a:srgbClr val="313131"/>
                          </a:solidFill>
                          <a:effectLst/>
                          <a:hlinkClick r:id="rId5"/>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a copy of the string with only the first </a:t>
                      </a:r>
                      <a:endParaRPr lang="en-US" sz="1500" dirty="0" smtClean="0">
                        <a:solidFill>
                          <a:srgbClr val="000000"/>
                        </a:solidFill>
                        <a:effectLst/>
                      </a:endParaRPr>
                    </a:p>
                    <a:p>
                      <a:pPr algn="just" fontAlgn="t"/>
                      <a:r>
                        <a:rPr lang="en-US" sz="1500" dirty="0" smtClean="0">
                          <a:solidFill>
                            <a:srgbClr val="000000"/>
                          </a:solidFill>
                          <a:effectLst/>
                        </a:rPr>
                        <a:t>                      character </a:t>
                      </a:r>
                      <a:r>
                        <a:rPr lang="en-US" sz="1500" dirty="0">
                          <a:solidFill>
                            <a:srgbClr val="000000"/>
                          </a:solidFill>
                          <a:effectLst/>
                        </a:rPr>
                        <a:t>capitalized</a:t>
                      </a: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659370291"/>
                  </a:ext>
                </a:extLst>
              </a:tr>
              <a:tr h="639596">
                <a:tc>
                  <a:txBody>
                    <a:bodyPr/>
                    <a:lstStyle/>
                    <a:p>
                      <a:pPr algn="ctr" fontAlgn="t"/>
                      <a:r>
                        <a:rPr lang="en-US" sz="1500" dirty="0">
                          <a:effectLst/>
                        </a:rPr>
                        <a:t>5</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6"/>
                        </a:rPr>
                        <a:t>title</a:t>
                      </a:r>
                      <a:r>
                        <a:rPr lang="en-US" sz="1500" b="0" u="none" strike="noStrike" dirty="0" smtClean="0">
                          <a:solidFill>
                            <a:srgbClr val="313131"/>
                          </a:solidFill>
                          <a:effectLst/>
                          <a:hlinkClick r:id="rId6"/>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the element-wise title cased version of the </a:t>
                      </a:r>
                      <a:endParaRPr lang="en-US" sz="1500" dirty="0" smtClean="0">
                        <a:solidFill>
                          <a:srgbClr val="000000"/>
                        </a:solidFill>
                        <a:effectLst/>
                      </a:endParaRPr>
                    </a:p>
                    <a:p>
                      <a:pPr algn="just" fontAlgn="t"/>
                      <a:r>
                        <a:rPr lang="en-US" sz="1500" dirty="0" smtClean="0">
                          <a:solidFill>
                            <a:srgbClr val="000000"/>
                          </a:solidFill>
                          <a:effectLst/>
                        </a:rPr>
                        <a:t>                 string </a:t>
                      </a:r>
                      <a:r>
                        <a:rPr lang="en-US" sz="1500" dirty="0">
                          <a:solidFill>
                            <a:srgbClr val="000000"/>
                          </a:solidFill>
                          <a:effectLst/>
                        </a:rPr>
                        <a:t>or </a:t>
                      </a:r>
                      <a:r>
                        <a:rPr lang="en-US" sz="1500" dirty="0" err="1">
                          <a:solidFill>
                            <a:srgbClr val="000000"/>
                          </a:solidFill>
                          <a:effectLst/>
                        </a:rPr>
                        <a:t>unicode</a:t>
                      </a:r>
                      <a:endParaRPr lang="en-US" sz="1500" dirty="0">
                        <a:solidFill>
                          <a:srgbClr val="000000"/>
                        </a:solidFill>
                        <a:effectLst/>
                      </a:endParaRP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946335500"/>
                  </a:ext>
                </a:extLst>
              </a:tr>
              <a:tr h="459709">
                <a:tc>
                  <a:txBody>
                    <a:bodyPr/>
                    <a:lstStyle/>
                    <a:p>
                      <a:pPr algn="ctr" fontAlgn="t"/>
                      <a:r>
                        <a:rPr lang="en-US" sz="1500" dirty="0">
                          <a:effectLst/>
                        </a:rPr>
                        <a:t>6</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7"/>
                        </a:rPr>
                        <a:t>lower</a:t>
                      </a:r>
                      <a:r>
                        <a:rPr lang="en-US" sz="1500" b="0" u="none" strike="noStrike" dirty="0" smtClean="0">
                          <a:solidFill>
                            <a:srgbClr val="313131"/>
                          </a:solidFill>
                          <a:effectLst/>
                          <a:hlinkClick r:id="rId7"/>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an array with the elements converted to </a:t>
                      </a:r>
                      <a:endParaRPr lang="en-US" sz="1500" dirty="0" smtClean="0">
                        <a:solidFill>
                          <a:srgbClr val="000000"/>
                        </a:solidFill>
                        <a:effectLst/>
                      </a:endParaRPr>
                    </a:p>
                    <a:p>
                      <a:pPr algn="just" fontAlgn="t"/>
                      <a:r>
                        <a:rPr lang="en-US" sz="1500" dirty="0" smtClean="0">
                          <a:solidFill>
                            <a:srgbClr val="000000"/>
                          </a:solidFill>
                          <a:effectLst/>
                        </a:rPr>
                        <a:t>                      lowercase</a:t>
                      </a:r>
                      <a:endParaRPr lang="en-US" sz="1500" dirty="0">
                        <a:solidFill>
                          <a:srgbClr val="000000"/>
                        </a:solidFill>
                        <a:effectLst/>
                      </a:endParaRP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435227837"/>
                  </a:ext>
                </a:extLst>
              </a:tr>
              <a:tr h="459709">
                <a:tc>
                  <a:txBody>
                    <a:bodyPr/>
                    <a:lstStyle/>
                    <a:p>
                      <a:pPr algn="ctr" fontAlgn="t"/>
                      <a:r>
                        <a:rPr lang="en-US" sz="1500" dirty="0">
                          <a:effectLst/>
                        </a:rPr>
                        <a:t>7</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8"/>
                        </a:rPr>
                        <a:t>upper</a:t>
                      </a:r>
                      <a:r>
                        <a:rPr lang="en-US" sz="1500" b="0" u="none" strike="noStrike" dirty="0" smtClean="0">
                          <a:solidFill>
                            <a:srgbClr val="313131"/>
                          </a:solidFill>
                          <a:effectLst/>
                          <a:hlinkClick r:id="rId8"/>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an array with the elements converted to </a:t>
                      </a:r>
                      <a:endParaRPr lang="en-US" sz="1500" dirty="0" smtClean="0">
                        <a:solidFill>
                          <a:srgbClr val="000000"/>
                        </a:solidFill>
                        <a:effectLst/>
                      </a:endParaRPr>
                    </a:p>
                    <a:p>
                      <a:pPr algn="just" fontAlgn="t"/>
                      <a:r>
                        <a:rPr lang="en-US" sz="1500" dirty="0" smtClean="0">
                          <a:solidFill>
                            <a:srgbClr val="000000"/>
                          </a:solidFill>
                          <a:effectLst/>
                        </a:rPr>
                        <a:t>                     uppercase</a:t>
                      </a:r>
                      <a:endParaRPr lang="en-US" sz="1500" dirty="0">
                        <a:solidFill>
                          <a:srgbClr val="000000"/>
                        </a:solidFill>
                        <a:effectLst/>
                      </a:endParaRP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074130254"/>
                  </a:ext>
                </a:extLst>
              </a:tr>
              <a:tr h="459709">
                <a:tc>
                  <a:txBody>
                    <a:bodyPr/>
                    <a:lstStyle/>
                    <a:p>
                      <a:pPr algn="ctr" fontAlgn="t"/>
                      <a:r>
                        <a:rPr lang="en-US" sz="1500" dirty="0">
                          <a:effectLst/>
                        </a:rPr>
                        <a:t>8</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9"/>
                        </a:rPr>
                        <a:t>split</a:t>
                      </a:r>
                      <a:r>
                        <a:rPr lang="en-US" sz="1500" b="0" u="none" strike="noStrike" dirty="0" smtClean="0">
                          <a:solidFill>
                            <a:srgbClr val="313131"/>
                          </a:solidFill>
                          <a:effectLst/>
                          <a:hlinkClick r:id="rId9"/>
                        </a:rPr>
                        <a:t>()</a:t>
                      </a:r>
                      <a:r>
                        <a:rPr lang="en-US" sz="1500" b="0" u="none" strike="noStrike" dirty="0" smtClean="0">
                          <a:solidFill>
                            <a:srgbClr val="313131"/>
                          </a:solidFill>
                          <a:effectLst/>
                        </a:rPr>
                        <a:t>     </a:t>
                      </a:r>
                      <a:r>
                        <a:rPr lang="en-US" sz="1500" b="0" u="none" strike="noStrike" baseline="0"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a list of the words in the string, using </a:t>
                      </a:r>
                      <a:r>
                        <a:rPr lang="en-US" sz="1500" dirty="0" smtClean="0">
                          <a:solidFill>
                            <a:srgbClr val="000000"/>
                          </a:solidFill>
                          <a:effectLst/>
                        </a:rPr>
                        <a:t> </a:t>
                      </a:r>
                    </a:p>
                    <a:p>
                      <a:pPr algn="just" fontAlgn="t"/>
                      <a:r>
                        <a:rPr lang="en-US" sz="1500" dirty="0" smtClean="0">
                          <a:solidFill>
                            <a:srgbClr val="000000"/>
                          </a:solidFill>
                          <a:effectLst/>
                        </a:rPr>
                        <a:t>                     </a:t>
                      </a:r>
                      <a:r>
                        <a:rPr lang="en-US" sz="1500" dirty="0" err="1" smtClean="0">
                          <a:solidFill>
                            <a:srgbClr val="000000"/>
                          </a:solidFill>
                          <a:effectLst/>
                        </a:rPr>
                        <a:t>separatordelimiter</a:t>
                      </a:r>
                      <a:endParaRPr lang="en-US" sz="1500" dirty="0">
                        <a:solidFill>
                          <a:srgbClr val="000000"/>
                        </a:solidFill>
                        <a:effectLst/>
                      </a:endParaRP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748969595"/>
                  </a:ext>
                </a:extLst>
              </a:tr>
              <a:tr h="639596">
                <a:tc>
                  <a:txBody>
                    <a:bodyPr/>
                    <a:lstStyle/>
                    <a:p>
                      <a:pPr algn="ctr" fontAlgn="t"/>
                      <a:r>
                        <a:rPr lang="en-US" sz="1500" dirty="0">
                          <a:effectLst/>
                        </a:rPr>
                        <a:t>9</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err="1">
                          <a:solidFill>
                            <a:srgbClr val="313131"/>
                          </a:solidFill>
                          <a:effectLst/>
                          <a:hlinkClick r:id="rId10"/>
                        </a:rPr>
                        <a:t>splitlines</a:t>
                      </a:r>
                      <a:r>
                        <a:rPr lang="en-US" sz="1500" b="0" u="none" strike="noStrike" dirty="0" smtClean="0">
                          <a:solidFill>
                            <a:srgbClr val="313131"/>
                          </a:solidFill>
                          <a:effectLst/>
                          <a:hlinkClick r:id="rId10"/>
                        </a:rPr>
                        <a:t>()</a:t>
                      </a:r>
                      <a:r>
                        <a:rPr lang="en-US" sz="1500" b="0" u="none" strike="noStrike" dirty="0" smtClean="0">
                          <a:solidFill>
                            <a:srgbClr val="313131"/>
                          </a:solidFill>
                          <a:effectLst/>
                        </a:rPr>
                        <a:t> </a:t>
                      </a:r>
                      <a:r>
                        <a:rPr lang="en-US" sz="1500" b="0" u="none" strike="noStrike" baseline="0"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a list of the lines in the element, breaking </a:t>
                      </a:r>
                      <a:endParaRPr lang="en-US" sz="1500" dirty="0" smtClean="0">
                        <a:solidFill>
                          <a:srgbClr val="000000"/>
                        </a:solidFill>
                        <a:effectLst/>
                      </a:endParaRPr>
                    </a:p>
                    <a:p>
                      <a:pPr algn="just" fontAlgn="t"/>
                      <a:r>
                        <a:rPr lang="en-US" sz="1500" dirty="0" smtClean="0">
                          <a:solidFill>
                            <a:srgbClr val="000000"/>
                          </a:solidFill>
                          <a:effectLst/>
                        </a:rPr>
                        <a:t>                    at </a:t>
                      </a:r>
                      <a:r>
                        <a:rPr lang="en-US" sz="1500" dirty="0">
                          <a:solidFill>
                            <a:srgbClr val="000000"/>
                          </a:solidFill>
                          <a:effectLst/>
                        </a:rPr>
                        <a:t>the line boundaries</a:t>
                      </a: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484219586"/>
                  </a:ext>
                </a:extLst>
              </a:tr>
              <a:tr h="639596">
                <a:tc>
                  <a:txBody>
                    <a:bodyPr/>
                    <a:lstStyle/>
                    <a:p>
                      <a:pPr algn="ctr" fontAlgn="t"/>
                      <a:r>
                        <a:rPr lang="en-US" sz="1500" dirty="0">
                          <a:effectLst/>
                        </a:rPr>
                        <a:t>10</a:t>
                      </a:r>
                    </a:p>
                  </a:txBody>
                  <a:tcPr marL="35434" marR="35434" marT="35434" marB="354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US" sz="1500" b="0" u="none" strike="noStrike" dirty="0">
                          <a:solidFill>
                            <a:srgbClr val="313131"/>
                          </a:solidFill>
                          <a:effectLst/>
                          <a:hlinkClick r:id="rId11"/>
                        </a:rPr>
                        <a:t>strip</a:t>
                      </a:r>
                      <a:r>
                        <a:rPr lang="en-US" sz="1500" b="0" u="none" strike="noStrike" dirty="0" smtClean="0">
                          <a:solidFill>
                            <a:srgbClr val="313131"/>
                          </a:solidFill>
                          <a:effectLst/>
                          <a:hlinkClick r:id="rId11"/>
                        </a:rPr>
                        <a:t>()</a:t>
                      </a:r>
                      <a:r>
                        <a:rPr lang="en-US" sz="1500" b="0" u="none" strike="noStrike" dirty="0" smtClean="0">
                          <a:solidFill>
                            <a:srgbClr val="313131"/>
                          </a:solidFill>
                          <a:effectLst/>
                        </a:rPr>
                        <a:t>         </a:t>
                      </a:r>
                      <a:r>
                        <a:rPr lang="en-US" sz="1500" dirty="0" smtClean="0">
                          <a:solidFill>
                            <a:srgbClr val="000000"/>
                          </a:solidFill>
                          <a:effectLst/>
                        </a:rPr>
                        <a:t>Returns </a:t>
                      </a:r>
                      <a:r>
                        <a:rPr lang="en-US" sz="1500" dirty="0">
                          <a:solidFill>
                            <a:srgbClr val="000000"/>
                          </a:solidFill>
                          <a:effectLst/>
                        </a:rPr>
                        <a:t>a copy with the leading and trailing </a:t>
                      </a:r>
                      <a:endParaRPr lang="en-US" sz="1500" dirty="0" smtClean="0">
                        <a:solidFill>
                          <a:srgbClr val="000000"/>
                        </a:solidFill>
                        <a:effectLst/>
                      </a:endParaRPr>
                    </a:p>
                    <a:p>
                      <a:pPr algn="just" fontAlgn="t"/>
                      <a:r>
                        <a:rPr lang="en-US" sz="1500" dirty="0" smtClean="0">
                          <a:solidFill>
                            <a:srgbClr val="000000"/>
                          </a:solidFill>
                          <a:effectLst/>
                        </a:rPr>
                        <a:t>                    characters </a:t>
                      </a:r>
                      <a:r>
                        <a:rPr lang="en-US" sz="1500" dirty="0">
                          <a:solidFill>
                            <a:srgbClr val="000000"/>
                          </a:solidFill>
                          <a:effectLst/>
                        </a:rPr>
                        <a:t>removed</a:t>
                      </a:r>
                    </a:p>
                  </a:txBody>
                  <a:tcPr marL="35434" marR="35434" marT="35434" marB="354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300785961"/>
                  </a:ext>
                </a:extLst>
              </a:tr>
            </a:tbl>
          </a:graphicData>
        </a:graphic>
      </p:graphicFrame>
      <p:graphicFrame>
        <p:nvGraphicFramePr>
          <p:cNvPr id="4" name="Table 3"/>
          <p:cNvGraphicFramePr>
            <a:graphicFrameLocks noGrp="1"/>
          </p:cNvGraphicFramePr>
          <p:nvPr/>
        </p:nvGraphicFramePr>
        <p:xfrm>
          <a:off x="6010276" y="523301"/>
          <a:ext cx="6089360" cy="2072640"/>
        </p:xfrm>
        <a:graphic>
          <a:graphicData uri="http://schemas.openxmlformats.org/drawingml/2006/table">
            <a:tbl>
              <a:tblPr/>
              <a:tblGrid>
                <a:gridCol w="533898">
                  <a:extLst>
                    <a:ext uri="{9D8B030D-6E8A-4147-A177-3AD203B41FA5}">
                      <a16:colId xmlns:a16="http://schemas.microsoft.com/office/drawing/2014/main" val="3351470539"/>
                    </a:ext>
                  </a:extLst>
                </a:gridCol>
                <a:gridCol w="5555462">
                  <a:extLst>
                    <a:ext uri="{9D8B030D-6E8A-4147-A177-3AD203B41FA5}">
                      <a16:colId xmlns:a16="http://schemas.microsoft.com/office/drawing/2014/main" val="1317181659"/>
                    </a:ext>
                  </a:extLst>
                </a:gridCol>
              </a:tblGrid>
              <a:tr h="0">
                <a:tc>
                  <a:txBody>
                    <a:bodyPr/>
                    <a:lstStyle/>
                    <a:p>
                      <a:pPr algn="ctr" fontAlgn="t"/>
                      <a:r>
                        <a:rPr lang="en-US" sz="1600"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0" u="none" strike="noStrike" dirty="0">
                          <a:solidFill>
                            <a:srgbClr val="313131"/>
                          </a:solidFill>
                          <a:effectLst/>
                          <a:hlinkClick r:id="rId12"/>
                        </a:rPr>
                        <a:t>join</a:t>
                      </a:r>
                      <a:r>
                        <a:rPr lang="en-US" sz="1600" b="0" u="none" strike="noStrike" dirty="0" smtClean="0">
                          <a:solidFill>
                            <a:srgbClr val="313131"/>
                          </a:solidFill>
                          <a:effectLst/>
                          <a:hlinkClick r:id="rId12"/>
                        </a:rPr>
                        <a:t>()</a:t>
                      </a:r>
                      <a:r>
                        <a:rPr lang="en-US" sz="1600" b="0" u="none" strike="noStrike" dirty="0" smtClean="0">
                          <a:solidFill>
                            <a:srgbClr val="313131"/>
                          </a:solidFill>
                          <a:effectLst/>
                        </a:rPr>
                        <a:t>           </a:t>
                      </a:r>
                      <a:r>
                        <a:rPr lang="en-US" sz="1600" dirty="0" smtClean="0">
                          <a:solidFill>
                            <a:srgbClr val="000000"/>
                          </a:solidFill>
                          <a:effectLst/>
                        </a:rPr>
                        <a:t>Returns </a:t>
                      </a:r>
                      <a:r>
                        <a:rPr lang="en-US" sz="1600" dirty="0">
                          <a:solidFill>
                            <a:srgbClr val="000000"/>
                          </a:solidFill>
                          <a:effectLst/>
                        </a:rPr>
                        <a:t>a string which is the concatenation of the </a:t>
                      </a:r>
                      <a:endParaRPr lang="en-US" sz="1600" dirty="0" smtClean="0">
                        <a:solidFill>
                          <a:srgbClr val="000000"/>
                        </a:solidFill>
                        <a:effectLst/>
                      </a:endParaRPr>
                    </a:p>
                    <a:p>
                      <a:pPr algn="just" fontAlgn="t"/>
                      <a:r>
                        <a:rPr lang="en-US" sz="1600" dirty="0" smtClean="0">
                          <a:solidFill>
                            <a:srgbClr val="000000"/>
                          </a:solidFill>
                          <a:effectLst/>
                        </a:rPr>
                        <a:t>                     strings in </a:t>
                      </a:r>
                      <a:r>
                        <a:rPr lang="en-US" sz="1600" dirty="0">
                          <a:solidFill>
                            <a:srgbClr val="000000"/>
                          </a:solidFill>
                          <a:effectLst/>
                        </a:rPr>
                        <a:t>the sequence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11238297"/>
                  </a:ext>
                </a:extLst>
              </a:tr>
              <a:tr h="0">
                <a:tc>
                  <a:txBody>
                    <a:bodyPr/>
                    <a:lstStyle/>
                    <a:p>
                      <a:pPr algn="ctr" fontAlgn="t"/>
                      <a:r>
                        <a:rPr lang="en-US" sz="1600">
                          <a:effectLst/>
                        </a:rPr>
                        <a:t>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0" u="none" strike="noStrike" dirty="0">
                          <a:solidFill>
                            <a:srgbClr val="313131"/>
                          </a:solidFill>
                          <a:effectLst/>
                          <a:hlinkClick r:id="rId13"/>
                        </a:rPr>
                        <a:t>replace</a:t>
                      </a:r>
                      <a:r>
                        <a:rPr lang="en-US" sz="1600" b="0" u="none" strike="noStrike" dirty="0" smtClean="0">
                          <a:solidFill>
                            <a:srgbClr val="313131"/>
                          </a:solidFill>
                          <a:effectLst/>
                          <a:hlinkClick r:id="rId13"/>
                        </a:rPr>
                        <a:t>()</a:t>
                      </a:r>
                      <a:r>
                        <a:rPr lang="en-US" sz="1600" b="0" u="none" strike="noStrike" dirty="0" smtClean="0">
                          <a:solidFill>
                            <a:srgbClr val="313131"/>
                          </a:solidFill>
                          <a:effectLst/>
                        </a:rPr>
                        <a:t>     </a:t>
                      </a:r>
                      <a:r>
                        <a:rPr lang="en-US" sz="1600" dirty="0" smtClean="0">
                          <a:solidFill>
                            <a:srgbClr val="000000"/>
                          </a:solidFill>
                          <a:effectLst/>
                        </a:rPr>
                        <a:t>Returns </a:t>
                      </a:r>
                      <a:r>
                        <a:rPr lang="en-US" sz="1600" dirty="0">
                          <a:solidFill>
                            <a:srgbClr val="000000"/>
                          </a:solidFill>
                          <a:effectLst/>
                        </a:rPr>
                        <a:t>a copy of the string with all occurrences of </a:t>
                      </a:r>
                      <a:endParaRPr lang="en-US" sz="1600" dirty="0" smtClean="0">
                        <a:solidFill>
                          <a:srgbClr val="000000"/>
                        </a:solidFill>
                        <a:effectLst/>
                      </a:endParaRPr>
                    </a:p>
                    <a:p>
                      <a:pPr algn="just" fontAlgn="t"/>
                      <a:r>
                        <a:rPr lang="en-US" sz="1600" dirty="0" smtClean="0">
                          <a:solidFill>
                            <a:srgbClr val="000000"/>
                          </a:solidFill>
                          <a:effectLst/>
                        </a:rPr>
                        <a:t>                     substring </a:t>
                      </a:r>
                      <a:r>
                        <a:rPr lang="en-US" sz="1600" dirty="0">
                          <a:solidFill>
                            <a:srgbClr val="000000"/>
                          </a:solidFill>
                          <a:effectLst/>
                        </a:rPr>
                        <a:t>replaced by the new 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93725872"/>
                  </a:ext>
                </a:extLst>
              </a:tr>
              <a:tr h="0">
                <a:tc>
                  <a:txBody>
                    <a:bodyPr/>
                    <a:lstStyle/>
                    <a:p>
                      <a:pPr algn="ctr" fontAlgn="t"/>
                      <a:r>
                        <a:rPr lang="en-US" sz="1600">
                          <a:effectLst/>
                        </a:rPr>
                        <a:t>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0" u="none" strike="noStrike" dirty="0">
                          <a:solidFill>
                            <a:srgbClr val="313131"/>
                          </a:solidFill>
                          <a:effectLst/>
                          <a:hlinkClick r:id="rId14"/>
                        </a:rPr>
                        <a:t>decode</a:t>
                      </a:r>
                      <a:r>
                        <a:rPr lang="en-US" sz="1600" b="0" u="none" strike="noStrike" dirty="0" smtClean="0">
                          <a:solidFill>
                            <a:srgbClr val="313131"/>
                          </a:solidFill>
                          <a:effectLst/>
                          <a:hlinkClick r:id="rId14"/>
                        </a:rPr>
                        <a:t>()</a:t>
                      </a:r>
                      <a:r>
                        <a:rPr lang="en-US" sz="1600" b="0" u="none" strike="noStrike" dirty="0" smtClean="0">
                          <a:solidFill>
                            <a:srgbClr val="313131"/>
                          </a:solidFill>
                          <a:effectLst/>
                        </a:rPr>
                        <a:t>     </a:t>
                      </a:r>
                      <a:r>
                        <a:rPr lang="en-US" sz="1600" dirty="0" smtClean="0">
                          <a:solidFill>
                            <a:srgbClr val="000000"/>
                          </a:solidFill>
                          <a:effectLst/>
                        </a:rPr>
                        <a:t>Calls </a:t>
                      </a:r>
                      <a:r>
                        <a:rPr lang="en-US" sz="1600" dirty="0" err="1">
                          <a:solidFill>
                            <a:srgbClr val="000000"/>
                          </a:solidFill>
                          <a:effectLst/>
                        </a:rPr>
                        <a:t>str.decode</a:t>
                      </a:r>
                      <a:r>
                        <a:rPr lang="en-US" sz="1600" dirty="0">
                          <a:solidFill>
                            <a:srgbClr val="000000"/>
                          </a:solidFill>
                          <a:effectLst/>
                        </a:rPr>
                        <a:t> element-wise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63246994"/>
                  </a:ext>
                </a:extLst>
              </a:tr>
              <a:tr h="0">
                <a:tc>
                  <a:txBody>
                    <a:bodyPr/>
                    <a:lstStyle/>
                    <a:p>
                      <a:pPr algn="ctr" fontAlgn="t"/>
                      <a:r>
                        <a:rPr lang="en-US" sz="1600" dirty="0">
                          <a:effectLst/>
                        </a:rPr>
                        <a:t>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0" u="none" strike="noStrike" dirty="0">
                          <a:solidFill>
                            <a:srgbClr val="313131"/>
                          </a:solidFill>
                          <a:effectLst/>
                          <a:hlinkClick r:id="rId15"/>
                        </a:rPr>
                        <a:t>encode</a:t>
                      </a:r>
                      <a:r>
                        <a:rPr lang="en-US" sz="1600" b="0" u="none" strike="noStrike" dirty="0" smtClean="0">
                          <a:solidFill>
                            <a:srgbClr val="313131"/>
                          </a:solidFill>
                          <a:effectLst/>
                          <a:hlinkClick r:id="rId15"/>
                        </a:rPr>
                        <a:t>()</a:t>
                      </a:r>
                      <a:r>
                        <a:rPr lang="en-US" sz="1600" b="0" u="none" strike="noStrike" dirty="0" smtClean="0">
                          <a:solidFill>
                            <a:srgbClr val="313131"/>
                          </a:solidFill>
                          <a:effectLst/>
                        </a:rPr>
                        <a:t>     </a:t>
                      </a:r>
                      <a:r>
                        <a:rPr lang="en-US" sz="1600" dirty="0" smtClean="0">
                          <a:solidFill>
                            <a:srgbClr val="000000"/>
                          </a:solidFill>
                          <a:effectLst/>
                        </a:rPr>
                        <a:t>Calls </a:t>
                      </a:r>
                      <a:r>
                        <a:rPr lang="en-US" sz="1600" dirty="0" err="1">
                          <a:solidFill>
                            <a:srgbClr val="000000"/>
                          </a:solidFill>
                          <a:effectLst/>
                        </a:rPr>
                        <a:t>str.encode</a:t>
                      </a:r>
                      <a:r>
                        <a:rPr lang="en-US" sz="1600" dirty="0">
                          <a:solidFill>
                            <a:srgbClr val="000000"/>
                          </a:solidFill>
                          <a:effectLst/>
                        </a:rPr>
                        <a:t> element-wise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4766120"/>
                  </a:ext>
                </a:extLst>
              </a:tr>
            </a:tbl>
          </a:graphicData>
        </a:graphic>
      </p:graphicFrame>
      <p:sp>
        <p:nvSpPr>
          <p:cNvPr id="5" name="TextBox 4"/>
          <p:cNvSpPr txBox="1"/>
          <p:nvPr/>
        </p:nvSpPr>
        <p:spPr>
          <a:xfrm>
            <a:off x="118989" y="69712"/>
            <a:ext cx="1290418"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numpy.char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441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2452" y="96088"/>
            <a:ext cx="4465325"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3.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Sort, Search &amp; Counting Functions</a:t>
            </a:r>
          </a:p>
        </p:txBody>
      </p:sp>
      <p:sp>
        <p:nvSpPr>
          <p:cNvPr id="5" name="TextBox 4"/>
          <p:cNvSpPr txBox="1"/>
          <p:nvPr/>
        </p:nvSpPr>
        <p:spPr>
          <a:xfrm>
            <a:off x="193431" y="641838"/>
            <a:ext cx="3262624" cy="304698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numpy.sort()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numpy.sort(a</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axis, kind, order</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numpy.argsort</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numpy.lexsort</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numpy.argmax</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numpy.argmin</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numpy.nonzero</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numpy.where</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numpy.extract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29815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65" y="1669501"/>
            <a:ext cx="1095069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main data structure for multidimensional arrays in NumPy is the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class. Basic Attributes of the </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Class as follow:</a:t>
            </a:r>
          </a:p>
        </p:txBody>
      </p:sp>
      <p:pic>
        <p:nvPicPr>
          <p:cNvPr id="3" name="Picture 2"/>
          <p:cNvPicPr>
            <a:picLocks noChangeAspect="1"/>
          </p:cNvPicPr>
          <p:nvPr/>
        </p:nvPicPr>
        <p:blipFill rotWithShape="1">
          <a:blip r:embed="rId2"/>
          <a:srcRect l="629" t="4680" r="780" b="3814"/>
          <a:stretch/>
        </p:blipFill>
        <p:spPr>
          <a:xfrm>
            <a:off x="117853" y="2185361"/>
            <a:ext cx="9051636" cy="2475346"/>
          </a:xfrm>
          <a:prstGeom prst="rect">
            <a:avLst/>
          </a:prstGeom>
          <a:ln>
            <a:solidFill>
              <a:schemeClr val="tx1"/>
            </a:solidFill>
          </a:ln>
        </p:spPr>
      </p:pic>
      <p:sp>
        <p:nvSpPr>
          <p:cNvPr id="4" name="TextBox 3"/>
          <p:cNvSpPr txBox="1"/>
          <p:nvPr/>
        </p:nvSpPr>
        <p:spPr>
          <a:xfrm>
            <a:off x="4934436" y="96088"/>
            <a:ext cx="2687274" cy="369332"/>
          </a:xfrm>
          <a:prstGeom prst="rect">
            <a:avLst/>
          </a:prstGeom>
          <a:solidFill>
            <a:schemeClr val="accent6">
              <a:lumMod val="40000"/>
              <a:lumOff val="60000"/>
            </a:schemeClr>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4. NumPy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Object</a:t>
            </a:r>
          </a:p>
        </p:txBody>
      </p:sp>
      <p:sp>
        <p:nvSpPr>
          <p:cNvPr id="5" name="TextBox 4"/>
          <p:cNvSpPr txBox="1"/>
          <p:nvPr/>
        </p:nvSpPr>
        <p:spPr>
          <a:xfrm>
            <a:off x="117853" y="661198"/>
            <a:ext cx="7542578" cy="830997"/>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numpy.array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numpy.array(object, dtype = None, copy = True, order = None, </a:t>
            </a: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subok</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 False, </a:t>
            </a:r>
            <a:r>
              <a:rPr kumimoji="0" lang="en-US" sz="16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ndmin</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 0)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93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1267" y="169979"/>
          <a:ext cx="6083277" cy="4725294"/>
        </p:xfrm>
        <a:graphic>
          <a:graphicData uri="http://schemas.openxmlformats.org/drawingml/2006/table">
            <a:tbl>
              <a:tblPr/>
              <a:tblGrid>
                <a:gridCol w="844374">
                  <a:extLst>
                    <a:ext uri="{9D8B030D-6E8A-4147-A177-3AD203B41FA5}">
                      <a16:colId xmlns:a16="http://schemas.microsoft.com/office/drawing/2014/main" val="1739700053"/>
                    </a:ext>
                  </a:extLst>
                </a:gridCol>
                <a:gridCol w="5238903">
                  <a:extLst>
                    <a:ext uri="{9D8B030D-6E8A-4147-A177-3AD203B41FA5}">
                      <a16:colId xmlns:a16="http://schemas.microsoft.com/office/drawing/2014/main" val="1910131177"/>
                    </a:ext>
                  </a:extLst>
                </a:gridCol>
              </a:tblGrid>
              <a:tr h="425762">
                <a:tc>
                  <a:txBody>
                    <a:bodyPr/>
                    <a:lstStyle/>
                    <a:p>
                      <a:pPr algn="ctr" fontAlgn="t"/>
                      <a:r>
                        <a:rPr lang="en-US" sz="1600">
                          <a:effectLst/>
                        </a:rPr>
                        <a:t>Sr.No.</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Parameter &amp; Description</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857589526"/>
                  </a:ext>
                </a:extLst>
              </a:tr>
              <a:tr h="863604">
                <a:tc>
                  <a:txBody>
                    <a:bodyPr/>
                    <a:lstStyle/>
                    <a:p>
                      <a:pPr algn="ctr" fontAlgn="t"/>
                      <a:r>
                        <a:rPr lang="en-US" sz="1600" dirty="0">
                          <a:effectLst/>
                        </a:rPr>
                        <a:t>1</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object</a:t>
                      </a:r>
                      <a:endParaRPr lang="en-US" sz="1600" dirty="0">
                        <a:solidFill>
                          <a:srgbClr val="000000"/>
                        </a:solidFill>
                        <a:effectLst/>
                      </a:endParaRPr>
                    </a:p>
                    <a:p>
                      <a:pPr algn="just" fontAlgn="t"/>
                      <a:r>
                        <a:rPr lang="en-US" sz="1600" dirty="0">
                          <a:solidFill>
                            <a:srgbClr val="000000"/>
                          </a:solidFill>
                          <a:effectLst/>
                        </a:rPr>
                        <a:t>Any object exposing the array interface method returns an array, or any (nested) sequence.</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1765379"/>
                  </a:ext>
                </a:extLst>
              </a:tr>
              <a:tr h="628073">
                <a:tc>
                  <a:txBody>
                    <a:bodyPr/>
                    <a:lstStyle/>
                    <a:p>
                      <a:pPr algn="ctr" fontAlgn="t"/>
                      <a:r>
                        <a:rPr lang="en-US" sz="1600">
                          <a:effectLst/>
                        </a:rPr>
                        <a:t>2</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dtype</a:t>
                      </a:r>
                      <a:endParaRPr lang="en-US" sz="1600">
                        <a:solidFill>
                          <a:srgbClr val="000000"/>
                        </a:solidFill>
                        <a:effectLst/>
                      </a:endParaRPr>
                    </a:p>
                    <a:p>
                      <a:pPr algn="just" fontAlgn="t"/>
                      <a:r>
                        <a:rPr lang="en-US" sz="1600">
                          <a:solidFill>
                            <a:srgbClr val="000000"/>
                          </a:solidFill>
                          <a:effectLst/>
                        </a:rPr>
                        <a:t>Desired data type of array, optional</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95098879"/>
                  </a:ext>
                </a:extLst>
              </a:tr>
              <a:tr h="628073">
                <a:tc>
                  <a:txBody>
                    <a:bodyPr/>
                    <a:lstStyle/>
                    <a:p>
                      <a:pPr algn="ctr" fontAlgn="t"/>
                      <a:r>
                        <a:rPr lang="en-US" sz="1600">
                          <a:effectLst/>
                        </a:rPr>
                        <a:t>3</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copy</a:t>
                      </a:r>
                      <a:endParaRPr lang="en-US" sz="1600">
                        <a:solidFill>
                          <a:srgbClr val="000000"/>
                        </a:solidFill>
                        <a:effectLst/>
                      </a:endParaRPr>
                    </a:p>
                    <a:p>
                      <a:pPr algn="just" fontAlgn="t"/>
                      <a:r>
                        <a:rPr lang="en-US" sz="1600">
                          <a:solidFill>
                            <a:srgbClr val="000000"/>
                          </a:solidFill>
                          <a:effectLst/>
                        </a:rPr>
                        <a:t>Optional. By default (true), the object is copied</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37095357"/>
                  </a:ext>
                </a:extLst>
              </a:tr>
              <a:tr h="628073">
                <a:tc>
                  <a:txBody>
                    <a:bodyPr/>
                    <a:lstStyle/>
                    <a:p>
                      <a:pPr algn="ctr" fontAlgn="t"/>
                      <a:r>
                        <a:rPr lang="en-US" sz="1600">
                          <a:effectLst/>
                        </a:rPr>
                        <a:t>4</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order</a:t>
                      </a:r>
                      <a:endParaRPr lang="en-US" sz="1600">
                        <a:solidFill>
                          <a:srgbClr val="000000"/>
                        </a:solidFill>
                        <a:effectLst/>
                      </a:endParaRPr>
                    </a:p>
                    <a:p>
                      <a:pPr algn="just" fontAlgn="t"/>
                      <a:r>
                        <a:rPr lang="en-US" sz="1600">
                          <a:solidFill>
                            <a:srgbClr val="000000"/>
                          </a:solidFill>
                          <a:effectLst/>
                        </a:rPr>
                        <a:t>C (row major) or F (column major) or A (any) (default)</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44055993"/>
                  </a:ext>
                </a:extLst>
              </a:tr>
              <a:tr h="877454">
                <a:tc>
                  <a:txBody>
                    <a:bodyPr/>
                    <a:lstStyle/>
                    <a:p>
                      <a:pPr algn="ctr" fontAlgn="t"/>
                      <a:r>
                        <a:rPr lang="en-US" sz="1600">
                          <a:effectLst/>
                        </a:rPr>
                        <a:t>5</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subok</a:t>
                      </a:r>
                      <a:endParaRPr lang="en-US" sz="1600">
                        <a:solidFill>
                          <a:srgbClr val="000000"/>
                        </a:solidFill>
                        <a:effectLst/>
                      </a:endParaRPr>
                    </a:p>
                    <a:p>
                      <a:pPr algn="just" fontAlgn="t"/>
                      <a:r>
                        <a:rPr lang="en-US" sz="1600">
                          <a:solidFill>
                            <a:srgbClr val="000000"/>
                          </a:solidFill>
                          <a:effectLst/>
                        </a:rPr>
                        <a:t>By default, returned array forced to be a base class array. If true, sub-classes passed through</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67984502"/>
                  </a:ext>
                </a:extLst>
              </a:tr>
              <a:tr h="674255">
                <a:tc>
                  <a:txBody>
                    <a:bodyPr/>
                    <a:lstStyle/>
                    <a:p>
                      <a:pPr algn="ctr" fontAlgn="t"/>
                      <a:r>
                        <a:rPr lang="en-US" sz="1600" dirty="0">
                          <a:effectLst/>
                        </a:rPr>
                        <a:t>6</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ndmin</a:t>
                      </a:r>
                      <a:endParaRPr lang="en-US" sz="1600" dirty="0">
                        <a:solidFill>
                          <a:srgbClr val="000000"/>
                        </a:solidFill>
                        <a:effectLst/>
                      </a:endParaRPr>
                    </a:p>
                    <a:p>
                      <a:pPr algn="just" fontAlgn="t"/>
                      <a:r>
                        <a:rPr lang="en-US" sz="1600" dirty="0">
                          <a:solidFill>
                            <a:srgbClr val="000000"/>
                          </a:solidFill>
                          <a:effectLst/>
                        </a:rPr>
                        <a:t>Specifies minimum dimensions of resultant array</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3809211"/>
                  </a:ext>
                </a:extLst>
              </a:tr>
            </a:tbl>
          </a:graphicData>
        </a:graphic>
      </p:graphicFrame>
    </p:spTree>
    <p:extLst>
      <p:ext uri="{BB962C8B-B14F-4D97-AF65-F5344CB8AC3E}">
        <p14:creationId xmlns:p14="http://schemas.microsoft.com/office/powerpoint/2010/main" val="123863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92" y="110837"/>
            <a:ext cx="12034982" cy="156966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ndim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You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can find the dimension of the array, whether it is a two-dimensional array or a single dimensional array. So, let us see this practically how we can find the dimensions. In the below code, with the help of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ndim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 I can find whether the array is of single dimension or multi dimension. Let us implement it practically.</a:t>
            </a:r>
          </a:p>
        </p:txBody>
      </p:sp>
      <p:sp>
        <p:nvSpPr>
          <p:cNvPr id="6" name="TextBox 5"/>
          <p:cNvSpPr txBox="1"/>
          <p:nvPr/>
        </p:nvSpPr>
        <p:spPr>
          <a:xfrm>
            <a:off x="73893" y="4433455"/>
            <a:ext cx="12034982" cy="156966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dtype:</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a:r>
            <a:b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                You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can find the data type of the elements that are stored in an array. So, if you want to know the data type of a particular element, you can use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dtype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function which will print the datatype along with the size. In the below code, I have defined an array where I have used the same function. Let us implement it practically:</a:t>
            </a:r>
          </a:p>
        </p:txBody>
      </p:sp>
      <p:sp>
        <p:nvSpPr>
          <p:cNvPr id="10" name="TextBox 9"/>
          <p:cNvSpPr txBox="1"/>
          <p:nvPr/>
        </p:nvSpPr>
        <p:spPr>
          <a:xfrm>
            <a:off x="0" y="6410036"/>
            <a:ext cx="52398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hlinkClick r:id="rId2"/>
              </a:rPr>
              <a:t>https://www.quora.com/What-are-the-use-cases-for-NumPy</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461819" y="1958796"/>
            <a:ext cx="2550698" cy="1993110"/>
          </a:xfrm>
          <a:prstGeom prst="rect">
            <a:avLst/>
          </a:prstGeom>
          <a:noFill/>
          <a:ln>
            <a:solidFill>
              <a:schemeClr val="tx1"/>
            </a:solidFill>
          </a:ln>
        </p:spPr>
        <p:txBody>
          <a:bodyPr wrap="none" rtlCol="0">
            <a:spAutoFit/>
          </a:bodyPr>
          <a:lstStyle/>
          <a:p>
            <a:pPr>
              <a:lnSpc>
                <a:spcPct val="200000"/>
              </a:lnSpc>
            </a:pPr>
            <a:r>
              <a:rPr lang="en-US" sz="1600" dirty="0">
                <a:solidFill>
                  <a:srgbClr val="00B050"/>
                </a:solidFill>
              </a:rPr>
              <a:t>i</a:t>
            </a:r>
            <a:r>
              <a:rPr lang="en-US" sz="1600" dirty="0" smtClean="0">
                <a:solidFill>
                  <a:srgbClr val="00B050"/>
                </a:solidFill>
              </a:rPr>
              <a:t>mport</a:t>
            </a:r>
            <a:r>
              <a:rPr lang="en-US" sz="1600" dirty="0" smtClean="0"/>
              <a:t> numpy </a:t>
            </a:r>
            <a:r>
              <a:rPr lang="en-US" sz="1600" dirty="0" smtClean="0">
                <a:solidFill>
                  <a:srgbClr val="00B050"/>
                </a:solidFill>
              </a:rPr>
              <a:t>as</a:t>
            </a:r>
            <a:r>
              <a:rPr lang="en-US" sz="1600" dirty="0" smtClean="0"/>
              <a:t> np</a:t>
            </a:r>
          </a:p>
          <a:p>
            <a:pPr>
              <a:lnSpc>
                <a:spcPct val="200000"/>
              </a:lnSpc>
            </a:pPr>
            <a:r>
              <a:rPr lang="en-US" sz="1600" dirty="0" smtClean="0"/>
              <a:t>a = np.array([(1,2,3),(4,5,6)])</a:t>
            </a:r>
          </a:p>
          <a:p>
            <a:pPr>
              <a:lnSpc>
                <a:spcPct val="200000"/>
              </a:lnSpc>
            </a:pPr>
            <a:r>
              <a:rPr lang="en-US" sz="1600" dirty="0" smtClean="0"/>
              <a:t>Print(</a:t>
            </a:r>
            <a:r>
              <a:rPr lang="en-US" sz="1600" dirty="0" err="1" smtClean="0"/>
              <a:t>a.ndim</a:t>
            </a:r>
            <a:r>
              <a:rPr lang="en-US" sz="1600" dirty="0" smtClean="0"/>
              <a:t>)</a:t>
            </a:r>
          </a:p>
          <a:p>
            <a:pPr>
              <a:lnSpc>
                <a:spcPct val="200000"/>
              </a:lnSpc>
            </a:pPr>
            <a:r>
              <a:rPr lang="en-US" sz="1600" b="1" dirty="0" smtClean="0"/>
              <a:t>Output : </a:t>
            </a:r>
            <a:r>
              <a:rPr lang="en-US" sz="1600" dirty="0" smtClean="0"/>
              <a:t>2</a:t>
            </a:r>
            <a:endParaRPr lang="en-US" sz="1600" dirty="0"/>
          </a:p>
        </p:txBody>
      </p:sp>
      <p:sp>
        <p:nvSpPr>
          <p:cNvPr id="8" name="TextBox 7"/>
          <p:cNvSpPr txBox="1"/>
          <p:nvPr/>
        </p:nvSpPr>
        <p:spPr>
          <a:xfrm>
            <a:off x="3540685" y="1958796"/>
            <a:ext cx="1959191" cy="1993110"/>
          </a:xfrm>
          <a:prstGeom prst="rect">
            <a:avLst/>
          </a:prstGeom>
          <a:noFill/>
          <a:ln>
            <a:solidFill>
              <a:schemeClr val="tx1"/>
            </a:solidFill>
          </a:ln>
        </p:spPr>
        <p:txBody>
          <a:bodyPr wrap="none" rtlCol="0">
            <a:spAutoFit/>
          </a:bodyPr>
          <a:lstStyle/>
          <a:p>
            <a:pPr>
              <a:lnSpc>
                <a:spcPct val="200000"/>
              </a:lnSpc>
            </a:pPr>
            <a:r>
              <a:rPr lang="en-US" sz="1600" dirty="0">
                <a:solidFill>
                  <a:srgbClr val="00B050"/>
                </a:solidFill>
              </a:rPr>
              <a:t>i</a:t>
            </a:r>
            <a:r>
              <a:rPr lang="en-US" sz="1600" dirty="0" smtClean="0">
                <a:solidFill>
                  <a:srgbClr val="00B050"/>
                </a:solidFill>
              </a:rPr>
              <a:t>mport</a:t>
            </a:r>
            <a:r>
              <a:rPr lang="en-US" sz="1600" dirty="0" smtClean="0"/>
              <a:t> numpy </a:t>
            </a:r>
            <a:r>
              <a:rPr lang="en-US" sz="1600" dirty="0" smtClean="0">
                <a:solidFill>
                  <a:srgbClr val="00B050"/>
                </a:solidFill>
              </a:rPr>
              <a:t>as</a:t>
            </a:r>
            <a:r>
              <a:rPr lang="en-US" sz="1600" dirty="0" smtClean="0"/>
              <a:t> np</a:t>
            </a:r>
          </a:p>
          <a:p>
            <a:pPr>
              <a:lnSpc>
                <a:spcPct val="200000"/>
              </a:lnSpc>
            </a:pPr>
            <a:r>
              <a:rPr lang="en-US" sz="1600" dirty="0" smtClean="0"/>
              <a:t>a = np.array([(1,2,3)])</a:t>
            </a:r>
          </a:p>
          <a:p>
            <a:pPr>
              <a:lnSpc>
                <a:spcPct val="200000"/>
              </a:lnSpc>
            </a:pPr>
            <a:r>
              <a:rPr lang="en-US" sz="1600" dirty="0" smtClean="0"/>
              <a:t>Print(</a:t>
            </a:r>
            <a:r>
              <a:rPr lang="en-US" sz="1600" dirty="0" err="1" smtClean="0"/>
              <a:t>a.dtype</a:t>
            </a:r>
            <a:r>
              <a:rPr lang="en-US" sz="1600" dirty="0" smtClean="0"/>
              <a:t>)</a:t>
            </a:r>
          </a:p>
          <a:p>
            <a:pPr>
              <a:lnSpc>
                <a:spcPct val="200000"/>
              </a:lnSpc>
            </a:pPr>
            <a:r>
              <a:rPr lang="en-US" sz="1600" b="1" dirty="0" smtClean="0"/>
              <a:t>Output : </a:t>
            </a:r>
            <a:r>
              <a:rPr lang="en-US" sz="1600" dirty="0" smtClean="0"/>
              <a:t>int32</a:t>
            </a:r>
            <a:endParaRPr lang="en-US" sz="1600" dirty="0"/>
          </a:p>
        </p:txBody>
      </p:sp>
    </p:spTree>
    <p:extLst>
      <p:ext uri="{BB962C8B-B14F-4D97-AF65-F5344CB8AC3E}">
        <p14:creationId xmlns:p14="http://schemas.microsoft.com/office/powerpoint/2010/main" val="67080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91" y="83128"/>
            <a:ext cx="11453091" cy="415498"/>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ndarray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(NumPy Array) is a multidimensional array used to store values of same datatype. These arrays are indexed just like Sequences, starts with zero.</a:t>
            </a:r>
          </a:p>
        </p:txBody>
      </p:sp>
      <p:pic>
        <p:nvPicPr>
          <p:cNvPr id="3" name="Picture 2"/>
          <p:cNvPicPr>
            <a:picLocks noChangeAspect="1"/>
          </p:cNvPicPr>
          <p:nvPr/>
        </p:nvPicPr>
        <p:blipFill>
          <a:blip r:embed="rId2"/>
          <a:stretch>
            <a:fillRect/>
          </a:stretch>
        </p:blipFill>
        <p:spPr>
          <a:xfrm>
            <a:off x="182562" y="603683"/>
            <a:ext cx="4714875" cy="2676525"/>
          </a:xfrm>
          <a:prstGeom prst="rect">
            <a:avLst/>
          </a:prstGeom>
        </p:spPr>
      </p:pic>
      <p:pic>
        <p:nvPicPr>
          <p:cNvPr id="4" name="Picture 3"/>
          <p:cNvPicPr>
            <a:picLocks noChangeAspect="1"/>
          </p:cNvPicPr>
          <p:nvPr/>
        </p:nvPicPr>
        <p:blipFill>
          <a:blip r:embed="rId3"/>
          <a:stretch>
            <a:fillRect/>
          </a:stretch>
        </p:blipFill>
        <p:spPr>
          <a:xfrm>
            <a:off x="5477596" y="617970"/>
            <a:ext cx="3860368" cy="6183226"/>
          </a:xfrm>
          <a:prstGeom prst="rect">
            <a:avLst/>
          </a:prstGeom>
          <a:ln>
            <a:solidFill>
              <a:schemeClr val="tx1"/>
            </a:solidFill>
          </a:ln>
        </p:spPr>
      </p:pic>
    </p:spTree>
    <p:extLst>
      <p:ext uri="{BB962C8B-B14F-4D97-AF65-F5344CB8AC3E}">
        <p14:creationId xmlns:p14="http://schemas.microsoft.com/office/powerpoint/2010/main" val="79058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2327</Words>
  <Application>Microsoft Office PowerPoint</Application>
  <PresentationFormat>Widescreen</PresentationFormat>
  <Paragraphs>339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Semcon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Anuganti Suresh</dc:creator>
  <cp:lastModifiedBy>Anuganti Suresh</cp:lastModifiedBy>
  <cp:revision>33</cp:revision>
  <dcterms:created xsi:type="dcterms:W3CDTF">2020-03-05T10:33:46Z</dcterms:created>
  <dcterms:modified xsi:type="dcterms:W3CDTF">2020-03-06T11:56:11Z</dcterms:modified>
</cp:coreProperties>
</file>