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302" r:id="rId3"/>
    <p:sldId id="303" r:id="rId4"/>
    <p:sldId id="256" r:id="rId5"/>
    <p:sldId id="290" r:id="rId6"/>
    <p:sldId id="298" r:id="rId7"/>
    <p:sldId id="297" r:id="rId8"/>
    <p:sldId id="299" r:id="rId9"/>
    <p:sldId id="301" r:id="rId10"/>
    <p:sldId id="293" r:id="rId11"/>
    <p:sldId id="294" r:id="rId12"/>
    <p:sldId id="282" r:id="rId13"/>
    <p:sldId id="258" r:id="rId14"/>
    <p:sldId id="304" r:id="rId15"/>
    <p:sldId id="283" r:id="rId16"/>
    <p:sldId id="281" r:id="rId17"/>
    <p:sldId id="285" r:id="rId18"/>
    <p:sldId id="286" r:id="rId19"/>
    <p:sldId id="288" r:id="rId20"/>
    <p:sldId id="289" r:id="rId21"/>
    <p:sldId id="287" r:id="rId22"/>
    <p:sldId id="261" r:id="rId23"/>
    <p:sldId id="291" r:id="rId24"/>
    <p:sldId id="262" r:id="rId25"/>
    <p:sldId id="292" r:id="rId26"/>
    <p:sldId id="259" r:id="rId27"/>
    <p:sldId id="300" r:id="rId28"/>
    <p:sldId id="296" r:id="rId29"/>
    <p:sldId id="295" r:id="rId30"/>
    <p:sldId id="260" r:id="rId31"/>
    <p:sldId id="263" r:id="rId32"/>
    <p:sldId id="264" r:id="rId33"/>
    <p:sldId id="266" r:id="rId34"/>
    <p:sldId id="268"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BC801F-67C2-4E4B-A234-2571E60E7E2E}"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0F23E-CD70-40D1-A99A-B0E47C542D6B}" type="slidenum">
              <a:rPr lang="en-US" smtClean="0"/>
              <a:t>‹#›</a:t>
            </a:fld>
            <a:endParaRPr lang="en-US"/>
          </a:p>
        </p:txBody>
      </p:sp>
    </p:spTree>
    <p:extLst>
      <p:ext uri="{BB962C8B-B14F-4D97-AF65-F5344CB8AC3E}">
        <p14:creationId xmlns:p14="http://schemas.microsoft.com/office/powerpoint/2010/main" val="242225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C801F-67C2-4E4B-A234-2571E60E7E2E}"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0F23E-CD70-40D1-A99A-B0E47C542D6B}" type="slidenum">
              <a:rPr lang="en-US" smtClean="0"/>
              <a:t>‹#›</a:t>
            </a:fld>
            <a:endParaRPr lang="en-US"/>
          </a:p>
        </p:txBody>
      </p:sp>
    </p:spTree>
    <p:extLst>
      <p:ext uri="{BB962C8B-B14F-4D97-AF65-F5344CB8AC3E}">
        <p14:creationId xmlns:p14="http://schemas.microsoft.com/office/powerpoint/2010/main" val="250714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C801F-67C2-4E4B-A234-2571E60E7E2E}"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0F23E-CD70-40D1-A99A-B0E47C542D6B}" type="slidenum">
              <a:rPr lang="en-US" smtClean="0"/>
              <a:t>‹#›</a:t>
            </a:fld>
            <a:endParaRPr lang="en-US"/>
          </a:p>
        </p:txBody>
      </p:sp>
    </p:spTree>
    <p:extLst>
      <p:ext uri="{BB962C8B-B14F-4D97-AF65-F5344CB8AC3E}">
        <p14:creationId xmlns:p14="http://schemas.microsoft.com/office/powerpoint/2010/main" val="403238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C801F-67C2-4E4B-A234-2571E60E7E2E}"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0F23E-CD70-40D1-A99A-B0E47C542D6B}" type="slidenum">
              <a:rPr lang="en-US" smtClean="0"/>
              <a:t>‹#›</a:t>
            </a:fld>
            <a:endParaRPr lang="en-US"/>
          </a:p>
        </p:txBody>
      </p:sp>
    </p:spTree>
    <p:extLst>
      <p:ext uri="{BB962C8B-B14F-4D97-AF65-F5344CB8AC3E}">
        <p14:creationId xmlns:p14="http://schemas.microsoft.com/office/powerpoint/2010/main" val="88836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BC801F-67C2-4E4B-A234-2571E60E7E2E}"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0F23E-CD70-40D1-A99A-B0E47C542D6B}" type="slidenum">
              <a:rPr lang="en-US" smtClean="0"/>
              <a:t>‹#›</a:t>
            </a:fld>
            <a:endParaRPr lang="en-US"/>
          </a:p>
        </p:txBody>
      </p:sp>
    </p:spTree>
    <p:extLst>
      <p:ext uri="{BB962C8B-B14F-4D97-AF65-F5344CB8AC3E}">
        <p14:creationId xmlns:p14="http://schemas.microsoft.com/office/powerpoint/2010/main" val="308517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BC801F-67C2-4E4B-A234-2571E60E7E2E}"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A0F23E-CD70-40D1-A99A-B0E47C542D6B}" type="slidenum">
              <a:rPr lang="en-US" smtClean="0"/>
              <a:t>‹#›</a:t>
            </a:fld>
            <a:endParaRPr lang="en-US"/>
          </a:p>
        </p:txBody>
      </p:sp>
    </p:spTree>
    <p:extLst>
      <p:ext uri="{BB962C8B-B14F-4D97-AF65-F5344CB8AC3E}">
        <p14:creationId xmlns:p14="http://schemas.microsoft.com/office/powerpoint/2010/main" val="3576814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C801F-67C2-4E4B-A234-2571E60E7E2E}" type="datetimeFigureOut">
              <a:rPr lang="en-US" smtClean="0"/>
              <a:t>3/3/2020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A0F23E-CD70-40D1-A99A-B0E47C542D6B}" type="slidenum">
              <a:rPr lang="en-US" smtClean="0"/>
              <a:t>‹#›</a:t>
            </a:fld>
            <a:endParaRPr lang="en-US"/>
          </a:p>
        </p:txBody>
      </p:sp>
    </p:spTree>
    <p:extLst>
      <p:ext uri="{BB962C8B-B14F-4D97-AF65-F5344CB8AC3E}">
        <p14:creationId xmlns:p14="http://schemas.microsoft.com/office/powerpoint/2010/main" val="104640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BC801F-67C2-4E4B-A234-2571E60E7E2E}" type="datetimeFigureOut">
              <a:rPr lang="en-US" smtClean="0"/>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A0F23E-CD70-40D1-A99A-B0E47C542D6B}" type="slidenum">
              <a:rPr lang="en-US" smtClean="0"/>
              <a:t>‹#›</a:t>
            </a:fld>
            <a:endParaRPr lang="en-US"/>
          </a:p>
        </p:txBody>
      </p:sp>
    </p:spTree>
    <p:extLst>
      <p:ext uri="{BB962C8B-B14F-4D97-AF65-F5344CB8AC3E}">
        <p14:creationId xmlns:p14="http://schemas.microsoft.com/office/powerpoint/2010/main" val="212302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C801F-67C2-4E4B-A234-2571E60E7E2E}" type="datetimeFigureOut">
              <a:rPr lang="en-US" smtClean="0"/>
              <a:t>3/3/2020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A0F23E-CD70-40D1-A99A-B0E47C542D6B}" type="slidenum">
              <a:rPr lang="en-US" smtClean="0"/>
              <a:t>‹#›</a:t>
            </a:fld>
            <a:endParaRPr lang="en-US"/>
          </a:p>
        </p:txBody>
      </p:sp>
    </p:spTree>
    <p:extLst>
      <p:ext uri="{BB962C8B-B14F-4D97-AF65-F5344CB8AC3E}">
        <p14:creationId xmlns:p14="http://schemas.microsoft.com/office/powerpoint/2010/main" val="247236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BC801F-67C2-4E4B-A234-2571E60E7E2E}"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A0F23E-CD70-40D1-A99A-B0E47C542D6B}" type="slidenum">
              <a:rPr lang="en-US" smtClean="0"/>
              <a:t>‹#›</a:t>
            </a:fld>
            <a:endParaRPr lang="en-US"/>
          </a:p>
        </p:txBody>
      </p:sp>
    </p:spTree>
    <p:extLst>
      <p:ext uri="{BB962C8B-B14F-4D97-AF65-F5344CB8AC3E}">
        <p14:creationId xmlns:p14="http://schemas.microsoft.com/office/powerpoint/2010/main" val="3757987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BC801F-67C2-4E4B-A234-2571E60E7E2E}"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A0F23E-CD70-40D1-A99A-B0E47C542D6B}" type="slidenum">
              <a:rPr lang="en-US" smtClean="0"/>
              <a:t>‹#›</a:t>
            </a:fld>
            <a:endParaRPr lang="en-US"/>
          </a:p>
        </p:txBody>
      </p:sp>
    </p:spTree>
    <p:extLst>
      <p:ext uri="{BB962C8B-B14F-4D97-AF65-F5344CB8AC3E}">
        <p14:creationId xmlns:p14="http://schemas.microsoft.com/office/powerpoint/2010/main" val="117009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C801F-67C2-4E4B-A234-2571E60E7E2E}" type="datetimeFigureOut">
              <a:rPr lang="en-US" smtClean="0"/>
              <a:t>3/3/2020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0F23E-CD70-40D1-A99A-B0E47C542D6B}" type="slidenum">
              <a:rPr lang="en-US" smtClean="0"/>
              <a:t>‹#›</a:t>
            </a:fld>
            <a:endParaRPr lang="en-US"/>
          </a:p>
        </p:txBody>
      </p:sp>
    </p:spTree>
    <p:extLst>
      <p:ext uri="{BB962C8B-B14F-4D97-AF65-F5344CB8AC3E}">
        <p14:creationId xmlns:p14="http://schemas.microsoft.com/office/powerpoint/2010/main" val="4130861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7565" y="2576945"/>
            <a:ext cx="137370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Python</a:t>
            </a:r>
          </a:p>
        </p:txBody>
      </p:sp>
    </p:spTree>
    <p:extLst>
      <p:ext uri="{BB962C8B-B14F-4D97-AF65-F5344CB8AC3E}">
        <p14:creationId xmlns:p14="http://schemas.microsoft.com/office/powerpoint/2010/main" val="161182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7565" y="2576945"/>
            <a:ext cx="115929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String</a:t>
            </a:r>
          </a:p>
        </p:txBody>
      </p:sp>
    </p:spTree>
    <p:extLst>
      <p:ext uri="{BB962C8B-B14F-4D97-AF65-F5344CB8AC3E}">
        <p14:creationId xmlns:p14="http://schemas.microsoft.com/office/powerpoint/2010/main" val="281142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962" y="83128"/>
            <a:ext cx="12000202" cy="4154984"/>
          </a:xfrm>
          <a:prstGeom prst="rect">
            <a:avLst/>
          </a:prstGeom>
          <a:noFill/>
          <a:ln>
            <a:solidFill>
              <a:schemeClr val="tx1"/>
            </a:solidFill>
          </a:ln>
        </p:spPr>
        <p:txBody>
          <a:bodyPr wrap="square" rtlCol="0">
            <a:spAutoFit/>
          </a:bodyPr>
          <a:lstStyle/>
          <a:p>
            <a:pPr>
              <a:lnSpc>
                <a:spcPct val="150000"/>
              </a:lnSpc>
            </a:pPr>
            <a:r>
              <a:rPr lang="en-US" sz="1600" b="1" dirty="0"/>
              <a:t>Q32. Are Python strings immutable or mutable?</a:t>
            </a:r>
          </a:p>
          <a:p>
            <a:pPr>
              <a:lnSpc>
                <a:spcPct val="150000"/>
              </a:lnSpc>
            </a:pPr>
            <a:r>
              <a:rPr lang="en-US" sz="1600" b="1" dirty="0" smtClean="0"/>
              <a:t>Ans</a:t>
            </a:r>
            <a:r>
              <a:rPr lang="en-US" sz="1600" b="1" dirty="0"/>
              <a:t>. </a:t>
            </a:r>
            <a:r>
              <a:rPr lang="en-US" sz="1600" dirty="0"/>
              <a:t> </a:t>
            </a:r>
            <a:r>
              <a:rPr lang="en-US" sz="1600" dirty="0" smtClean="0"/>
              <a:t>Python </a:t>
            </a:r>
            <a:r>
              <a:rPr lang="en-US" sz="1600" dirty="0"/>
              <a:t>strings are immutable. Ironically, it is not a string, but a variable with a string value.</a:t>
            </a:r>
          </a:p>
          <a:p>
            <a:pPr>
              <a:lnSpc>
                <a:spcPct val="150000"/>
              </a:lnSpc>
            </a:pPr>
            <a:endParaRPr lang="en-US" sz="1600" b="1" dirty="0" smtClean="0"/>
          </a:p>
          <a:p>
            <a:pPr>
              <a:lnSpc>
                <a:spcPct val="150000"/>
              </a:lnSpc>
            </a:pPr>
            <a:r>
              <a:rPr lang="en-US" sz="1600" b="1" dirty="0" smtClean="0"/>
              <a:t>Q48</a:t>
            </a:r>
            <a:r>
              <a:rPr lang="en-US" sz="1600" b="1" dirty="0"/>
              <a:t>. How to capitalize the first letter of string?</a:t>
            </a:r>
          </a:p>
          <a:p>
            <a:pPr>
              <a:lnSpc>
                <a:spcPct val="150000"/>
              </a:lnSpc>
            </a:pPr>
            <a:r>
              <a:rPr lang="en-US" sz="1600" b="1" dirty="0" smtClean="0"/>
              <a:t>Ans</a:t>
            </a:r>
            <a:r>
              <a:rPr lang="en-US" sz="1600" b="1" dirty="0"/>
              <a:t>. </a:t>
            </a:r>
            <a:r>
              <a:rPr lang="en-US" sz="1600" dirty="0"/>
              <a:t> To capitalize the first letter of the string, capitalize() method is used. If the string is already capitalized then it will return the original value.</a:t>
            </a:r>
          </a:p>
          <a:p>
            <a:pPr>
              <a:lnSpc>
                <a:spcPct val="150000"/>
              </a:lnSpc>
            </a:pPr>
            <a:endParaRPr lang="en-US" sz="1600" b="1" dirty="0" smtClean="0"/>
          </a:p>
          <a:p>
            <a:pPr>
              <a:lnSpc>
                <a:spcPct val="150000"/>
              </a:lnSpc>
            </a:pPr>
            <a:r>
              <a:rPr lang="en-US" sz="1600" b="1" dirty="0" smtClean="0"/>
              <a:t>Q54</a:t>
            </a:r>
            <a:r>
              <a:rPr lang="en-US" sz="1600" b="1" dirty="0"/>
              <a:t>. Write a code to convert a string into lowercase?</a:t>
            </a:r>
          </a:p>
          <a:p>
            <a:pPr>
              <a:lnSpc>
                <a:spcPct val="150000"/>
              </a:lnSpc>
            </a:pPr>
            <a:r>
              <a:rPr lang="en-US" sz="1600" b="1" dirty="0" smtClean="0"/>
              <a:t>Ans</a:t>
            </a:r>
            <a:r>
              <a:rPr lang="en-US" sz="1600" b="1" dirty="0"/>
              <a:t>. </a:t>
            </a:r>
            <a:r>
              <a:rPr lang="en-US" sz="1600" dirty="0"/>
              <a:t> lower</a:t>
            </a:r>
            <a:r>
              <a:rPr lang="en-US" sz="1600" dirty="0" smtClean="0"/>
              <a:t>( ) </a:t>
            </a:r>
            <a:r>
              <a:rPr lang="en-US" sz="1600" dirty="0"/>
              <a:t>is used to convert the string into lower case</a:t>
            </a:r>
          </a:p>
          <a:p>
            <a:pPr>
              <a:lnSpc>
                <a:spcPct val="150000"/>
              </a:lnSpc>
            </a:pPr>
            <a:r>
              <a:rPr lang="en-US" sz="1600" dirty="0" smtClean="0"/>
              <a:t>                  </a:t>
            </a:r>
            <a:r>
              <a:rPr lang="en-US" sz="1600" dirty="0" err="1" smtClean="0"/>
              <a:t>str</a:t>
            </a:r>
            <a:r>
              <a:rPr lang="en-US" sz="1600" dirty="0"/>
              <a:t>=’XYZ’</a:t>
            </a:r>
          </a:p>
          <a:p>
            <a:pPr>
              <a:lnSpc>
                <a:spcPct val="150000"/>
              </a:lnSpc>
            </a:pPr>
            <a:r>
              <a:rPr lang="en-US" sz="1600" dirty="0" smtClean="0"/>
              <a:t>                  print(</a:t>
            </a:r>
            <a:r>
              <a:rPr lang="en-US" sz="1600" dirty="0" err="1" smtClean="0"/>
              <a:t>str.lower</a:t>
            </a:r>
            <a:r>
              <a:rPr lang="en-US" sz="1600" dirty="0"/>
              <a:t>())</a:t>
            </a:r>
          </a:p>
          <a:p>
            <a:pPr>
              <a:lnSpc>
                <a:spcPct val="150000"/>
              </a:lnSpc>
            </a:pPr>
            <a:r>
              <a:rPr lang="en-US" sz="1600" dirty="0" smtClean="0"/>
              <a:t>                  Output</a:t>
            </a:r>
            <a:r>
              <a:rPr lang="en-US" sz="1600" dirty="0"/>
              <a:t>: </a:t>
            </a:r>
            <a:r>
              <a:rPr lang="en-US" sz="1600" dirty="0" smtClean="0"/>
              <a:t>xyz</a:t>
            </a:r>
            <a:endParaRPr lang="en-US" sz="1600" dirty="0"/>
          </a:p>
        </p:txBody>
      </p:sp>
    </p:spTree>
    <p:extLst>
      <p:ext uri="{BB962C8B-B14F-4D97-AF65-F5344CB8AC3E}">
        <p14:creationId xmlns:p14="http://schemas.microsoft.com/office/powerpoint/2010/main" val="257698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7565" y="2576945"/>
            <a:ext cx="745910" cy="584775"/>
          </a:xfrm>
          <a:prstGeom prst="rect">
            <a:avLst/>
          </a:prstGeom>
          <a:noFill/>
        </p:spPr>
        <p:txBody>
          <a:bodyPr wrap="none" rtlCol="0">
            <a:spAutoFit/>
          </a:bodyPr>
          <a:lstStyle/>
          <a:p>
            <a:r>
              <a:rPr lang="en-US" sz="3200" dirty="0" smtClean="0"/>
              <a:t>List</a:t>
            </a:r>
            <a:endParaRPr lang="en-US" sz="3200" dirty="0"/>
          </a:p>
        </p:txBody>
      </p:sp>
    </p:spTree>
    <p:extLst>
      <p:ext uri="{BB962C8B-B14F-4D97-AF65-F5344CB8AC3E}">
        <p14:creationId xmlns:p14="http://schemas.microsoft.com/office/powerpoint/2010/main" val="205826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3045"/>
          <a:stretch/>
        </p:blipFill>
        <p:spPr>
          <a:xfrm>
            <a:off x="79519" y="73889"/>
            <a:ext cx="5776336" cy="933947"/>
          </a:xfrm>
          <a:prstGeom prst="rect">
            <a:avLst/>
          </a:prstGeom>
          <a:ln>
            <a:solidFill>
              <a:schemeClr val="tx1"/>
            </a:solidFill>
          </a:ln>
        </p:spPr>
      </p:pic>
      <p:pic>
        <p:nvPicPr>
          <p:cNvPr id="3" name="Picture 2"/>
          <p:cNvPicPr>
            <a:picLocks noChangeAspect="1"/>
          </p:cNvPicPr>
          <p:nvPr/>
        </p:nvPicPr>
        <p:blipFill rotWithShape="1">
          <a:blip r:embed="rId3"/>
          <a:srcRect l="1502" t="3536" r="959" b="5597"/>
          <a:stretch/>
        </p:blipFill>
        <p:spPr>
          <a:xfrm>
            <a:off x="79519" y="1136073"/>
            <a:ext cx="6330517" cy="1992556"/>
          </a:xfrm>
          <a:prstGeom prst="rect">
            <a:avLst/>
          </a:prstGeom>
          <a:ln>
            <a:solidFill>
              <a:schemeClr val="tx1"/>
            </a:solidFill>
          </a:ln>
        </p:spPr>
      </p:pic>
      <p:pic>
        <p:nvPicPr>
          <p:cNvPr id="4" name="Picture 3"/>
          <p:cNvPicPr>
            <a:picLocks noChangeAspect="1"/>
          </p:cNvPicPr>
          <p:nvPr/>
        </p:nvPicPr>
        <p:blipFill rotWithShape="1">
          <a:blip r:embed="rId4"/>
          <a:srcRect t="4500"/>
          <a:stretch/>
        </p:blipFill>
        <p:spPr>
          <a:xfrm>
            <a:off x="79518" y="3288144"/>
            <a:ext cx="9244043" cy="1634837"/>
          </a:xfrm>
          <a:prstGeom prst="rect">
            <a:avLst/>
          </a:prstGeom>
          <a:ln>
            <a:solidFill>
              <a:schemeClr val="tx1"/>
            </a:solidFill>
          </a:ln>
        </p:spPr>
      </p:pic>
      <p:sp>
        <p:nvSpPr>
          <p:cNvPr id="5" name="TextBox 4"/>
          <p:cNvSpPr txBox="1"/>
          <p:nvPr/>
        </p:nvSpPr>
        <p:spPr>
          <a:xfrm>
            <a:off x="79518" y="5082496"/>
            <a:ext cx="6723187" cy="1323439"/>
          </a:xfrm>
          <a:prstGeom prst="rect">
            <a:avLst/>
          </a:prstGeom>
          <a:noFill/>
          <a:ln>
            <a:solidFill>
              <a:schemeClr val="tx1"/>
            </a:solidFill>
          </a:ln>
        </p:spPr>
        <p:txBody>
          <a:bodyPr wrap="none" rtlCol="0">
            <a:spAutoFit/>
          </a:bodyPr>
          <a:lstStyle/>
          <a:p>
            <a:r>
              <a:rPr lang="en-US" sz="1600" b="1" dirty="0"/>
              <a:t>Q59. Suppose a list1 is [2, 44, 191, 86], what would be the output for list1[-1]</a:t>
            </a:r>
          </a:p>
          <a:p>
            <a:r>
              <a:rPr lang="en-US" sz="1600" dirty="0" smtClean="0"/>
              <a:t/>
            </a:r>
            <a:br>
              <a:rPr lang="en-US" sz="1600" dirty="0" smtClean="0"/>
            </a:br>
            <a:r>
              <a:rPr lang="en-US" sz="1600" b="1" dirty="0"/>
              <a:t>Ans. </a:t>
            </a:r>
            <a:r>
              <a:rPr lang="en-US" sz="1600" dirty="0"/>
              <a:t> Output: 86</a:t>
            </a:r>
          </a:p>
          <a:p>
            <a:r>
              <a:rPr lang="en-US" sz="1600" dirty="0" smtClean="0"/>
              <a:t/>
            </a:r>
            <a:br>
              <a:rPr lang="en-US" sz="1600" dirty="0" smtClean="0"/>
            </a:br>
            <a:r>
              <a:rPr lang="en-US" sz="1600" dirty="0" smtClean="0"/>
              <a:t>          List1</a:t>
            </a:r>
            <a:r>
              <a:rPr lang="en-US" sz="1600" dirty="0"/>
              <a:t>[-1] shows the last integer of the </a:t>
            </a:r>
            <a:r>
              <a:rPr lang="en-US" sz="1600" dirty="0" smtClean="0"/>
              <a:t>list</a:t>
            </a:r>
            <a:endParaRPr lang="en-US" sz="1600" dirty="0"/>
          </a:p>
        </p:txBody>
      </p:sp>
    </p:spTree>
    <p:extLst>
      <p:ext uri="{BB962C8B-B14F-4D97-AF65-F5344CB8AC3E}">
        <p14:creationId xmlns:p14="http://schemas.microsoft.com/office/powerpoint/2010/main" val="13871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364" y="73891"/>
            <a:ext cx="4581236" cy="2800767"/>
          </a:xfrm>
          <a:prstGeom prst="rect">
            <a:avLst/>
          </a:prstGeom>
          <a:noFill/>
          <a:ln>
            <a:solidFill>
              <a:schemeClr val="tx1"/>
            </a:solidFill>
          </a:ln>
        </p:spPr>
        <p:txBody>
          <a:bodyPr wrap="square" rtlCol="0">
            <a:spAutoFit/>
          </a:bodyPr>
          <a:lstStyle/>
          <a:p>
            <a:r>
              <a:rPr lang="en-US" sz="1600" b="1" dirty="0"/>
              <a:t>Q64. Write a code to sort a numerical list in Python.</a:t>
            </a:r>
          </a:p>
          <a:p>
            <a:r>
              <a:rPr lang="en-US" sz="1600" dirty="0" smtClean="0"/>
              <a:t/>
            </a:r>
            <a:br>
              <a:rPr lang="en-US" sz="1600" dirty="0" smtClean="0"/>
            </a:br>
            <a:r>
              <a:rPr lang="en-US" sz="1600" b="1" dirty="0"/>
              <a:t>Ans. </a:t>
            </a:r>
            <a:r>
              <a:rPr lang="en-US" sz="1600" dirty="0"/>
              <a:t> To sort a numerical list, use the following code:</a:t>
            </a:r>
          </a:p>
          <a:p>
            <a:r>
              <a:rPr lang="en-US" sz="1600" dirty="0" smtClean="0"/>
              <a:t/>
            </a:r>
            <a:br>
              <a:rPr lang="en-US" sz="1600" dirty="0" smtClean="0"/>
            </a:br>
            <a:r>
              <a:rPr lang="en-US" sz="1600" dirty="0" smtClean="0"/>
              <a:t>                          list </a:t>
            </a:r>
            <a:r>
              <a:rPr lang="en-US" sz="1600" dirty="0"/>
              <a:t>= [“2”, “7”, “3”, “5”, “1”]</a:t>
            </a:r>
          </a:p>
          <a:p>
            <a:r>
              <a:rPr lang="en-US" sz="1600" dirty="0" smtClean="0"/>
              <a:t/>
            </a:r>
            <a:br>
              <a:rPr lang="en-US" sz="1600" dirty="0" smtClean="0"/>
            </a:br>
            <a:r>
              <a:rPr lang="en-US" sz="1600" dirty="0" smtClean="0"/>
              <a:t>                          list </a:t>
            </a:r>
            <a:r>
              <a:rPr lang="en-US" sz="1600" dirty="0"/>
              <a:t>= [int(i) for i in list]</a:t>
            </a:r>
          </a:p>
          <a:p>
            <a:r>
              <a:rPr lang="en-US" sz="1600" dirty="0" smtClean="0"/>
              <a:t/>
            </a:r>
            <a:br>
              <a:rPr lang="en-US" sz="1600" dirty="0" smtClean="0"/>
            </a:br>
            <a:r>
              <a:rPr lang="en-US" sz="1600" dirty="0" smtClean="0"/>
              <a:t>                          list.sort</a:t>
            </a:r>
            <a:r>
              <a:rPr lang="en-US" sz="1600" dirty="0"/>
              <a:t>()</a:t>
            </a:r>
          </a:p>
          <a:p>
            <a:r>
              <a:rPr lang="en-US" sz="1600" dirty="0" smtClean="0"/>
              <a:t/>
            </a:r>
            <a:br>
              <a:rPr lang="en-US" sz="1600" dirty="0" smtClean="0"/>
            </a:br>
            <a:r>
              <a:rPr lang="en-US" sz="1600" dirty="0" smtClean="0"/>
              <a:t>                         print </a:t>
            </a:r>
            <a:r>
              <a:rPr lang="en-US" sz="1600" dirty="0"/>
              <a:t>(list</a:t>
            </a:r>
            <a:r>
              <a:rPr lang="en-US" sz="1600" dirty="0" smtClean="0"/>
              <a:t>)</a:t>
            </a:r>
            <a:endParaRPr lang="en-US" sz="1600" dirty="0"/>
          </a:p>
        </p:txBody>
      </p:sp>
    </p:spTree>
    <p:extLst>
      <p:ext uri="{BB962C8B-B14F-4D97-AF65-F5344CB8AC3E}">
        <p14:creationId xmlns:p14="http://schemas.microsoft.com/office/powerpoint/2010/main" val="165727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7565" y="2576945"/>
            <a:ext cx="109055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Tuple</a:t>
            </a:r>
          </a:p>
        </p:txBody>
      </p:sp>
    </p:spTree>
    <p:extLst>
      <p:ext uri="{BB962C8B-B14F-4D97-AF65-F5344CB8AC3E}">
        <p14:creationId xmlns:p14="http://schemas.microsoft.com/office/powerpoint/2010/main" val="66288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309" y="101600"/>
            <a:ext cx="9818009" cy="4770537"/>
          </a:xfrm>
          <a:prstGeom prst="rect">
            <a:avLst/>
          </a:prstGeom>
          <a:noFill/>
          <a:ln>
            <a:solidFill>
              <a:schemeClr val="tx1"/>
            </a:solidFill>
          </a:ln>
        </p:spPr>
        <p:txBody>
          <a:bodyPr wrap="none" rtlCol="0">
            <a:spAutoFit/>
          </a:bodyPr>
          <a:lstStyle/>
          <a:p>
            <a:r>
              <a:rPr lang="en-US" sz="1600" b="1" dirty="0"/>
              <a:t>Q9. Mention the use of tuple in Python?</a:t>
            </a:r>
          </a:p>
          <a:p>
            <a:r>
              <a:rPr lang="en-US" sz="1600" dirty="0" smtClean="0"/>
              <a:t/>
            </a:r>
            <a:br>
              <a:rPr lang="en-US" sz="1600" dirty="0" smtClean="0"/>
            </a:br>
            <a:r>
              <a:rPr lang="en-US" sz="1600" b="1" dirty="0"/>
              <a:t>Ans. </a:t>
            </a:r>
            <a:r>
              <a:rPr lang="en-US" sz="1600" dirty="0"/>
              <a:t> Tuple is a data type similar to a list. It is used in programs to group the related data equivalent to the directory.</a:t>
            </a:r>
          </a:p>
          <a:p>
            <a:r>
              <a:rPr lang="en-US" sz="1600" dirty="0" smtClean="0"/>
              <a:t/>
            </a:r>
            <a:br>
              <a:rPr lang="en-US" sz="1600" dirty="0" smtClean="0"/>
            </a:br>
            <a:r>
              <a:rPr lang="en-US" sz="1600" dirty="0" smtClean="0"/>
              <a:t>                 Example</a:t>
            </a:r>
            <a:r>
              <a:rPr lang="en-US" sz="1600" dirty="0"/>
              <a:t>:</a:t>
            </a:r>
          </a:p>
          <a:p>
            <a:r>
              <a:rPr lang="en-US" sz="1600" dirty="0" smtClean="0"/>
              <a:t/>
            </a:r>
            <a:br>
              <a:rPr lang="en-US" sz="1600" dirty="0" smtClean="0"/>
            </a:br>
            <a:r>
              <a:rPr lang="en-US" sz="1600" dirty="0" smtClean="0"/>
              <a:t>                        </a:t>
            </a:r>
            <a:r>
              <a:rPr lang="en-US" sz="1600" dirty="0" err="1" smtClean="0"/>
              <a:t>list_val</a:t>
            </a:r>
            <a:r>
              <a:rPr lang="en-US" sz="1600" dirty="0" smtClean="0"/>
              <a:t> </a:t>
            </a:r>
            <a:r>
              <a:rPr lang="en-US" sz="1600" dirty="0"/>
              <a:t>= [5, 4, 3, 2]</a:t>
            </a:r>
          </a:p>
          <a:p>
            <a:r>
              <a:rPr lang="en-US" sz="1600" dirty="0" smtClean="0"/>
              <a:t/>
            </a:r>
            <a:br>
              <a:rPr lang="en-US" sz="1600" dirty="0" smtClean="0"/>
            </a:br>
            <a:r>
              <a:rPr lang="en-US" sz="1600" dirty="0" smtClean="0"/>
              <a:t>                        </a:t>
            </a:r>
            <a:r>
              <a:rPr lang="en-US" sz="1600" dirty="0" err="1" smtClean="0"/>
              <a:t>tup_val</a:t>
            </a:r>
            <a:r>
              <a:rPr lang="en-US" sz="1600" dirty="0" smtClean="0"/>
              <a:t> </a:t>
            </a:r>
            <a:r>
              <a:rPr lang="en-US" sz="1600" dirty="0"/>
              <a:t>= (5, 4, 3, 2)</a:t>
            </a:r>
          </a:p>
          <a:p>
            <a:r>
              <a:rPr lang="en-US" sz="1600" dirty="0" smtClean="0"/>
              <a:t/>
            </a:r>
            <a:br>
              <a:rPr lang="en-US" sz="1600" dirty="0" smtClean="0"/>
            </a:br>
            <a:r>
              <a:rPr lang="en-US" sz="1600" dirty="0" smtClean="0"/>
              <a:t>                        print(</a:t>
            </a:r>
            <a:r>
              <a:rPr lang="en-US" sz="1600" dirty="0" err="1" smtClean="0"/>
              <a:t>list_val</a:t>
            </a:r>
            <a:r>
              <a:rPr lang="en-US" sz="1600" dirty="0"/>
              <a:t>)</a:t>
            </a:r>
          </a:p>
          <a:p>
            <a:r>
              <a:rPr lang="en-US" sz="1600" dirty="0" smtClean="0"/>
              <a:t/>
            </a:r>
            <a:br>
              <a:rPr lang="en-US" sz="1600" dirty="0" smtClean="0"/>
            </a:br>
            <a:r>
              <a:rPr lang="en-US" sz="1600" dirty="0" smtClean="0"/>
              <a:t>                        print(</a:t>
            </a:r>
            <a:r>
              <a:rPr lang="en-US" sz="1600" dirty="0" err="1" smtClean="0"/>
              <a:t>tup_val</a:t>
            </a:r>
            <a:r>
              <a:rPr lang="en-US" sz="1600" dirty="0"/>
              <a:t>)</a:t>
            </a:r>
          </a:p>
          <a:p>
            <a:r>
              <a:rPr lang="en-US" sz="1600" dirty="0" smtClean="0"/>
              <a:t/>
            </a:r>
            <a:br>
              <a:rPr lang="en-US" sz="1600" dirty="0" smtClean="0"/>
            </a:br>
            <a:r>
              <a:rPr lang="en-US" sz="1600" dirty="0" smtClean="0"/>
              <a:t>                        Output</a:t>
            </a:r>
            <a:r>
              <a:rPr lang="en-US" sz="1600" dirty="0"/>
              <a:t>:</a:t>
            </a:r>
          </a:p>
          <a:p>
            <a:r>
              <a:rPr lang="en-US" sz="1600" dirty="0" smtClean="0"/>
              <a:t/>
            </a:r>
            <a:br>
              <a:rPr lang="en-US" sz="1600" dirty="0" smtClean="0"/>
            </a:br>
            <a:r>
              <a:rPr lang="en-US" sz="1600" dirty="0" smtClean="0"/>
              <a:t>                               [</a:t>
            </a:r>
            <a:r>
              <a:rPr lang="en-US" sz="1600" dirty="0"/>
              <a:t>5, 4, 3, 2]</a:t>
            </a:r>
          </a:p>
          <a:p>
            <a:r>
              <a:rPr lang="en-US" sz="1600" dirty="0" smtClean="0"/>
              <a:t/>
            </a:r>
            <a:br>
              <a:rPr lang="en-US" sz="1600" dirty="0" smtClean="0"/>
            </a:br>
            <a:r>
              <a:rPr lang="en-US" sz="1600" dirty="0" smtClean="0"/>
              <a:t>                               (</a:t>
            </a:r>
            <a:r>
              <a:rPr lang="en-US" sz="1600" dirty="0"/>
              <a:t>5, 4, 3, 2</a:t>
            </a:r>
            <a:r>
              <a:rPr lang="en-US" sz="1600" dirty="0" smtClean="0"/>
              <a:t>)</a:t>
            </a:r>
            <a:endParaRPr lang="en-US" sz="1600" dirty="0"/>
          </a:p>
        </p:txBody>
      </p:sp>
    </p:spTree>
    <p:extLst>
      <p:ext uri="{BB962C8B-B14F-4D97-AF65-F5344CB8AC3E}">
        <p14:creationId xmlns:p14="http://schemas.microsoft.com/office/powerpoint/2010/main" val="1146309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7565" y="2576945"/>
            <a:ext cx="189866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Dictionary</a:t>
            </a:r>
          </a:p>
        </p:txBody>
      </p:sp>
    </p:spTree>
    <p:extLst>
      <p:ext uri="{BB962C8B-B14F-4D97-AF65-F5344CB8AC3E}">
        <p14:creationId xmlns:p14="http://schemas.microsoft.com/office/powerpoint/2010/main" val="3227133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857" t="4062" r="840" b="3473"/>
          <a:stretch/>
        </p:blipFill>
        <p:spPr>
          <a:xfrm>
            <a:off x="73895" y="73893"/>
            <a:ext cx="9744364" cy="2299854"/>
          </a:xfrm>
          <a:prstGeom prst="rect">
            <a:avLst/>
          </a:prstGeom>
          <a:ln>
            <a:solidFill>
              <a:schemeClr val="tx1"/>
            </a:solidFill>
          </a:ln>
        </p:spPr>
      </p:pic>
    </p:spTree>
    <p:extLst>
      <p:ext uri="{BB962C8B-B14F-4D97-AF65-F5344CB8AC3E}">
        <p14:creationId xmlns:p14="http://schemas.microsoft.com/office/powerpoint/2010/main" val="3656719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7565" y="2576945"/>
            <a:ext cx="71308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Set</a:t>
            </a:r>
          </a:p>
        </p:txBody>
      </p:sp>
    </p:spTree>
    <p:extLst>
      <p:ext uri="{BB962C8B-B14F-4D97-AF65-F5344CB8AC3E}">
        <p14:creationId xmlns:p14="http://schemas.microsoft.com/office/powerpoint/2010/main" val="267070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420" y="73888"/>
            <a:ext cx="12044216" cy="5509200"/>
          </a:xfrm>
          <a:prstGeom prst="rect">
            <a:avLst/>
          </a:prstGeom>
          <a:noFill/>
          <a:ln>
            <a:solidFill>
              <a:schemeClr val="tx1"/>
            </a:solidFill>
          </a:ln>
        </p:spPr>
        <p:txBody>
          <a:bodyPr wrap="square" rtlCol="0">
            <a:spAutoFit/>
          </a:bodyPr>
          <a:lstStyle/>
          <a:p>
            <a:r>
              <a:rPr lang="en-US" sz="1600" b="1" dirty="0"/>
              <a:t>Q1. What is Python?</a:t>
            </a:r>
          </a:p>
          <a:p>
            <a:r>
              <a:rPr lang="en-US" sz="1600" dirty="0" smtClean="0"/>
              <a:t/>
            </a:r>
            <a:br>
              <a:rPr lang="en-US" sz="1600" dirty="0" smtClean="0"/>
            </a:br>
            <a:r>
              <a:rPr lang="en-US" sz="1600" b="1" dirty="0"/>
              <a:t>Ans. </a:t>
            </a:r>
            <a:r>
              <a:rPr lang="en-US" sz="1600" dirty="0"/>
              <a:t> Python is a highly readable object-oriented programming language with automatic memory management. It is the language that can be written with English keywords, while other languages use punctuations.</a:t>
            </a:r>
          </a:p>
          <a:p>
            <a:r>
              <a:rPr lang="en-US" sz="1600" dirty="0" smtClean="0"/>
              <a:t/>
            </a:r>
            <a:br>
              <a:rPr lang="en-US" sz="1600" dirty="0" smtClean="0"/>
            </a:br>
            <a:r>
              <a:rPr lang="en-US" sz="1600" dirty="0"/>
              <a:t>Python is easy to learn, portable and it is open-source. It is designed to solve simple as well as complicated operations. It also supports multiple languages such as C, C++, and Java</a:t>
            </a:r>
            <a:r>
              <a:rPr lang="en-US" sz="1600" dirty="0" smtClean="0"/>
              <a:t>.</a:t>
            </a:r>
          </a:p>
          <a:p>
            <a:endParaRPr lang="en-US" sz="1600" dirty="0" smtClean="0"/>
          </a:p>
          <a:p>
            <a:r>
              <a:rPr lang="en-US" sz="1600" b="1" dirty="0" smtClean="0"/>
              <a:t>Q2. </a:t>
            </a:r>
            <a:r>
              <a:rPr lang="en-US" sz="1600" b="1" dirty="0"/>
              <a:t>What is PEP 8?</a:t>
            </a:r>
          </a:p>
          <a:p>
            <a:r>
              <a:rPr lang="en-US" sz="1600" dirty="0" smtClean="0"/>
              <a:t/>
            </a:r>
            <a:br>
              <a:rPr lang="en-US" sz="1600" dirty="0" smtClean="0"/>
            </a:br>
            <a:r>
              <a:rPr lang="en-US" sz="1600" b="1" dirty="0"/>
              <a:t>Ans. </a:t>
            </a:r>
            <a:r>
              <a:rPr lang="en-US" sz="1600" dirty="0"/>
              <a:t> PEP 8 (Python Enhancement Proposal) is a Python guide used for the formatting of Python code. It helps to increase the readability and provide the functionality to the source code</a:t>
            </a:r>
            <a:r>
              <a:rPr lang="en-US" sz="1600" dirty="0" smtClean="0"/>
              <a:t>.</a:t>
            </a:r>
          </a:p>
          <a:p>
            <a:endParaRPr lang="en-US" sz="1600" dirty="0"/>
          </a:p>
          <a:p>
            <a:pPr>
              <a:lnSpc>
                <a:spcPct val="150000"/>
              </a:lnSpc>
            </a:pPr>
            <a:r>
              <a:rPr lang="en-US" sz="1600" b="1" dirty="0" smtClean="0"/>
              <a:t>Q3. </a:t>
            </a:r>
            <a:r>
              <a:rPr lang="en-US" sz="1600" b="1" dirty="0"/>
              <a:t>Why is python different from other scripting languages?</a:t>
            </a:r>
          </a:p>
          <a:p>
            <a:pPr>
              <a:lnSpc>
                <a:spcPct val="150000"/>
              </a:lnSpc>
            </a:pPr>
            <a:r>
              <a:rPr lang="en-US" sz="1600" b="1" dirty="0" smtClean="0"/>
              <a:t>Ans</a:t>
            </a:r>
            <a:r>
              <a:rPr lang="en-US" sz="1600" b="1" dirty="0"/>
              <a:t>. </a:t>
            </a:r>
            <a:r>
              <a:rPr lang="en-US" sz="1600" dirty="0"/>
              <a:t> Python is different from other programming languages in many ways:</a:t>
            </a:r>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Python </a:t>
            </a:r>
            <a:r>
              <a:rPr lang="en-US" sz="1600" dirty="0"/>
              <a:t>is easy to read and write</a:t>
            </a:r>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It </a:t>
            </a:r>
            <a:r>
              <a:rPr lang="en-US" sz="1600" dirty="0"/>
              <a:t>is free. Users can easily share, copy, and edit it.</a:t>
            </a:r>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It </a:t>
            </a:r>
            <a:r>
              <a:rPr lang="en-US" sz="1600" dirty="0"/>
              <a:t>can be used with multiple platforms, so the programmers do not have the platform issue.</a:t>
            </a:r>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It </a:t>
            </a:r>
            <a:r>
              <a:rPr lang="en-US" sz="1600" dirty="0"/>
              <a:t>is an object-oriented programming language and a piece of programming code can be reusable</a:t>
            </a:r>
            <a:r>
              <a:rPr lang="en-US" sz="1600" dirty="0" smtClean="0"/>
              <a:t>.</a:t>
            </a:r>
            <a:endParaRPr lang="en-US" sz="1600" dirty="0"/>
          </a:p>
        </p:txBody>
      </p:sp>
    </p:spTree>
    <p:extLst>
      <p:ext uri="{BB962C8B-B14F-4D97-AF65-F5344CB8AC3E}">
        <p14:creationId xmlns:p14="http://schemas.microsoft.com/office/powerpoint/2010/main" val="190614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530" y="72448"/>
            <a:ext cx="7950634" cy="2630104"/>
          </a:xfrm>
          <a:prstGeom prst="rect">
            <a:avLst/>
          </a:prstGeom>
          <a:ln>
            <a:solidFill>
              <a:schemeClr val="tx1"/>
            </a:solidFill>
          </a:ln>
        </p:spPr>
      </p:pic>
      <p:sp>
        <p:nvSpPr>
          <p:cNvPr id="4" name="TextBox 3"/>
          <p:cNvSpPr txBox="1"/>
          <p:nvPr/>
        </p:nvSpPr>
        <p:spPr>
          <a:xfrm>
            <a:off x="66530" y="3029527"/>
            <a:ext cx="8535735" cy="830997"/>
          </a:xfrm>
          <a:prstGeom prst="rect">
            <a:avLst/>
          </a:prstGeom>
          <a:noFill/>
          <a:ln>
            <a:solidFill>
              <a:schemeClr val="tx1"/>
            </a:solidFill>
          </a:ln>
        </p:spPr>
        <p:txBody>
          <a:bodyPr wrap="none" rtlCol="0">
            <a:spAutoFit/>
          </a:bodyPr>
          <a:lstStyle/>
          <a:p>
            <a:r>
              <a:rPr lang="en-US" sz="1600" b="1" dirty="0"/>
              <a:t>Q43. What is a set?</a:t>
            </a:r>
          </a:p>
          <a:p>
            <a:r>
              <a:rPr lang="en-US" sz="1600" dirty="0" smtClean="0"/>
              <a:t/>
            </a:r>
            <a:br>
              <a:rPr lang="en-US" sz="1600" dirty="0" smtClean="0"/>
            </a:br>
            <a:r>
              <a:rPr lang="en-US" sz="1600" b="1" dirty="0"/>
              <a:t>Ans. </a:t>
            </a:r>
            <a:r>
              <a:rPr lang="en-US" sz="1600" dirty="0"/>
              <a:t> A set is an unordered collection of iterable and mutable data, and it has no duplicate elements</a:t>
            </a:r>
            <a:r>
              <a:rPr lang="en-US" sz="1600" dirty="0" smtClean="0"/>
              <a:t>.</a:t>
            </a:r>
            <a:endParaRPr lang="en-US" sz="1600" dirty="0"/>
          </a:p>
        </p:txBody>
      </p:sp>
    </p:spTree>
    <p:extLst>
      <p:ext uri="{BB962C8B-B14F-4D97-AF65-F5344CB8AC3E}">
        <p14:creationId xmlns:p14="http://schemas.microsoft.com/office/powerpoint/2010/main" val="3601947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43829" r="1550" b="1658"/>
          <a:stretch/>
        </p:blipFill>
        <p:spPr>
          <a:xfrm>
            <a:off x="208174" y="212437"/>
            <a:ext cx="9005098" cy="3643745"/>
          </a:xfrm>
          <a:prstGeom prst="rect">
            <a:avLst/>
          </a:prstGeom>
          <a:ln>
            <a:solidFill>
              <a:schemeClr val="tx1"/>
            </a:solidFill>
          </a:ln>
        </p:spPr>
      </p:pic>
    </p:spTree>
    <p:extLst>
      <p:ext uri="{BB962C8B-B14F-4D97-AF65-F5344CB8AC3E}">
        <p14:creationId xmlns:p14="http://schemas.microsoft.com/office/powerpoint/2010/main" val="4221952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454" y="122814"/>
            <a:ext cx="10598727" cy="6319491"/>
          </a:xfrm>
          <a:prstGeom prst="rect">
            <a:avLst/>
          </a:prstGeom>
          <a:ln>
            <a:solidFill>
              <a:schemeClr val="tx1"/>
            </a:solidFill>
          </a:ln>
        </p:spPr>
      </p:pic>
    </p:spTree>
    <p:extLst>
      <p:ext uri="{BB962C8B-B14F-4D97-AF65-F5344CB8AC3E}">
        <p14:creationId xmlns:p14="http://schemas.microsoft.com/office/powerpoint/2010/main" val="1937517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1601" y="92363"/>
            <a:ext cx="11674764" cy="5509200"/>
          </a:xfrm>
          <a:prstGeom prst="rect">
            <a:avLst/>
          </a:prstGeom>
          <a:noFill/>
          <a:ln>
            <a:solidFill>
              <a:schemeClr val="tx1"/>
            </a:solidFill>
          </a:ln>
        </p:spPr>
        <p:txBody>
          <a:bodyPr wrap="square" rtlCol="0">
            <a:spAutoFit/>
          </a:bodyPr>
          <a:lstStyle/>
          <a:p>
            <a:r>
              <a:rPr lang="en-US" sz="1600" b="1" dirty="0"/>
              <a:t>Q11. What is the difference between Python Arrays and Lists?</a:t>
            </a:r>
          </a:p>
          <a:p>
            <a:r>
              <a:rPr lang="en-US" sz="1600" dirty="0" smtClean="0"/>
              <a:t/>
            </a:r>
            <a:br>
              <a:rPr lang="en-US" sz="1600" dirty="0" smtClean="0"/>
            </a:br>
            <a:r>
              <a:rPr lang="en-US" sz="1600" b="1" dirty="0"/>
              <a:t>Ans. </a:t>
            </a:r>
            <a:r>
              <a:rPr lang="en-US" sz="1600" dirty="0"/>
              <a:t> Lists and arrays both are used to store data, but the difference is that the List can any hold any data type while arrays can hold a single data type.</a:t>
            </a:r>
          </a:p>
          <a:p>
            <a:r>
              <a:rPr lang="en-US" sz="1600" dirty="0" smtClean="0"/>
              <a:t/>
            </a:r>
            <a:br>
              <a:rPr lang="en-US" sz="1600" dirty="0" smtClean="0"/>
            </a:br>
            <a:r>
              <a:rPr lang="en-US" sz="1600" dirty="0" smtClean="0"/>
              <a:t>                  Example</a:t>
            </a:r>
            <a:r>
              <a:rPr lang="en-US" sz="1600" dirty="0"/>
              <a:t>:</a:t>
            </a:r>
          </a:p>
          <a:p>
            <a:r>
              <a:rPr lang="en-US" sz="1600" dirty="0" smtClean="0"/>
              <a:t/>
            </a:r>
            <a:br>
              <a:rPr lang="en-US" sz="1600" dirty="0" smtClean="0"/>
            </a:br>
            <a:r>
              <a:rPr lang="en-US" sz="1600" dirty="0" smtClean="0"/>
              <a:t>                        import </a:t>
            </a:r>
            <a:r>
              <a:rPr lang="en-US" sz="1600" dirty="0"/>
              <a:t>array as </a:t>
            </a:r>
            <a:r>
              <a:rPr lang="en-US" sz="1600" dirty="0" err="1"/>
              <a:t>arr</a:t>
            </a:r>
            <a:endParaRPr lang="en-US" sz="1600" dirty="0"/>
          </a:p>
          <a:p>
            <a:r>
              <a:rPr lang="en-US" sz="1600" dirty="0" smtClean="0"/>
              <a:t/>
            </a:r>
            <a:br>
              <a:rPr lang="en-US" sz="1600" dirty="0" smtClean="0"/>
            </a:br>
            <a:r>
              <a:rPr lang="en-US" sz="1600" dirty="0" smtClean="0"/>
              <a:t>                        </a:t>
            </a:r>
            <a:r>
              <a:rPr lang="en-US" sz="1600" dirty="0" err="1" smtClean="0"/>
              <a:t>My_Array</a:t>
            </a:r>
            <a:r>
              <a:rPr lang="en-US" sz="1600" dirty="0" smtClean="0"/>
              <a:t>=</a:t>
            </a:r>
            <a:r>
              <a:rPr lang="en-US" sz="1600" dirty="0" err="1" smtClean="0"/>
              <a:t>arr.array</a:t>
            </a:r>
            <a:r>
              <a:rPr lang="en-US" sz="1600" dirty="0"/>
              <a:t>(‘</a:t>
            </a:r>
            <a:r>
              <a:rPr lang="en-US" sz="1600" dirty="0" err="1"/>
              <a:t>i</a:t>
            </a:r>
            <a:r>
              <a:rPr lang="en-US" sz="1600" dirty="0"/>
              <a:t>’,[4,3,2,1])</a:t>
            </a:r>
          </a:p>
          <a:p>
            <a:r>
              <a:rPr lang="en-US" sz="1600" dirty="0" smtClean="0"/>
              <a:t/>
            </a:r>
            <a:br>
              <a:rPr lang="en-US" sz="1600" dirty="0" smtClean="0"/>
            </a:br>
            <a:r>
              <a:rPr lang="en-US" sz="1600" dirty="0" smtClean="0"/>
              <a:t>                        </a:t>
            </a:r>
            <a:r>
              <a:rPr lang="en-US" sz="1600" dirty="0" err="1" smtClean="0"/>
              <a:t>My_list</a:t>
            </a:r>
            <a:r>
              <a:rPr lang="en-US" sz="1600" dirty="0"/>
              <a:t>=[5,’abc’,1.20]</a:t>
            </a:r>
          </a:p>
          <a:p>
            <a:r>
              <a:rPr lang="en-US" sz="1600" dirty="0" smtClean="0"/>
              <a:t/>
            </a:r>
            <a:br>
              <a:rPr lang="en-US" sz="1600" dirty="0" smtClean="0"/>
            </a:br>
            <a:r>
              <a:rPr lang="en-US" sz="1600" dirty="0" smtClean="0"/>
              <a:t>                        print(</a:t>
            </a:r>
            <a:r>
              <a:rPr lang="en-US" sz="1600" dirty="0" err="1" smtClean="0"/>
              <a:t>My_Array</a:t>
            </a:r>
            <a:r>
              <a:rPr lang="en-US" sz="1600" dirty="0"/>
              <a:t>)</a:t>
            </a:r>
          </a:p>
          <a:p>
            <a:r>
              <a:rPr lang="en-US" sz="1600" dirty="0" smtClean="0"/>
              <a:t/>
            </a:r>
            <a:br>
              <a:rPr lang="en-US" sz="1600" dirty="0" smtClean="0"/>
            </a:br>
            <a:r>
              <a:rPr lang="en-US" sz="1600" dirty="0" smtClean="0"/>
              <a:t>                        print(</a:t>
            </a:r>
            <a:r>
              <a:rPr lang="en-US" sz="1600" dirty="0" err="1" smtClean="0"/>
              <a:t>My_list</a:t>
            </a:r>
            <a:r>
              <a:rPr lang="en-US" sz="1600" dirty="0"/>
              <a:t>)</a:t>
            </a:r>
          </a:p>
          <a:p>
            <a:r>
              <a:rPr lang="en-US" sz="1600" dirty="0" smtClean="0"/>
              <a:t/>
            </a:r>
            <a:br>
              <a:rPr lang="en-US" sz="1600" dirty="0" smtClean="0"/>
            </a:br>
            <a:r>
              <a:rPr lang="en-US" sz="1600" dirty="0" smtClean="0"/>
              <a:t>                               Output</a:t>
            </a:r>
            <a:r>
              <a:rPr lang="en-US" sz="1600" dirty="0"/>
              <a:t>:</a:t>
            </a:r>
          </a:p>
          <a:p>
            <a:r>
              <a:rPr lang="en-US" sz="1600" dirty="0" smtClean="0"/>
              <a:t/>
            </a:r>
            <a:br>
              <a:rPr lang="en-US" sz="1600" dirty="0" smtClean="0"/>
            </a:br>
            <a:r>
              <a:rPr lang="en-US" sz="1600" dirty="0" smtClean="0"/>
              <a:t>                                     array</a:t>
            </a:r>
            <a:r>
              <a:rPr lang="en-US" sz="1600" dirty="0"/>
              <a:t>(‘</a:t>
            </a:r>
            <a:r>
              <a:rPr lang="en-US" sz="1600" dirty="0" err="1"/>
              <a:t>i</a:t>
            </a:r>
            <a:r>
              <a:rPr lang="en-US" sz="1600" dirty="0"/>
              <a:t>’, [4, 3, 2, 1])</a:t>
            </a:r>
          </a:p>
          <a:p>
            <a:r>
              <a:rPr lang="en-US" sz="1600" dirty="0" smtClean="0"/>
              <a:t/>
            </a:r>
            <a:br>
              <a:rPr lang="en-US" sz="1600" dirty="0" smtClean="0"/>
            </a:br>
            <a:r>
              <a:rPr lang="en-US" sz="1600" dirty="0" smtClean="0"/>
              <a:t>                                     [</a:t>
            </a:r>
            <a:r>
              <a:rPr lang="en-US" sz="1600" dirty="0"/>
              <a:t>5, ‘</a:t>
            </a:r>
            <a:r>
              <a:rPr lang="en-US" sz="1600" dirty="0" err="1"/>
              <a:t>abc</a:t>
            </a:r>
            <a:r>
              <a:rPr lang="en-US" sz="1600" dirty="0"/>
              <a:t>’, 1.2</a:t>
            </a:r>
            <a:r>
              <a:rPr lang="en-US" sz="1600" dirty="0" smtClean="0"/>
              <a:t>]</a:t>
            </a:r>
            <a:endParaRPr lang="en-US" sz="1600" dirty="0"/>
          </a:p>
        </p:txBody>
      </p:sp>
    </p:spTree>
    <p:extLst>
      <p:ext uri="{BB962C8B-B14F-4D97-AF65-F5344CB8AC3E}">
        <p14:creationId xmlns:p14="http://schemas.microsoft.com/office/powerpoint/2010/main" val="606694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003" y="87313"/>
            <a:ext cx="9216015" cy="4321202"/>
          </a:xfrm>
          <a:prstGeom prst="rect">
            <a:avLst/>
          </a:prstGeom>
          <a:ln>
            <a:solidFill>
              <a:schemeClr val="tx1"/>
            </a:solidFill>
          </a:ln>
        </p:spPr>
      </p:pic>
    </p:spTree>
    <p:extLst>
      <p:ext uri="{BB962C8B-B14F-4D97-AF65-F5344CB8AC3E}">
        <p14:creationId xmlns:p14="http://schemas.microsoft.com/office/powerpoint/2010/main" val="1009284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9856" y="2558473"/>
            <a:ext cx="160191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Indexing</a:t>
            </a:r>
          </a:p>
        </p:txBody>
      </p:sp>
    </p:spTree>
    <p:extLst>
      <p:ext uri="{BB962C8B-B14F-4D97-AF65-F5344CB8AC3E}">
        <p14:creationId xmlns:p14="http://schemas.microsoft.com/office/powerpoint/2010/main" val="1233767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403" y="70428"/>
            <a:ext cx="9449233" cy="2730040"/>
          </a:xfrm>
          <a:prstGeom prst="rect">
            <a:avLst/>
          </a:prstGeom>
          <a:ln>
            <a:solidFill>
              <a:schemeClr val="tx1"/>
            </a:solidFill>
          </a:ln>
        </p:spPr>
      </p:pic>
      <p:pic>
        <p:nvPicPr>
          <p:cNvPr id="3" name="Picture 2"/>
          <p:cNvPicPr>
            <a:picLocks noChangeAspect="1"/>
          </p:cNvPicPr>
          <p:nvPr/>
        </p:nvPicPr>
        <p:blipFill rotWithShape="1">
          <a:blip r:embed="rId3"/>
          <a:srcRect t="1469" b="3953"/>
          <a:stretch/>
        </p:blipFill>
        <p:spPr>
          <a:xfrm>
            <a:off x="110403" y="3703780"/>
            <a:ext cx="6465512" cy="3094182"/>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110402" y="2717340"/>
            <a:ext cx="7997589" cy="986440"/>
          </a:xfrm>
          <a:prstGeom prst="rect">
            <a:avLst/>
          </a:prstGeom>
          <a:ln>
            <a:solidFill>
              <a:schemeClr val="tx1"/>
            </a:solidFill>
          </a:ln>
        </p:spPr>
      </p:pic>
    </p:spTree>
    <p:extLst>
      <p:ext uri="{BB962C8B-B14F-4D97-AF65-F5344CB8AC3E}">
        <p14:creationId xmlns:p14="http://schemas.microsoft.com/office/powerpoint/2010/main" val="2832372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28" y="83127"/>
            <a:ext cx="11877963" cy="2554545"/>
          </a:xfrm>
          <a:prstGeom prst="rect">
            <a:avLst/>
          </a:prstGeom>
          <a:noFill/>
          <a:ln>
            <a:solidFill>
              <a:schemeClr val="tx1"/>
            </a:solidFill>
          </a:ln>
        </p:spPr>
        <p:txBody>
          <a:bodyPr wrap="square" rtlCol="0">
            <a:spAutoFit/>
          </a:bodyPr>
          <a:lstStyle/>
          <a:p>
            <a:r>
              <a:rPr lang="en-US" sz="1600" b="1" dirty="0"/>
              <a:t>Q55. What is the output of the following code?</a:t>
            </a:r>
          </a:p>
          <a:p>
            <a:r>
              <a:rPr lang="en-US" sz="1600" dirty="0" smtClean="0"/>
              <a:t/>
            </a:r>
            <a:br>
              <a:rPr lang="en-US" sz="1600" dirty="0" smtClean="0"/>
            </a:br>
            <a:r>
              <a:rPr lang="en-US" sz="1600" dirty="0" smtClean="0"/>
              <a:t>                     </a:t>
            </a:r>
            <a:r>
              <a:rPr lang="en-US" sz="1600" dirty="0" err="1" smtClean="0"/>
              <a:t>nameList</a:t>
            </a:r>
            <a:r>
              <a:rPr lang="en-US" sz="1600" dirty="0" smtClean="0"/>
              <a:t> </a:t>
            </a:r>
            <a:r>
              <a:rPr lang="en-US" sz="1600" dirty="0"/>
              <a:t>= [‘Joe’, ‘Nick’, ‘Bob’, ‘Harry’]</a:t>
            </a:r>
          </a:p>
          <a:p>
            <a:r>
              <a:rPr lang="en-US" sz="1600" dirty="0" smtClean="0"/>
              <a:t/>
            </a:r>
            <a:br>
              <a:rPr lang="en-US" sz="1600" dirty="0" smtClean="0"/>
            </a:br>
            <a:r>
              <a:rPr lang="en-US" sz="1600" dirty="0" smtClean="0"/>
              <a:t>                     print </a:t>
            </a:r>
            <a:r>
              <a:rPr lang="en-US" sz="1600" dirty="0" err="1"/>
              <a:t>nameList</a:t>
            </a:r>
            <a:r>
              <a:rPr lang="en-US" sz="1600" dirty="0"/>
              <a:t>[1][-1]</a:t>
            </a:r>
          </a:p>
          <a:p>
            <a:r>
              <a:rPr lang="en-US" sz="1600" dirty="0" smtClean="0"/>
              <a:t/>
            </a:r>
            <a:br>
              <a:rPr lang="en-US" sz="1600" dirty="0" smtClean="0"/>
            </a:br>
            <a:r>
              <a:rPr lang="en-US" sz="1600" b="1" dirty="0"/>
              <a:t>Ans. </a:t>
            </a:r>
            <a:r>
              <a:rPr lang="en-US" sz="1600" dirty="0"/>
              <a:t> </a:t>
            </a:r>
            <a:r>
              <a:rPr lang="en-US" sz="1600" dirty="0" smtClean="0"/>
              <a:t>Output:  k</a:t>
            </a:r>
            <a:endParaRPr lang="en-US" sz="1600" dirty="0"/>
          </a:p>
          <a:p>
            <a:r>
              <a:rPr lang="en-US" sz="1600" dirty="0" smtClean="0"/>
              <a:t/>
            </a:r>
            <a:br>
              <a:rPr lang="en-US" sz="1600" dirty="0" smtClean="0"/>
            </a:br>
            <a:r>
              <a:rPr lang="en-US" sz="1600" dirty="0"/>
              <a:t>Reason: [-1] shows the last element or character of the string. In the above code, ]1] represents the second string and [-1] represents the last character of the second string, i.e., “k</a:t>
            </a:r>
            <a:r>
              <a:rPr lang="en-US" sz="1600" dirty="0" smtClean="0"/>
              <a:t>.”</a:t>
            </a:r>
            <a:endParaRPr lang="en-US" sz="1600" dirty="0"/>
          </a:p>
        </p:txBody>
      </p:sp>
    </p:spTree>
    <p:extLst>
      <p:ext uri="{BB962C8B-B14F-4D97-AF65-F5344CB8AC3E}">
        <p14:creationId xmlns:p14="http://schemas.microsoft.com/office/powerpoint/2010/main" val="1688749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9238" y="2438401"/>
            <a:ext cx="124104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Slicing</a:t>
            </a:r>
          </a:p>
        </p:txBody>
      </p:sp>
    </p:spTree>
    <p:extLst>
      <p:ext uri="{BB962C8B-B14F-4D97-AF65-F5344CB8AC3E}">
        <p14:creationId xmlns:p14="http://schemas.microsoft.com/office/powerpoint/2010/main" val="1759468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1601" y="110837"/>
            <a:ext cx="10910359" cy="3785652"/>
          </a:xfrm>
          <a:prstGeom prst="rect">
            <a:avLst/>
          </a:prstGeom>
          <a:noFill/>
          <a:ln>
            <a:solidFill>
              <a:schemeClr val="tx1"/>
            </a:solidFill>
          </a:ln>
        </p:spPr>
        <p:txBody>
          <a:bodyPr wrap="none" rtlCol="0">
            <a:spAutoFit/>
          </a:bodyPr>
          <a:lstStyle/>
          <a:p>
            <a:r>
              <a:rPr lang="en-US" sz="1600" b="1" dirty="0"/>
              <a:t>Q35. What is slicing?</a:t>
            </a:r>
          </a:p>
          <a:p>
            <a:r>
              <a:rPr lang="en-US" sz="1600" dirty="0" smtClean="0"/>
              <a:t/>
            </a:r>
            <a:br>
              <a:rPr lang="en-US" sz="1600" dirty="0" smtClean="0"/>
            </a:br>
            <a:r>
              <a:rPr lang="en-US" sz="1600" b="1" dirty="0"/>
              <a:t>Ans. </a:t>
            </a:r>
            <a:r>
              <a:rPr lang="en-US" sz="1600" dirty="0"/>
              <a:t> Slicing is a computationally fast way to methodically access a range of items from sequence types like list, tuple, strings, etc.</a:t>
            </a:r>
          </a:p>
          <a:p>
            <a:r>
              <a:rPr lang="en-US" sz="1600" dirty="0" smtClean="0"/>
              <a:t/>
            </a:r>
            <a:br>
              <a:rPr lang="en-US" sz="1600" dirty="0" smtClean="0"/>
            </a:br>
            <a:r>
              <a:rPr lang="en-US" sz="1600" b="1" dirty="0"/>
              <a:t>Q36. What is the output of the following code?</a:t>
            </a:r>
          </a:p>
          <a:p>
            <a:r>
              <a:rPr lang="en-US" sz="1600" dirty="0" smtClean="0"/>
              <a:t/>
            </a:r>
            <a:br>
              <a:rPr lang="en-US" sz="1600" dirty="0" smtClean="0"/>
            </a:br>
            <a:r>
              <a:rPr lang="en-US" sz="1600" dirty="0" smtClean="0"/>
              <a:t>                 list1 </a:t>
            </a:r>
            <a:r>
              <a:rPr lang="en-US" sz="1600" dirty="0"/>
              <a:t>= [5,4,3,2,1]</a:t>
            </a:r>
          </a:p>
          <a:p>
            <a:r>
              <a:rPr lang="en-US" sz="1600" dirty="0" smtClean="0"/>
              <a:t/>
            </a:r>
            <a:br>
              <a:rPr lang="en-US" sz="1600" dirty="0" smtClean="0"/>
            </a:br>
            <a:r>
              <a:rPr lang="en-US" sz="1600" dirty="0" smtClean="0"/>
              <a:t>                 list2 </a:t>
            </a:r>
            <a:r>
              <a:rPr lang="en-US" sz="1600" dirty="0"/>
              <a:t>= list1</a:t>
            </a:r>
          </a:p>
          <a:p>
            <a:r>
              <a:rPr lang="en-US" sz="1600" dirty="0" smtClean="0"/>
              <a:t/>
            </a:r>
            <a:br>
              <a:rPr lang="en-US" sz="1600" dirty="0" smtClean="0"/>
            </a:br>
            <a:r>
              <a:rPr lang="en-US" sz="1600" dirty="0" smtClean="0"/>
              <a:t>                 list2[0</a:t>
            </a:r>
            <a:r>
              <a:rPr lang="en-US" sz="1600" dirty="0"/>
              <a:t>] = 0;</a:t>
            </a:r>
          </a:p>
          <a:p>
            <a:r>
              <a:rPr lang="en-US" sz="1600" dirty="0" smtClean="0"/>
              <a:t/>
            </a:r>
            <a:br>
              <a:rPr lang="en-US" sz="1600" dirty="0" smtClean="0"/>
            </a:br>
            <a:r>
              <a:rPr lang="en-US" sz="1600" dirty="0" smtClean="0"/>
              <a:t>                 print </a:t>
            </a:r>
            <a:r>
              <a:rPr lang="en-US" sz="1600" dirty="0"/>
              <a:t>“list1= : “, list1</a:t>
            </a:r>
          </a:p>
          <a:p>
            <a:r>
              <a:rPr lang="en-US" sz="1600" dirty="0" smtClean="0"/>
              <a:t/>
            </a:r>
            <a:br>
              <a:rPr lang="en-US" sz="1600" dirty="0" smtClean="0"/>
            </a:br>
            <a:r>
              <a:rPr lang="en-US" sz="1600" b="1" dirty="0" smtClean="0"/>
              <a:t>Ans.</a:t>
            </a:r>
            <a:r>
              <a:rPr lang="en-US" sz="1600" dirty="0" smtClean="0"/>
              <a:t>   Output</a:t>
            </a:r>
            <a:r>
              <a:rPr lang="en-US" sz="1600" dirty="0"/>
              <a:t>: list1= :  [5,4,3,2,1</a:t>
            </a:r>
            <a:r>
              <a:rPr lang="en-US" sz="1600" dirty="0" smtClean="0"/>
              <a:t>]</a:t>
            </a:r>
            <a:endParaRPr lang="en-US" sz="1600" dirty="0"/>
          </a:p>
        </p:txBody>
      </p:sp>
    </p:spTree>
    <p:extLst>
      <p:ext uri="{BB962C8B-B14F-4D97-AF65-F5344CB8AC3E}">
        <p14:creationId xmlns:p14="http://schemas.microsoft.com/office/powerpoint/2010/main" val="114826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892" y="46184"/>
            <a:ext cx="12025745" cy="6740307"/>
          </a:xfrm>
          <a:prstGeom prst="rect">
            <a:avLst/>
          </a:prstGeom>
          <a:noFill/>
          <a:ln>
            <a:solidFill>
              <a:schemeClr val="tx1"/>
            </a:solidFill>
          </a:ln>
        </p:spPr>
        <p:txBody>
          <a:bodyPr wrap="square" rtlCol="0">
            <a:spAutoFit/>
          </a:bodyPr>
          <a:lstStyle/>
          <a:p>
            <a:pPr>
              <a:lnSpc>
                <a:spcPct val="150000"/>
              </a:lnSpc>
            </a:pPr>
            <a:r>
              <a:rPr lang="en-US" sz="1600" b="1" dirty="0" smtClean="0"/>
              <a:t>Q4. </a:t>
            </a:r>
            <a:r>
              <a:rPr lang="en-US" sz="1600" b="1" dirty="0"/>
              <a:t>Explain the key features of Python?</a:t>
            </a:r>
          </a:p>
          <a:p>
            <a:pPr>
              <a:lnSpc>
                <a:spcPct val="150000"/>
              </a:lnSpc>
            </a:pPr>
            <a:r>
              <a:rPr lang="en-US" sz="1600" b="1" dirty="0" smtClean="0"/>
              <a:t>Ans</a:t>
            </a:r>
            <a:r>
              <a:rPr lang="en-US" sz="1600" b="1" dirty="0"/>
              <a:t>. </a:t>
            </a:r>
            <a:r>
              <a:rPr lang="en-US" sz="1600" dirty="0"/>
              <a:t> Following are multiple features that make python different from other languages:</a:t>
            </a:r>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i="1" u="sng" dirty="0" smtClean="0"/>
              <a:t>Easy </a:t>
            </a:r>
            <a:r>
              <a:rPr lang="en-US" sz="1600" i="1" u="sng" dirty="0"/>
              <a:t>to learn</a:t>
            </a:r>
            <a:r>
              <a:rPr lang="en-US" sz="1600" i="1" dirty="0"/>
              <a:t>: </a:t>
            </a:r>
            <a:r>
              <a:rPr lang="en-US" sz="1600" i="1" dirty="0" smtClean="0"/>
              <a:t>    </a:t>
            </a:r>
            <a:r>
              <a:rPr lang="en-US" sz="1600" dirty="0" smtClean="0"/>
              <a:t>Python </a:t>
            </a:r>
            <a:r>
              <a:rPr lang="en-US" sz="1600" dirty="0"/>
              <a:t>is a programmer-friendly language that it is easy to learn in just a few days. It uses fewer keywords as </a:t>
            </a:r>
            <a:r>
              <a:rPr lang="en-US" sz="1600" dirty="0" smtClean="0"/>
              <a:t>         </a:t>
            </a:r>
          </a:p>
          <a:p>
            <a:pPr>
              <a:lnSpc>
                <a:spcPct val="150000"/>
              </a:lnSpc>
            </a:pPr>
            <a:r>
              <a:rPr lang="en-US" sz="1600" dirty="0"/>
              <a:t> </a:t>
            </a:r>
            <a:r>
              <a:rPr lang="en-US" sz="1600" dirty="0" smtClean="0"/>
              <a:t>                                                  compared </a:t>
            </a:r>
            <a:r>
              <a:rPr lang="en-US" sz="1600" dirty="0"/>
              <a:t>to other object-oriented languages and anyone can learn </a:t>
            </a:r>
            <a:r>
              <a:rPr lang="en-US" sz="1600" dirty="0" smtClean="0"/>
              <a:t>it</a:t>
            </a:r>
          </a:p>
          <a:p>
            <a:pPr>
              <a:lnSpc>
                <a:spcPct val="150000"/>
              </a:lnSpc>
            </a:pPr>
            <a:endParaRPr lang="en-US" sz="1600" dirty="0"/>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i="1" u="sng" dirty="0" smtClean="0"/>
              <a:t>Object-oriented</a:t>
            </a:r>
            <a:r>
              <a:rPr lang="en-US" sz="1600" dirty="0"/>
              <a:t>: </a:t>
            </a:r>
            <a:r>
              <a:rPr lang="en-US" sz="1600" dirty="0" smtClean="0"/>
              <a:t>  Python </a:t>
            </a:r>
            <a:r>
              <a:rPr lang="en-US" sz="1600" dirty="0"/>
              <a:t>is both procedure-oriented and object-oriented programming language. In procedure-oriented languages, </a:t>
            </a:r>
            <a:r>
              <a:rPr lang="en-US" sz="1600" dirty="0" smtClean="0"/>
              <a:t>  </a:t>
            </a:r>
          </a:p>
          <a:p>
            <a:pPr>
              <a:lnSpc>
                <a:spcPct val="150000"/>
              </a:lnSpc>
            </a:pPr>
            <a:r>
              <a:rPr lang="en-US" sz="1600" dirty="0"/>
              <a:t> </a:t>
            </a:r>
            <a:r>
              <a:rPr lang="en-US" sz="1600" dirty="0" smtClean="0"/>
              <a:t>                                                     procedures </a:t>
            </a:r>
            <a:r>
              <a:rPr lang="en-US" sz="1600" dirty="0"/>
              <a:t>can be used again. Python allows developers to use object oriented approach to develop applications</a:t>
            </a:r>
            <a:r>
              <a:rPr lang="en-US" sz="1600" dirty="0" smtClean="0"/>
              <a:t>.</a:t>
            </a:r>
          </a:p>
          <a:p>
            <a:pPr>
              <a:lnSpc>
                <a:spcPct val="150000"/>
              </a:lnSpc>
            </a:pPr>
            <a:endParaRPr lang="en-US" sz="1600" dirty="0"/>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i="1" u="sng" dirty="0" smtClean="0"/>
              <a:t>Open-source </a:t>
            </a:r>
            <a:r>
              <a:rPr lang="en-US" sz="1600" i="1" u="sng" dirty="0"/>
              <a:t>and free</a:t>
            </a:r>
            <a:r>
              <a:rPr lang="en-US" sz="1600" dirty="0"/>
              <a:t>: </a:t>
            </a:r>
            <a:r>
              <a:rPr lang="en-US" sz="1600" dirty="0" smtClean="0"/>
              <a:t>   Python </a:t>
            </a:r>
            <a:r>
              <a:rPr lang="en-US" sz="1600" dirty="0"/>
              <a:t>is an Open-source language that means anyone can easily access the programming and </a:t>
            </a:r>
            <a:r>
              <a:rPr lang="en-US" sz="1600" dirty="0" smtClean="0"/>
              <a:t> </a:t>
            </a:r>
          </a:p>
          <a:p>
            <a:pPr>
              <a:lnSpc>
                <a:spcPct val="150000"/>
              </a:lnSpc>
            </a:pPr>
            <a:r>
              <a:rPr lang="en-US" sz="1600" dirty="0"/>
              <a:t> </a:t>
            </a:r>
            <a:r>
              <a:rPr lang="en-US" sz="1600" dirty="0" smtClean="0"/>
              <a:t>                                                                 development</a:t>
            </a:r>
            <a:r>
              <a:rPr lang="en-US" sz="1600" dirty="0"/>
              <a:t>. There is an open forum online where the number of coders contributes to improving this </a:t>
            </a:r>
            <a:r>
              <a:rPr lang="en-US" sz="1600" dirty="0" smtClean="0"/>
              <a:t> </a:t>
            </a:r>
          </a:p>
          <a:p>
            <a:pPr>
              <a:lnSpc>
                <a:spcPct val="150000"/>
              </a:lnSpc>
            </a:pPr>
            <a:r>
              <a:rPr lang="en-US" sz="1600" dirty="0"/>
              <a:t> </a:t>
            </a:r>
            <a:r>
              <a:rPr lang="en-US" sz="1600" dirty="0" smtClean="0"/>
              <a:t>                                                                 language.</a:t>
            </a:r>
          </a:p>
          <a:p>
            <a:pPr>
              <a:lnSpc>
                <a:spcPct val="150000"/>
              </a:lnSpc>
            </a:pPr>
            <a:endParaRPr lang="en-US" sz="1600" dirty="0"/>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i="1" u="sng" dirty="0" smtClean="0"/>
              <a:t>High-level </a:t>
            </a:r>
            <a:r>
              <a:rPr lang="en-US" sz="1600" i="1" u="sng" dirty="0"/>
              <a:t>language</a:t>
            </a:r>
            <a:r>
              <a:rPr lang="en-US" sz="1600" dirty="0"/>
              <a:t>: </a:t>
            </a:r>
            <a:r>
              <a:rPr lang="en-US" sz="1600" dirty="0" smtClean="0"/>
              <a:t>     Python </a:t>
            </a:r>
            <a:r>
              <a:rPr lang="en-US" sz="1600" dirty="0"/>
              <a:t>is defined as a high-level language because of this feature. You do not need to keep an eye on </a:t>
            </a:r>
            <a:r>
              <a:rPr lang="en-US" sz="1600" dirty="0" smtClean="0"/>
              <a:t> </a:t>
            </a:r>
          </a:p>
          <a:p>
            <a:pPr>
              <a:lnSpc>
                <a:spcPct val="150000"/>
              </a:lnSpc>
            </a:pPr>
            <a:r>
              <a:rPr lang="en-US" sz="1600" dirty="0"/>
              <a:t> </a:t>
            </a:r>
            <a:r>
              <a:rPr lang="en-US" sz="1600" dirty="0" smtClean="0"/>
              <a:t>                                                                programming </a:t>
            </a:r>
            <a:r>
              <a:rPr lang="en-US" sz="1600" dirty="0"/>
              <a:t>structure, memory management, and architecture of the code</a:t>
            </a:r>
            <a:r>
              <a:rPr lang="en-US" sz="1600" dirty="0" smtClean="0"/>
              <a:t>.</a:t>
            </a:r>
          </a:p>
          <a:p>
            <a:pPr>
              <a:lnSpc>
                <a:spcPct val="150000"/>
              </a:lnSpc>
            </a:pPr>
            <a:endParaRPr lang="en-US" sz="1600" dirty="0"/>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i="1" u="sng" dirty="0" smtClean="0"/>
              <a:t>Extendable </a:t>
            </a:r>
            <a:r>
              <a:rPr lang="en-US" sz="1600" i="1" u="sng" dirty="0"/>
              <a:t>&amp; Scalable</a:t>
            </a:r>
            <a:r>
              <a:rPr lang="en-US" sz="1600" dirty="0"/>
              <a:t>: </a:t>
            </a:r>
            <a:r>
              <a:rPr lang="en-US" sz="1600" dirty="0" smtClean="0"/>
              <a:t>    Python </a:t>
            </a:r>
            <a:r>
              <a:rPr lang="en-US" sz="1600" dirty="0"/>
              <a:t>is extendable as it can be extended by using different modules to its interpreters. It helps </a:t>
            </a:r>
            <a:r>
              <a:rPr lang="en-US" sz="1600" dirty="0" smtClean="0"/>
              <a:t> </a:t>
            </a:r>
          </a:p>
          <a:p>
            <a:pPr>
              <a:lnSpc>
                <a:spcPct val="150000"/>
              </a:lnSpc>
            </a:pPr>
            <a:r>
              <a:rPr lang="en-US" sz="1600" dirty="0"/>
              <a:t> </a:t>
            </a:r>
            <a:r>
              <a:rPr lang="en-US" sz="1600" dirty="0" smtClean="0"/>
              <a:t>                                                                  developers to </a:t>
            </a:r>
            <a:r>
              <a:rPr lang="en-US" sz="1600" dirty="0"/>
              <a:t>modify the program. It also provides scalability to the large codes by providing support and </a:t>
            </a:r>
            <a:endParaRPr lang="en-US" sz="1600" dirty="0" smtClean="0"/>
          </a:p>
          <a:p>
            <a:pPr>
              <a:lnSpc>
                <a:spcPct val="150000"/>
              </a:lnSpc>
            </a:pPr>
            <a:r>
              <a:rPr lang="en-US" sz="1600" dirty="0"/>
              <a:t> </a:t>
            </a:r>
            <a:r>
              <a:rPr lang="en-US" sz="1600" dirty="0" smtClean="0"/>
              <a:t>                                                                  good structure </a:t>
            </a:r>
            <a:r>
              <a:rPr lang="en-US" sz="1600" dirty="0"/>
              <a:t>to it</a:t>
            </a:r>
            <a:r>
              <a:rPr lang="en-US" sz="1600" dirty="0" smtClean="0"/>
              <a:t>.</a:t>
            </a:r>
            <a:endParaRPr lang="en-US" sz="1600" dirty="0"/>
          </a:p>
        </p:txBody>
      </p:sp>
    </p:spTree>
    <p:extLst>
      <p:ext uri="{BB962C8B-B14F-4D97-AF65-F5344CB8AC3E}">
        <p14:creationId xmlns:p14="http://schemas.microsoft.com/office/powerpoint/2010/main" val="650898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16"/>
          <a:stretch/>
        </p:blipFill>
        <p:spPr>
          <a:xfrm>
            <a:off x="96983" y="77788"/>
            <a:ext cx="11289684" cy="6544686"/>
          </a:xfrm>
          <a:prstGeom prst="rect">
            <a:avLst/>
          </a:prstGeom>
          <a:ln>
            <a:solidFill>
              <a:schemeClr val="tx1"/>
            </a:solidFill>
          </a:ln>
        </p:spPr>
      </p:pic>
    </p:spTree>
    <p:extLst>
      <p:ext uri="{BB962C8B-B14F-4D97-AF65-F5344CB8AC3E}">
        <p14:creationId xmlns:p14="http://schemas.microsoft.com/office/powerpoint/2010/main" val="424608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801" y="64078"/>
            <a:ext cx="5869707" cy="1027199"/>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50801" y="1208520"/>
            <a:ext cx="5417126" cy="2721045"/>
          </a:xfrm>
          <a:prstGeom prst="rect">
            <a:avLst/>
          </a:prstGeom>
          <a:ln>
            <a:solidFill>
              <a:schemeClr val="tx1"/>
            </a:solidFill>
          </a:ln>
        </p:spPr>
      </p:pic>
    </p:spTree>
    <p:extLst>
      <p:ext uri="{BB962C8B-B14F-4D97-AF65-F5344CB8AC3E}">
        <p14:creationId xmlns:p14="http://schemas.microsoft.com/office/powerpoint/2010/main" val="3714844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455" y="151393"/>
            <a:ext cx="9222508" cy="1756114"/>
          </a:xfrm>
          <a:prstGeom prst="rect">
            <a:avLst/>
          </a:prstGeom>
          <a:ln>
            <a:solidFill>
              <a:schemeClr val="tx1"/>
            </a:solidFill>
          </a:ln>
        </p:spPr>
      </p:pic>
    </p:spTree>
    <p:extLst>
      <p:ext uri="{BB962C8B-B14F-4D97-AF65-F5344CB8AC3E}">
        <p14:creationId xmlns:p14="http://schemas.microsoft.com/office/powerpoint/2010/main" val="2070033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536" y="68551"/>
            <a:ext cx="10138064" cy="6687609"/>
          </a:xfrm>
          <a:prstGeom prst="rect">
            <a:avLst/>
          </a:prstGeom>
          <a:ln>
            <a:solidFill>
              <a:schemeClr val="tx1"/>
            </a:solidFill>
          </a:ln>
        </p:spPr>
      </p:pic>
    </p:spTree>
    <p:extLst>
      <p:ext uri="{BB962C8B-B14F-4D97-AF65-F5344CB8AC3E}">
        <p14:creationId xmlns:p14="http://schemas.microsoft.com/office/powerpoint/2010/main" val="1727031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607" y="107195"/>
            <a:ext cx="1740092" cy="3046988"/>
          </a:xfrm>
          <a:prstGeom prst="rect">
            <a:avLst/>
          </a:prstGeom>
          <a:noFill/>
          <a:ln>
            <a:solidFill>
              <a:schemeClr val="tx1"/>
            </a:solidFill>
          </a:ln>
        </p:spPr>
        <p:txBody>
          <a:bodyPr wrap="none" rtlCol="0">
            <a:spAutoFit/>
          </a:bodyPr>
          <a:lstStyle/>
          <a:p>
            <a:pPr>
              <a:lnSpc>
                <a:spcPct val="150000"/>
              </a:lnSpc>
            </a:pPr>
            <a:r>
              <a:rPr lang="en-US" sz="1600" dirty="0" smtClean="0"/>
              <a:t>&gt;&gt;&gt; a = [ ]</a:t>
            </a:r>
          </a:p>
          <a:p>
            <a:pPr marL="342900" indent="-342900">
              <a:lnSpc>
                <a:spcPct val="150000"/>
              </a:lnSpc>
              <a:buAutoNum type="alphaUcPeriod"/>
            </a:pPr>
            <a:r>
              <a:rPr lang="en-US" sz="1600" dirty="0" smtClean="0"/>
              <a:t>Not a</a:t>
            </a:r>
          </a:p>
          <a:p>
            <a:pPr marL="342900" indent="-342900">
              <a:lnSpc>
                <a:spcPct val="150000"/>
              </a:lnSpc>
              <a:buAutoNum type="alphaUcPeriod"/>
            </a:pPr>
            <a:r>
              <a:rPr lang="en-US" sz="1600" dirty="0" smtClean="0"/>
              <a:t>Len(a) == 0</a:t>
            </a:r>
          </a:p>
          <a:p>
            <a:pPr marL="342900" indent="-342900">
              <a:lnSpc>
                <a:spcPct val="150000"/>
              </a:lnSpc>
              <a:buAutoNum type="alphaUcPeriod"/>
            </a:pPr>
            <a:endParaRPr lang="en-US" sz="1600" dirty="0"/>
          </a:p>
          <a:p>
            <a:pPr marL="342900" indent="-342900">
              <a:lnSpc>
                <a:spcPct val="150000"/>
              </a:lnSpc>
              <a:buAutoNum type="alphaUcPeriod"/>
            </a:pPr>
            <a:r>
              <a:rPr lang="en-US" sz="1600" dirty="0" smtClean="0"/>
              <a:t>OPTION A</a:t>
            </a:r>
          </a:p>
          <a:p>
            <a:pPr marL="342900" indent="-342900">
              <a:lnSpc>
                <a:spcPct val="150000"/>
              </a:lnSpc>
              <a:buFontTx/>
              <a:buAutoNum type="alphaUcPeriod"/>
            </a:pPr>
            <a:r>
              <a:rPr lang="en-US" sz="1600" dirty="0"/>
              <a:t>OPTION </a:t>
            </a:r>
            <a:r>
              <a:rPr lang="en-US" sz="1600" dirty="0" smtClean="0"/>
              <a:t>B</a:t>
            </a:r>
            <a:endParaRPr lang="en-US" sz="1600" dirty="0"/>
          </a:p>
          <a:p>
            <a:pPr marL="342900" indent="-342900">
              <a:lnSpc>
                <a:spcPct val="150000"/>
              </a:lnSpc>
              <a:buFontTx/>
              <a:buAutoNum type="alphaUcPeriod"/>
            </a:pPr>
            <a:r>
              <a:rPr lang="en-US" sz="1600" dirty="0" smtClean="0"/>
              <a:t>OPTIONS A, B</a:t>
            </a:r>
            <a:endParaRPr lang="en-US" sz="1600" dirty="0"/>
          </a:p>
          <a:p>
            <a:pPr marL="342900" indent="-342900">
              <a:lnSpc>
                <a:spcPct val="150000"/>
              </a:lnSpc>
              <a:buAutoNum type="alphaUcPeriod"/>
            </a:pPr>
            <a:r>
              <a:rPr lang="en-US" sz="1600" dirty="0" smtClean="0"/>
              <a:t>BOTH WRONG</a:t>
            </a:r>
            <a:endParaRPr lang="en-US" sz="1600" dirty="0"/>
          </a:p>
        </p:txBody>
      </p:sp>
    </p:spTree>
    <p:extLst>
      <p:ext uri="{BB962C8B-B14F-4D97-AF65-F5344CB8AC3E}">
        <p14:creationId xmlns:p14="http://schemas.microsoft.com/office/powerpoint/2010/main" val="1455636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37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2116" y="103332"/>
            <a:ext cx="8544648" cy="2990052"/>
          </a:xfrm>
          <a:prstGeom prst="rect">
            <a:avLst/>
          </a:prstGeom>
          <a:ln>
            <a:solidFill>
              <a:schemeClr val="tx1"/>
            </a:solidFill>
          </a:ln>
        </p:spPr>
      </p:pic>
      <p:sp>
        <p:nvSpPr>
          <p:cNvPr id="7" name="TextBox 6"/>
          <p:cNvSpPr txBox="1"/>
          <p:nvPr/>
        </p:nvSpPr>
        <p:spPr>
          <a:xfrm>
            <a:off x="82116" y="3352799"/>
            <a:ext cx="5218545" cy="2308324"/>
          </a:xfrm>
          <a:prstGeom prst="rect">
            <a:avLst/>
          </a:prstGeom>
          <a:noFill/>
          <a:ln>
            <a:solidFill>
              <a:schemeClr val="tx1"/>
            </a:solidFill>
          </a:ln>
        </p:spPr>
        <p:txBody>
          <a:bodyPr wrap="square" rtlCol="0">
            <a:spAutoFit/>
          </a:bodyPr>
          <a:lstStyle/>
          <a:p>
            <a:r>
              <a:rPr lang="en-US" sz="1600" b="1" dirty="0"/>
              <a:t>Q8. What are the basic data types in Python?</a:t>
            </a:r>
          </a:p>
          <a:p>
            <a:r>
              <a:rPr lang="en-US" sz="1600" dirty="0" smtClean="0"/>
              <a:t/>
            </a:r>
            <a:br>
              <a:rPr lang="en-US" sz="1600" dirty="0" smtClean="0"/>
            </a:br>
            <a:r>
              <a:rPr lang="en-US" sz="1600" b="1" dirty="0"/>
              <a:t>Ans. </a:t>
            </a:r>
            <a:r>
              <a:rPr lang="en-US" sz="1600" dirty="0"/>
              <a:t> There are five basic data types in Python:</a:t>
            </a:r>
          </a:p>
          <a:p>
            <a:r>
              <a:rPr lang="en-US" sz="1600" dirty="0" smtClean="0"/>
              <a:t/>
            </a:r>
            <a:br>
              <a:rPr lang="en-US" sz="1600" dirty="0" smtClean="0"/>
            </a:br>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Numbers</a:t>
            </a:r>
            <a:endParaRPr lang="en-US" sz="1600" dirty="0"/>
          </a:p>
          <a:p>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String</a:t>
            </a:r>
            <a:endParaRPr lang="en-US" sz="1600" dirty="0"/>
          </a:p>
          <a:p>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List</a:t>
            </a:r>
            <a:endParaRPr lang="en-US" sz="1600" dirty="0"/>
          </a:p>
          <a:p>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Tuple</a:t>
            </a:r>
            <a:endParaRPr lang="en-US" sz="1600" dirty="0"/>
          </a:p>
          <a:p>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Dictionary</a:t>
            </a:r>
            <a:endParaRPr lang="en-US" sz="1600" dirty="0"/>
          </a:p>
        </p:txBody>
      </p:sp>
    </p:spTree>
    <p:extLst>
      <p:ext uri="{BB962C8B-B14F-4D97-AF65-F5344CB8AC3E}">
        <p14:creationId xmlns:p14="http://schemas.microsoft.com/office/powerpoint/2010/main" val="162506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199" y="73356"/>
            <a:ext cx="12032674" cy="5509200"/>
          </a:xfrm>
          <a:prstGeom prst="rect">
            <a:avLst/>
          </a:prstGeom>
          <a:noFill/>
          <a:ln>
            <a:solidFill>
              <a:schemeClr val="tx1"/>
            </a:solidFill>
          </a:ln>
        </p:spPr>
        <p:txBody>
          <a:bodyPr wrap="square" rtlCol="0">
            <a:spAutoFit/>
          </a:bodyPr>
          <a:lstStyle/>
          <a:p>
            <a:r>
              <a:rPr lang="en-US" sz="1600" b="1" dirty="0"/>
              <a:t>Q14. Is Python an Interpreted or a Compiled language?</a:t>
            </a:r>
          </a:p>
          <a:p>
            <a:r>
              <a:rPr lang="en-US" sz="1600" dirty="0" smtClean="0"/>
              <a:t/>
            </a:r>
            <a:br>
              <a:rPr lang="en-US" sz="1600" dirty="0" smtClean="0"/>
            </a:br>
            <a:r>
              <a:rPr lang="en-US" sz="1600" b="1" dirty="0"/>
              <a:t>Ans. </a:t>
            </a:r>
            <a:r>
              <a:rPr lang="en-US" sz="1600" dirty="0"/>
              <a:t> Python is an interpreted language. It converts the source code that is written by the programmer into an intermediate language, which is </a:t>
            </a:r>
            <a:r>
              <a:rPr lang="en-US" sz="1600" dirty="0" smtClean="0"/>
              <a:t>   </a:t>
            </a:r>
          </a:p>
          <a:p>
            <a:r>
              <a:rPr lang="en-US" sz="1600" dirty="0"/>
              <a:t> </a:t>
            </a:r>
            <a:r>
              <a:rPr lang="en-US" sz="1600" dirty="0" smtClean="0"/>
              <a:t>         again </a:t>
            </a:r>
            <a:r>
              <a:rPr lang="en-US" sz="1600" dirty="0"/>
              <a:t>translated into machine language before being executed</a:t>
            </a:r>
            <a:r>
              <a:rPr lang="en-US" sz="1600" dirty="0" smtClean="0"/>
              <a:t>.</a:t>
            </a:r>
          </a:p>
          <a:p>
            <a:endParaRPr lang="en-US" sz="1600" dirty="0" smtClean="0"/>
          </a:p>
          <a:p>
            <a:r>
              <a:rPr lang="en-US" sz="1600" b="1" dirty="0"/>
              <a:t>Q18. What is Web Scraping? How do you achieve it in Python?</a:t>
            </a:r>
          </a:p>
          <a:p>
            <a:r>
              <a:rPr lang="en-US" sz="1600" dirty="0" smtClean="0"/>
              <a:t/>
            </a:r>
            <a:br>
              <a:rPr lang="en-US" sz="1600" dirty="0" smtClean="0"/>
            </a:br>
            <a:r>
              <a:rPr lang="en-US" sz="1600" b="1" dirty="0"/>
              <a:t>Ans. </a:t>
            </a:r>
            <a:r>
              <a:rPr lang="en-US" sz="1600" dirty="0"/>
              <a:t> Web Scraping is a way of extracting the large amounts of information available on the web sites and saving it onto the local machine or </a:t>
            </a:r>
            <a:r>
              <a:rPr lang="en-US" sz="1600" dirty="0" smtClean="0"/>
              <a:t> </a:t>
            </a:r>
          </a:p>
          <a:p>
            <a:r>
              <a:rPr lang="en-US" sz="1600" dirty="0"/>
              <a:t> </a:t>
            </a:r>
            <a:r>
              <a:rPr lang="en-US" sz="1600" dirty="0" smtClean="0"/>
              <a:t>         the </a:t>
            </a:r>
            <a:r>
              <a:rPr lang="en-US" sz="1600" dirty="0"/>
              <a:t>database tables. Python has few modules for scraping the web like urllib2, </a:t>
            </a:r>
            <a:r>
              <a:rPr lang="en-US" sz="1600" dirty="0" err="1"/>
              <a:t>scrapy</a:t>
            </a:r>
            <a:r>
              <a:rPr lang="en-US" sz="1600" dirty="0"/>
              <a:t>, </a:t>
            </a:r>
            <a:r>
              <a:rPr lang="en-US" sz="1600" dirty="0" err="1"/>
              <a:t>pyquery</a:t>
            </a:r>
            <a:r>
              <a:rPr lang="en-US" sz="1600" dirty="0"/>
              <a:t>, </a:t>
            </a:r>
            <a:r>
              <a:rPr lang="en-US" sz="1600" dirty="0" err="1"/>
              <a:t>BeautifulSoap</a:t>
            </a:r>
            <a:r>
              <a:rPr lang="en-US" sz="1600" dirty="0"/>
              <a:t>, etc.</a:t>
            </a:r>
          </a:p>
          <a:p>
            <a:r>
              <a:rPr lang="en-US" sz="1600" dirty="0" smtClean="0"/>
              <a:t/>
            </a:r>
            <a:br>
              <a:rPr lang="en-US" sz="1600" dirty="0" smtClean="0"/>
            </a:br>
            <a:r>
              <a:rPr lang="en-US" sz="1600" b="1" dirty="0"/>
              <a:t>Q19. How do you copy an object in Python?</a:t>
            </a:r>
          </a:p>
          <a:p>
            <a:r>
              <a:rPr lang="en-US" sz="1600" dirty="0" smtClean="0"/>
              <a:t/>
            </a:r>
            <a:br>
              <a:rPr lang="en-US" sz="1600" dirty="0" smtClean="0"/>
            </a:br>
            <a:r>
              <a:rPr lang="en-US" sz="1600" b="1" dirty="0"/>
              <a:t>Ans. </a:t>
            </a:r>
            <a:r>
              <a:rPr lang="en-US" sz="1600" dirty="0"/>
              <a:t> We can copy an object in Python by using the functions </a:t>
            </a:r>
            <a:r>
              <a:rPr lang="en-US" sz="1600" dirty="0" err="1"/>
              <a:t>copy.copy</a:t>
            </a:r>
            <a:r>
              <a:rPr lang="en-US" sz="1600" dirty="0"/>
              <a:t>() and </a:t>
            </a:r>
            <a:r>
              <a:rPr lang="en-US" sz="1600" dirty="0" err="1"/>
              <a:t>copy.deepcopy</a:t>
            </a:r>
            <a:r>
              <a:rPr lang="en-US" sz="1600" dirty="0"/>
              <a:t>()</a:t>
            </a:r>
          </a:p>
          <a:p>
            <a:r>
              <a:rPr lang="en-US" sz="1600" dirty="0" smtClean="0"/>
              <a:t/>
            </a:r>
            <a:br>
              <a:rPr lang="en-US" sz="1600" dirty="0" smtClean="0"/>
            </a:br>
            <a:r>
              <a:rPr lang="en-US" sz="1600" b="1" dirty="0"/>
              <a:t>Q20. Name a few libraries in Python used for data analysis and scientific computations.</a:t>
            </a:r>
          </a:p>
          <a:p>
            <a:r>
              <a:rPr lang="en-US" sz="1600" dirty="0" smtClean="0"/>
              <a:t/>
            </a:r>
            <a:br>
              <a:rPr lang="en-US" sz="1600" dirty="0" smtClean="0"/>
            </a:br>
            <a:r>
              <a:rPr lang="en-US" sz="1600" b="1" dirty="0"/>
              <a:t>Ans. </a:t>
            </a:r>
            <a:r>
              <a:rPr lang="en-US" sz="1600" dirty="0"/>
              <a:t> Some of the libraries used for data analysis and scientific computations are </a:t>
            </a:r>
            <a:r>
              <a:rPr lang="en-US" sz="1600" dirty="0" err="1"/>
              <a:t>NumPy</a:t>
            </a:r>
            <a:r>
              <a:rPr lang="en-US" sz="1600" dirty="0"/>
              <a:t>, </a:t>
            </a:r>
            <a:r>
              <a:rPr lang="en-US" sz="1600" dirty="0" err="1"/>
              <a:t>SciPy</a:t>
            </a:r>
            <a:r>
              <a:rPr lang="en-US" sz="1600" dirty="0"/>
              <a:t>, Pandas, </a:t>
            </a:r>
            <a:r>
              <a:rPr lang="en-US" sz="1600" dirty="0" err="1"/>
              <a:t>SciKit</a:t>
            </a:r>
            <a:r>
              <a:rPr lang="en-US" sz="1600" dirty="0"/>
              <a:t>, </a:t>
            </a:r>
            <a:r>
              <a:rPr lang="en-US" sz="1600" dirty="0" err="1"/>
              <a:t>Matplotlib</a:t>
            </a:r>
            <a:r>
              <a:rPr lang="en-US" sz="1600" dirty="0"/>
              <a:t>, </a:t>
            </a:r>
            <a:r>
              <a:rPr lang="en-US" sz="1600" dirty="0" err="1"/>
              <a:t>Seaborn</a:t>
            </a:r>
            <a:r>
              <a:rPr lang="en-US" sz="1600" dirty="0"/>
              <a:t>.</a:t>
            </a:r>
          </a:p>
          <a:p>
            <a:r>
              <a:rPr lang="en-US" sz="1600" dirty="0" smtClean="0"/>
              <a:t/>
            </a:r>
            <a:br>
              <a:rPr lang="en-US" sz="1600" dirty="0" smtClean="0"/>
            </a:br>
            <a:r>
              <a:rPr lang="en-US" sz="1600" b="1" dirty="0"/>
              <a:t>Q21. Why should one use </a:t>
            </a:r>
            <a:r>
              <a:rPr lang="en-US" sz="1600" b="1" dirty="0" err="1"/>
              <a:t>NumPy</a:t>
            </a:r>
            <a:r>
              <a:rPr lang="en-US" sz="1600" b="1" dirty="0"/>
              <a:t> arrays instead of nested Python lists?</a:t>
            </a:r>
          </a:p>
          <a:p>
            <a:r>
              <a:rPr lang="en-US" sz="1600" dirty="0" smtClean="0"/>
              <a:t/>
            </a:r>
            <a:br>
              <a:rPr lang="en-US" sz="1600" dirty="0" smtClean="0"/>
            </a:br>
            <a:r>
              <a:rPr lang="en-US" sz="1600" b="1" dirty="0"/>
              <a:t>Ans. </a:t>
            </a:r>
            <a:r>
              <a:rPr lang="en-US" sz="1600" dirty="0"/>
              <a:t> </a:t>
            </a:r>
            <a:r>
              <a:rPr lang="en-US" sz="1600" dirty="0" err="1"/>
              <a:t>NumPy’s</a:t>
            </a:r>
            <a:r>
              <a:rPr lang="en-US" sz="1600" dirty="0"/>
              <a:t> arrays are more compact than Python lists — a list of lists as you describe, in Python, would take at least 20 MB or so, while a </a:t>
            </a:r>
            <a:r>
              <a:rPr lang="en-US" sz="1600" dirty="0" smtClean="0"/>
              <a:t>   </a:t>
            </a:r>
          </a:p>
          <a:p>
            <a:r>
              <a:rPr lang="en-US" sz="1600" dirty="0"/>
              <a:t> </a:t>
            </a:r>
            <a:r>
              <a:rPr lang="en-US" sz="1600" dirty="0" smtClean="0"/>
              <a:t>         </a:t>
            </a:r>
            <a:r>
              <a:rPr lang="en-US" sz="1600" dirty="0" err="1" smtClean="0"/>
              <a:t>NumPy</a:t>
            </a:r>
            <a:r>
              <a:rPr lang="en-US" sz="1600" dirty="0" smtClean="0"/>
              <a:t> </a:t>
            </a:r>
            <a:r>
              <a:rPr lang="en-US" sz="1600" dirty="0"/>
              <a:t>3D array with single-precision floats in the cells would fit in 4 MB</a:t>
            </a:r>
            <a:r>
              <a:rPr lang="en-US" sz="1600" dirty="0" smtClean="0"/>
              <a:t>.</a:t>
            </a:r>
            <a:endParaRPr lang="en-US" sz="1600" dirty="0"/>
          </a:p>
        </p:txBody>
      </p:sp>
    </p:spTree>
    <p:extLst>
      <p:ext uri="{BB962C8B-B14F-4D97-AF65-F5344CB8AC3E}">
        <p14:creationId xmlns:p14="http://schemas.microsoft.com/office/powerpoint/2010/main" val="393225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3331" y="129308"/>
            <a:ext cx="9117752" cy="4401205"/>
          </a:xfrm>
          <a:prstGeom prst="rect">
            <a:avLst/>
          </a:prstGeom>
          <a:noFill/>
          <a:ln>
            <a:solidFill>
              <a:schemeClr val="tx1"/>
            </a:solidFill>
          </a:ln>
        </p:spPr>
        <p:txBody>
          <a:bodyPr wrap="none" rtlCol="0">
            <a:spAutoFit/>
          </a:bodyPr>
          <a:lstStyle/>
          <a:p>
            <a:pPr>
              <a:lnSpc>
                <a:spcPct val="150000"/>
              </a:lnSpc>
            </a:pPr>
            <a:r>
              <a:rPr lang="en-US" sz="1600" b="1" dirty="0"/>
              <a:t>Q44. Name some standard Python errors.</a:t>
            </a:r>
          </a:p>
          <a:p>
            <a:pPr>
              <a:lnSpc>
                <a:spcPct val="150000"/>
              </a:lnSpc>
            </a:pPr>
            <a:r>
              <a:rPr lang="en-US" sz="1600" b="1" dirty="0" smtClean="0"/>
              <a:t>Ans</a:t>
            </a:r>
            <a:r>
              <a:rPr lang="en-US" sz="1600" b="1" dirty="0"/>
              <a:t>. </a:t>
            </a:r>
            <a:r>
              <a:rPr lang="en-US" sz="1600" dirty="0"/>
              <a:t> Some standard errors in Python are –</a:t>
            </a:r>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TypeError</a:t>
            </a:r>
            <a:endParaRPr lang="en-US" sz="1600" dirty="0"/>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ValueError</a:t>
            </a:r>
            <a:endParaRPr lang="en-US" sz="1600" dirty="0"/>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NameError</a:t>
            </a:r>
            <a:endParaRPr lang="en-US" sz="1600" dirty="0"/>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IOError</a:t>
            </a:r>
            <a:endParaRPr lang="en-US" sz="1600" dirty="0"/>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IndexError</a:t>
            </a:r>
            <a:endParaRPr lang="en-US" sz="1600" dirty="0"/>
          </a:p>
          <a:p>
            <a:pPr>
              <a:lnSpc>
                <a:spcPct val="150000"/>
              </a:lnSpc>
            </a:pPr>
            <a:r>
              <a:rPr lang="en-US" sz="1600" dirty="0" smtClean="0"/>
              <a:t>                  </a:t>
            </a:r>
            <a:r>
              <a:rPr lang="en-US" sz="1600" dirty="0" smtClean="0">
                <a:latin typeface="Calibri" panose="020F0502020204030204" pitchFamily="34" charset="0"/>
                <a:cs typeface="Calibri" panose="020F0502020204030204" pitchFamily="34" charset="0"/>
              </a:rPr>
              <a:t>•  </a:t>
            </a:r>
            <a:r>
              <a:rPr lang="en-US" sz="1600" dirty="0" smtClean="0"/>
              <a:t>KeyError</a:t>
            </a:r>
            <a:endParaRPr lang="en-US" sz="1600" dirty="0"/>
          </a:p>
          <a:p>
            <a:pPr>
              <a:lnSpc>
                <a:spcPct val="150000"/>
              </a:lnSpc>
            </a:pPr>
            <a:r>
              <a:rPr lang="en-US" sz="1600" dirty="0" smtClean="0"/>
              <a:t>We </a:t>
            </a:r>
            <a:r>
              <a:rPr lang="en-US" sz="1600" dirty="0"/>
              <a:t>can use dir(__builtin__) to list all the errors in Python.</a:t>
            </a:r>
          </a:p>
          <a:p>
            <a:endParaRPr lang="en-US" sz="1600" b="1" dirty="0" smtClean="0"/>
          </a:p>
          <a:p>
            <a:r>
              <a:rPr lang="en-US" sz="1600" b="1" dirty="0" smtClean="0"/>
              <a:t>Q46</a:t>
            </a:r>
            <a:r>
              <a:rPr lang="en-US" sz="1600" b="1" dirty="0"/>
              <a:t>. What is multithreading?</a:t>
            </a:r>
          </a:p>
          <a:p>
            <a:r>
              <a:rPr lang="en-US" sz="1600" dirty="0" smtClean="0"/>
              <a:t/>
            </a:r>
            <a:br>
              <a:rPr lang="en-US" sz="1600" dirty="0" smtClean="0"/>
            </a:br>
            <a:r>
              <a:rPr lang="en-US" sz="1600" b="1" dirty="0"/>
              <a:t>Ans. </a:t>
            </a:r>
            <a:r>
              <a:rPr lang="en-US" sz="1600" dirty="0"/>
              <a:t> Multithreading stands for running a number of programs simultaneously by invoking multiple threads</a:t>
            </a:r>
            <a:r>
              <a:rPr lang="en-US" sz="1600" dirty="0" smtClean="0"/>
              <a:t>.</a:t>
            </a:r>
            <a:endParaRPr lang="en-US" sz="1600" dirty="0"/>
          </a:p>
        </p:txBody>
      </p:sp>
    </p:spTree>
    <p:extLst>
      <p:ext uri="{BB962C8B-B14F-4D97-AF65-F5344CB8AC3E}">
        <p14:creationId xmlns:p14="http://schemas.microsoft.com/office/powerpoint/2010/main" val="373166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263" y="73888"/>
            <a:ext cx="8634736" cy="4154984"/>
          </a:xfrm>
          <a:prstGeom prst="rect">
            <a:avLst/>
          </a:prstGeom>
          <a:noFill/>
          <a:ln>
            <a:solidFill>
              <a:schemeClr val="tx1"/>
            </a:solidFill>
          </a:ln>
        </p:spPr>
        <p:txBody>
          <a:bodyPr wrap="none" rtlCol="0">
            <a:spAutoFit/>
          </a:bodyPr>
          <a:lstStyle/>
          <a:p>
            <a:pPr>
              <a:lnSpc>
                <a:spcPct val="150000"/>
              </a:lnSpc>
            </a:pPr>
            <a:r>
              <a:rPr lang="en-US" sz="1600" b="1" dirty="0"/>
              <a:t>Q39. How to delete a file?</a:t>
            </a:r>
          </a:p>
          <a:p>
            <a:pPr>
              <a:lnSpc>
                <a:spcPct val="150000"/>
              </a:lnSpc>
            </a:pPr>
            <a:r>
              <a:rPr lang="en-US" sz="1600" b="1" dirty="0" smtClean="0"/>
              <a:t>Ans</a:t>
            </a:r>
            <a:r>
              <a:rPr lang="en-US" sz="1600" b="1" dirty="0"/>
              <a:t>. </a:t>
            </a:r>
            <a:r>
              <a:rPr lang="en-US" sz="1600" dirty="0"/>
              <a:t> We can delete a file in Python by using a command </a:t>
            </a:r>
            <a:r>
              <a:rPr lang="en-US" sz="1600" dirty="0" err="1"/>
              <a:t>os.remove</a:t>
            </a:r>
            <a:r>
              <a:rPr lang="en-US" sz="1600" dirty="0"/>
              <a:t> (filename) or </a:t>
            </a:r>
            <a:r>
              <a:rPr lang="en-US" sz="1600" dirty="0" err="1"/>
              <a:t>os.unlink</a:t>
            </a:r>
            <a:r>
              <a:rPr lang="en-US" sz="1600" dirty="0"/>
              <a:t>(filename</a:t>
            </a:r>
            <a:r>
              <a:rPr lang="en-US" sz="1600" dirty="0" smtClean="0"/>
              <a:t>).</a:t>
            </a:r>
          </a:p>
          <a:p>
            <a:pPr>
              <a:lnSpc>
                <a:spcPct val="150000"/>
              </a:lnSpc>
            </a:pPr>
            <a:endParaRPr lang="en-US" sz="1600" dirty="0" smtClean="0"/>
          </a:p>
          <a:p>
            <a:pPr>
              <a:lnSpc>
                <a:spcPct val="150000"/>
              </a:lnSpc>
            </a:pPr>
            <a:r>
              <a:rPr lang="en-US" sz="1600" b="1" dirty="0" smtClean="0"/>
              <a:t>Q49</a:t>
            </a:r>
            <a:r>
              <a:rPr lang="en-US" sz="1600" b="1" dirty="0"/>
              <a:t>. Which python library is used for Machine learning?</a:t>
            </a:r>
          </a:p>
          <a:p>
            <a:pPr>
              <a:lnSpc>
                <a:spcPct val="150000"/>
              </a:lnSpc>
            </a:pPr>
            <a:r>
              <a:rPr lang="en-US" sz="1600" b="1" dirty="0" smtClean="0"/>
              <a:t>Ans</a:t>
            </a:r>
            <a:r>
              <a:rPr lang="en-US" sz="1600" b="1" dirty="0"/>
              <a:t>. </a:t>
            </a:r>
            <a:r>
              <a:rPr lang="en-US" sz="1600" dirty="0"/>
              <a:t> </a:t>
            </a:r>
            <a:r>
              <a:rPr lang="en-US" sz="1600" dirty="0" err="1"/>
              <a:t>Scikit</a:t>
            </a:r>
            <a:r>
              <a:rPr lang="en-US" sz="1600" dirty="0"/>
              <a:t>-learn python Library is used for Machine learning.</a:t>
            </a:r>
          </a:p>
          <a:p>
            <a:pPr>
              <a:lnSpc>
                <a:spcPct val="150000"/>
              </a:lnSpc>
            </a:pPr>
            <a:r>
              <a:rPr lang="en-US" sz="1600" dirty="0" smtClean="0"/>
              <a:t/>
            </a:r>
            <a:br>
              <a:rPr lang="en-US" sz="1600" dirty="0" smtClean="0"/>
            </a:br>
            <a:r>
              <a:rPr lang="en-US" sz="1600" b="1" dirty="0"/>
              <a:t>Q50. What is the role of </a:t>
            </a:r>
            <a:r>
              <a:rPr lang="en-US" sz="1600" b="1" dirty="0" err="1"/>
              <a:t>len</a:t>
            </a:r>
            <a:r>
              <a:rPr lang="en-US" sz="1600" b="1" dirty="0"/>
              <a:t>() in python?</a:t>
            </a:r>
          </a:p>
          <a:p>
            <a:pPr>
              <a:lnSpc>
                <a:spcPct val="150000"/>
              </a:lnSpc>
            </a:pPr>
            <a:r>
              <a:rPr lang="en-US" sz="1600" b="1" dirty="0" smtClean="0"/>
              <a:t>Ans</a:t>
            </a:r>
            <a:r>
              <a:rPr lang="en-US" sz="1600" b="1" dirty="0"/>
              <a:t>. </a:t>
            </a:r>
            <a:r>
              <a:rPr lang="en-US" sz="1600" dirty="0"/>
              <a:t> </a:t>
            </a:r>
            <a:r>
              <a:rPr lang="en-US" sz="1600" dirty="0" err="1"/>
              <a:t>len</a:t>
            </a:r>
            <a:r>
              <a:rPr lang="en-US" sz="1600" dirty="0"/>
              <a:t>() is used to determine the length of an array, list and string in the program.</a:t>
            </a:r>
          </a:p>
          <a:p>
            <a:pPr>
              <a:lnSpc>
                <a:spcPct val="150000"/>
              </a:lnSpc>
            </a:pPr>
            <a:r>
              <a:rPr lang="en-US" sz="1600" dirty="0"/>
              <a:t> </a:t>
            </a:r>
            <a:r>
              <a:rPr lang="en-US" sz="1600" dirty="0" smtClean="0"/>
              <a:t>                Example</a:t>
            </a:r>
            <a:r>
              <a:rPr lang="en-US" sz="1600" dirty="0"/>
              <a:t>:</a:t>
            </a:r>
          </a:p>
          <a:p>
            <a:pPr>
              <a:lnSpc>
                <a:spcPct val="150000"/>
              </a:lnSpc>
            </a:pPr>
            <a:r>
              <a:rPr lang="en-US" sz="1600" dirty="0"/>
              <a:t> </a:t>
            </a:r>
            <a:r>
              <a:rPr lang="en-US" sz="1600" dirty="0" smtClean="0"/>
              <a:t>                                    str1</a:t>
            </a:r>
            <a:r>
              <a:rPr lang="en-US" sz="1600" dirty="0"/>
              <a:t>=</a:t>
            </a:r>
            <a:r>
              <a:rPr lang="en-US" sz="1600" dirty="0" smtClean="0"/>
              <a:t>’1234’</a:t>
            </a:r>
          </a:p>
          <a:p>
            <a:pPr>
              <a:lnSpc>
                <a:spcPct val="150000"/>
              </a:lnSpc>
            </a:pPr>
            <a:r>
              <a:rPr lang="en-US" sz="1600" dirty="0"/>
              <a:t> </a:t>
            </a:r>
            <a:r>
              <a:rPr lang="en-US" sz="1600" dirty="0" smtClean="0"/>
              <a:t>                                    </a:t>
            </a:r>
            <a:r>
              <a:rPr lang="en-US" sz="1600" dirty="0" err="1" smtClean="0"/>
              <a:t>len</a:t>
            </a:r>
            <a:r>
              <a:rPr lang="en-US" sz="1600" dirty="0" smtClean="0"/>
              <a:t>(str1)</a:t>
            </a:r>
            <a:endParaRPr lang="en-US" sz="1600" dirty="0"/>
          </a:p>
        </p:txBody>
      </p:sp>
    </p:spTree>
    <p:extLst>
      <p:ext uri="{BB962C8B-B14F-4D97-AF65-F5344CB8AC3E}">
        <p14:creationId xmlns:p14="http://schemas.microsoft.com/office/powerpoint/2010/main" val="362909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3807" y="92363"/>
            <a:ext cx="11922702" cy="6370975"/>
          </a:xfrm>
          <a:prstGeom prst="rect">
            <a:avLst/>
          </a:prstGeom>
          <a:noFill/>
          <a:ln>
            <a:solidFill>
              <a:schemeClr val="tx1"/>
            </a:solidFill>
          </a:ln>
        </p:spPr>
        <p:txBody>
          <a:bodyPr wrap="square" rtlCol="0">
            <a:spAutoFit/>
          </a:bodyPr>
          <a:lstStyle/>
          <a:p>
            <a:pPr>
              <a:lnSpc>
                <a:spcPct val="150000"/>
              </a:lnSpc>
            </a:pPr>
            <a:r>
              <a:rPr lang="en-US" sz="1600" b="1" dirty="0"/>
              <a:t>Q56. Which databases are supported by Python?</a:t>
            </a:r>
          </a:p>
          <a:p>
            <a:pPr>
              <a:lnSpc>
                <a:spcPct val="150000"/>
              </a:lnSpc>
            </a:pPr>
            <a:r>
              <a:rPr lang="en-US" sz="1600" b="1" dirty="0" smtClean="0"/>
              <a:t>Ans</a:t>
            </a:r>
            <a:r>
              <a:rPr lang="en-US" sz="1600" b="1" dirty="0"/>
              <a:t>. </a:t>
            </a:r>
            <a:r>
              <a:rPr lang="en-US" sz="1600" dirty="0"/>
              <a:t> MySQL (Structured) and MongoDB (Unstructured) are supported by Python. First, the modules should be imported to the library to interact with the database</a:t>
            </a:r>
            <a:r>
              <a:rPr lang="en-US" sz="1600" dirty="0" smtClean="0"/>
              <a:t>.</a:t>
            </a:r>
          </a:p>
          <a:p>
            <a:pPr>
              <a:lnSpc>
                <a:spcPct val="150000"/>
              </a:lnSpc>
            </a:pPr>
            <a:endParaRPr lang="en-US" sz="1600" dirty="0" smtClean="0"/>
          </a:p>
          <a:p>
            <a:pPr>
              <a:lnSpc>
                <a:spcPct val="150000"/>
              </a:lnSpc>
            </a:pPr>
            <a:r>
              <a:rPr lang="en-US" sz="1600" b="1" dirty="0"/>
              <a:t>Q57. What is the output of the following code?</a:t>
            </a:r>
          </a:p>
          <a:p>
            <a:pPr>
              <a:lnSpc>
                <a:spcPct val="150000"/>
              </a:lnSpc>
            </a:pPr>
            <a:r>
              <a:rPr lang="en-US" sz="1600" dirty="0" smtClean="0"/>
              <a:t>                         demoCodes </a:t>
            </a:r>
            <a:r>
              <a:rPr lang="en-US" sz="1600" dirty="0"/>
              <a:t>= [1, 2, 3, 4]</a:t>
            </a:r>
          </a:p>
          <a:p>
            <a:pPr>
              <a:lnSpc>
                <a:spcPct val="150000"/>
              </a:lnSpc>
            </a:pPr>
            <a:r>
              <a:rPr lang="en-US" sz="1600" dirty="0" smtClean="0"/>
              <a:t>                         </a:t>
            </a:r>
            <a:r>
              <a:rPr lang="en-US" sz="1600" dirty="0" err="1" smtClean="0"/>
              <a:t>demoCodes.append</a:t>
            </a:r>
            <a:r>
              <a:rPr lang="en-US" sz="1600" dirty="0"/>
              <a:t>([5,6,7,8])</a:t>
            </a:r>
          </a:p>
          <a:p>
            <a:pPr>
              <a:lnSpc>
                <a:spcPct val="150000"/>
              </a:lnSpc>
            </a:pPr>
            <a:r>
              <a:rPr lang="en-US" sz="1600" dirty="0" smtClean="0"/>
              <a:t>                         print </a:t>
            </a:r>
            <a:r>
              <a:rPr lang="en-US" sz="1600" dirty="0" err="1"/>
              <a:t>len</a:t>
            </a:r>
            <a:r>
              <a:rPr lang="en-US" sz="1600" dirty="0"/>
              <a:t>(demoCodes)</a:t>
            </a:r>
          </a:p>
          <a:p>
            <a:pPr>
              <a:lnSpc>
                <a:spcPct val="150000"/>
              </a:lnSpc>
            </a:pPr>
            <a:r>
              <a:rPr lang="en-US" sz="1600" b="1" dirty="0" smtClean="0"/>
              <a:t>                         Ans</a:t>
            </a:r>
            <a:r>
              <a:rPr lang="en-US" sz="1600" b="1" dirty="0"/>
              <a:t>. </a:t>
            </a:r>
            <a:r>
              <a:rPr lang="en-US" sz="1600" dirty="0"/>
              <a:t> Output: 5</a:t>
            </a:r>
          </a:p>
          <a:p>
            <a:pPr>
              <a:lnSpc>
                <a:spcPct val="150000"/>
              </a:lnSpc>
            </a:pPr>
            <a:r>
              <a:rPr lang="en-US" sz="1600" b="1" dirty="0" smtClean="0"/>
              <a:t>Reason</a:t>
            </a:r>
            <a:r>
              <a:rPr lang="en-US" sz="1600" b="1" dirty="0"/>
              <a:t>: </a:t>
            </a:r>
            <a:r>
              <a:rPr lang="en-US" sz="1600" dirty="0"/>
              <a:t>‘append’ method is used in the code, which has to append the existing object into the list. But the append method does not merge the list, which is added as an element. So, the output will be’5</a:t>
            </a:r>
            <a:r>
              <a:rPr lang="en-US" sz="1600" dirty="0" smtClean="0"/>
              <a:t>’.</a:t>
            </a:r>
          </a:p>
          <a:p>
            <a:pPr>
              <a:lnSpc>
                <a:spcPct val="150000"/>
              </a:lnSpc>
            </a:pPr>
            <a:endParaRPr lang="en-US" sz="1600" dirty="0" smtClean="0"/>
          </a:p>
          <a:p>
            <a:r>
              <a:rPr lang="en-US" sz="1600" b="1" dirty="0"/>
              <a:t>Q58. What is the use of the ‘#’ symbol in Python?</a:t>
            </a:r>
          </a:p>
          <a:p>
            <a:r>
              <a:rPr lang="en-US" sz="1600" dirty="0" smtClean="0"/>
              <a:t/>
            </a:r>
            <a:br>
              <a:rPr lang="en-US" sz="1600" dirty="0" smtClean="0"/>
            </a:br>
            <a:r>
              <a:rPr lang="en-US" sz="1600" b="1" dirty="0"/>
              <a:t>Ans. </a:t>
            </a:r>
            <a:r>
              <a:rPr lang="en-US" sz="1600" dirty="0"/>
              <a:t> ‘#’ symbol is used to symbolize the comments</a:t>
            </a:r>
          </a:p>
          <a:p>
            <a:r>
              <a:rPr lang="en-US" sz="1600" dirty="0" smtClean="0"/>
              <a:t/>
            </a:r>
            <a:br>
              <a:rPr lang="en-US" sz="1600" dirty="0" smtClean="0"/>
            </a:br>
            <a:r>
              <a:rPr lang="en-US" sz="1600" dirty="0" smtClean="0"/>
              <a:t>           print </a:t>
            </a:r>
            <a:r>
              <a:rPr lang="en-US" sz="1600" dirty="0"/>
              <a:t>(“I am a quick learner”)</a:t>
            </a:r>
          </a:p>
          <a:p>
            <a:r>
              <a:rPr lang="en-US" sz="1600" dirty="0" smtClean="0"/>
              <a:t/>
            </a:r>
            <a:br>
              <a:rPr lang="en-US" sz="1600" dirty="0" smtClean="0"/>
            </a:br>
            <a:r>
              <a:rPr lang="en-US" sz="1600" dirty="0" smtClean="0"/>
              <a:t>           #</a:t>
            </a:r>
            <a:r>
              <a:rPr lang="en-US" sz="1600" dirty="0"/>
              <a:t>print (“I am a quick learner</a:t>
            </a:r>
            <a:r>
              <a:rPr lang="en-US" sz="1600" dirty="0" smtClean="0"/>
              <a:t>”)</a:t>
            </a:r>
            <a:endParaRPr lang="en-US" sz="1600" dirty="0"/>
          </a:p>
        </p:txBody>
      </p:sp>
    </p:spTree>
    <p:extLst>
      <p:ext uri="{BB962C8B-B14F-4D97-AF65-F5344CB8AC3E}">
        <p14:creationId xmlns:p14="http://schemas.microsoft.com/office/powerpoint/2010/main" val="3672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364" y="117693"/>
            <a:ext cx="9273757" cy="5755422"/>
          </a:xfrm>
          <a:prstGeom prst="rect">
            <a:avLst/>
          </a:prstGeom>
          <a:noFill/>
          <a:ln>
            <a:solidFill>
              <a:schemeClr val="tx1"/>
            </a:solidFill>
          </a:ln>
        </p:spPr>
        <p:txBody>
          <a:bodyPr wrap="none" rtlCol="0">
            <a:spAutoFit/>
          </a:bodyPr>
          <a:lstStyle/>
          <a:p>
            <a:r>
              <a:rPr lang="en-US" sz="1600" b="1" dirty="0"/>
              <a:t>Q60. What is the maximum length of an identifier in python?</a:t>
            </a:r>
          </a:p>
          <a:p>
            <a:r>
              <a:rPr lang="en-US" sz="1600" dirty="0" smtClean="0"/>
              <a:t/>
            </a:r>
            <a:br>
              <a:rPr lang="en-US" sz="1600" dirty="0" smtClean="0"/>
            </a:br>
            <a:r>
              <a:rPr lang="en-US" sz="1600" b="1" dirty="0"/>
              <a:t>Ans. </a:t>
            </a:r>
            <a:r>
              <a:rPr lang="en-US" sz="1600" dirty="0"/>
              <a:t> The maximum possible length of an identifier in python is 79 characters</a:t>
            </a:r>
          </a:p>
          <a:p>
            <a:r>
              <a:rPr lang="en-US" sz="1600" dirty="0" smtClean="0"/>
              <a:t/>
            </a:r>
            <a:br>
              <a:rPr lang="en-US" sz="1600" dirty="0" smtClean="0"/>
            </a:br>
            <a:r>
              <a:rPr lang="en-US" sz="1600" b="1" dirty="0"/>
              <a:t>Q61. Can you tell me the generator functions in Python?</a:t>
            </a:r>
          </a:p>
          <a:p>
            <a:r>
              <a:rPr lang="en-US" sz="1600" dirty="0" smtClean="0"/>
              <a:t/>
            </a:r>
            <a:br>
              <a:rPr lang="en-US" sz="1600" dirty="0" smtClean="0"/>
            </a:br>
            <a:r>
              <a:rPr lang="en-US" sz="1600" b="1" dirty="0"/>
              <a:t>Ans. </a:t>
            </a:r>
            <a:r>
              <a:rPr lang="en-US" sz="1600" dirty="0"/>
              <a:t> Generator functions help to declare a function that behaves like an iterator in a fast, easy, and neat way.</a:t>
            </a:r>
          </a:p>
          <a:p>
            <a:r>
              <a:rPr lang="en-US" sz="1600" dirty="0" smtClean="0"/>
              <a:t/>
            </a:r>
            <a:br>
              <a:rPr lang="en-US" sz="1600" dirty="0" smtClean="0"/>
            </a:br>
            <a:r>
              <a:rPr lang="en-US" sz="1600" b="1" dirty="0"/>
              <a:t>Q62. Write a code to display the current time.</a:t>
            </a:r>
          </a:p>
          <a:p>
            <a:r>
              <a:rPr lang="en-US" sz="1600" dirty="0" smtClean="0"/>
              <a:t/>
            </a:r>
            <a:br>
              <a:rPr lang="en-US" sz="1600" dirty="0" smtClean="0"/>
            </a:br>
            <a:r>
              <a:rPr lang="en-US" sz="1600" b="1" dirty="0"/>
              <a:t>Ans. </a:t>
            </a:r>
            <a:r>
              <a:rPr lang="en-US" sz="1600" dirty="0"/>
              <a:t> Here is the code to represent the current time:</a:t>
            </a:r>
          </a:p>
          <a:p>
            <a:r>
              <a:rPr lang="en-US" sz="1600" dirty="0" smtClean="0"/>
              <a:t/>
            </a:r>
            <a:br>
              <a:rPr lang="en-US" sz="1600" dirty="0" smtClean="0"/>
            </a:br>
            <a:r>
              <a:rPr lang="en-US" sz="1600" dirty="0" smtClean="0"/>
              <a:t>                 import </a:t>
            </a:r>
            <a:r>
              <a:rPr lang="en-US" sz="1600" dirty="0"/>
              <a:t>datetime</a:t>
            </a:r>
          </a:p>
          <a:p>
            <a:r>
              <a:rPr lang="en-US" sz="1600" dirty="0" smtClean="0"/>
              <a:t/>
            </a:r>
            <a:br>
              <a:rPr lang="en-US" sz="1600" dirty="0" smtClean="0"/>
            </a:br>
            <a:r>
              <a:rPr lang="en-US" sz="1600" dirty="0" smtClean="0"/>
              <a:t>                 now </a:t>
            </a:r>
            <a:r>
              <a:rPr lang="en-US" sz="1600" dirty="0"/>
              <a:t>= datetime.datetime.now()</a:t>
            </a:r>
          </a:p>
          <a:p>
            <a:r>
              <a:rPr lang="en-US" sz="1600" dirty="0" smtClean="0"/>
              <a:t/>
            </a:r>
            <a:br>
              <a:rPr lang="en-US" sz="1600" dirty="0" smtClean="0"/>
            </a:br>
            <a:r>
              <a:rPr lang="en-US" sz="1600" dirty="0" smtClean="0"/>
              <a:t>                 print </a:t>
            </a:r>
            <a:r>
              <a:rPr lang="en-US" sz="1600" dirty="0"/>
              <a:t>(“Current date and time : “)</a:t>
            </a:r>
          </a:p>
          <a:p>
            <a:r>
              <a:rPr lang="en-US" sz="1600" dirty="0" smtClean="0"/>
              <a:t/>
            </a:r>
            <a:br>
              <a:rPr lang="en-US" sz="1600" dirty="0" smtClean="0"/>
            </a:br>
            <a:r>
              <a:rPr lang="en-US" sz="1600" dirty="0" smtClean="0"/>
              <a:t>                 print </a:t>
            </a:r>
            <a:r>
              <a:rPr lang="en-US" sz="1600" dirty="0"/>
              <a:t>(now.stgftime(“%Y-%m-%d %H:%M:%S”))</a:t>
            </a:r>
          </a:p>
          <a:p>
            <a:r>
              <a:rPr lang="en-US" sz="1600" dirty="0" smtClean="0"/>
              <a:t/>
            </a:r>
            <a:br>
              <a:rPr lang="en-US" sz="1600" dirty="0" smtClean="0"/>
            </a:br>
            <a:r>
              <a:rPr lang="en-US" sz="1600" b="1" dirty="0"/>
              <a:t>Q63. Is Python a case-sensitive programming language?</a:t>
            </a:r>
          </a:p>
          <a:p>
            <a:r>
              <a:rPr lang="en-US" sz="1600" dirty="0" smtClean="0"/>
              <a:t/>
            </a:r>
            <a:br>
              <a:rPr lang="en-US" sz="1600" dirty="0" smtClean="0"/>
            </a:br>
            <a:r>
              <a:rPr lang="en-US" sz="1600" b="1" dirty="0"/>
              <a:t>Ans. </a:t>
            </a:r>
            <a:r>
              <a:rPr lang="en-US" sz="1600" dirty="0"/>
              <a:t> Yes, it is a case-sensitive language like other languages such as Java, C, and C</a:t>
            </a:r>
            <a:r>
              <a:rPr lang="en-US" sz="1600" dirty="0" smtClean="0"/>
              <a:t>++.</a:t>
            </a:r>
            <a:endParaRPr lang="en-US" sz="1600" dirty="0"/>
          </a:p>
        </p:txBody>
      </p:sp>
    </p:spTree>
    <p:extLst>
      <p:ext uri="{BB962C8B-B14F-4D97-AF65-F5344CB8AC3E}">
        <p14:creationId xmlns:p14="http://schemas.microsoft.com/office/powerpoint/2010/main" val="3520368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1965</Words>
  <Application>Microsoft Office PowerPoint</Application>
  <PresentationFormat>Widescreen</PresentationFormat>
  <Paragraphs>172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Semcon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Anuganti Suresh</dc:creator>
  <cp:lastModifiedBy>Anuganti Suresh</cp:lastModifiedBy>
  <cp:revision>37</cp:revision>
  <dcterms:created xsi:type="dcterms:W3CDTF">2020-03-03T05:58:48Z</dcterms:created>
  <dcterms:modified xsi:type="dcterms:W3CDTF">2020-03-03T12:41:36Z</dcterms:modified>
</cp:coreProperties>
</file>