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9F95D7-C94A-4A87-9F63-383C3E324474}"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228685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9F95D7-C94A-4A87-9F63-383C3E324474}"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9074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9F95D7-C94A-4A87-9F63-383C3E324474}"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180456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9F95D7-C94A-4A87-9F63-383C3E324474}"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120606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9F95D7-C94A-4A87-9F63-383C3E324474}"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296227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9F95D7-C94A-4A87-9F63-383C3E324474}"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39809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9F95D7-C94A-4A87-9F63-383C3E324474}" type="datetimeFigureOut">
              <a:rPr lang="en-IN" smtClean="0"/>
              <a:t>04-12-2019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334737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9F95D7-C94A-4A87-9F63-383C3E324474}" type="datetimeFigureOut">
              <a:rPr lang="en-IN" smtClean="0"/>
              <a:t>04-12-2019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102379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F95D7-C94A-4A87-9F63-383C3E324474}" type="datetimeFigureOut">
              <a:rPr lang="en-IN" smtClean="0"/>
              <a:t>04-12-2019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80063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F95D7-C94A-4A87-9F63-383C3E324474}"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318484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F95D7-C94A-4A87-9F63-383C3E324474}"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30616-ADC6-4110-887B-A60BE4A4B640}" type="slidenum">
              <a:rPr lang="en-IN" smtClean="0"/>
              <a:t>‹#›</a:t>
            </a:fld>
            <a:endParaRPr lang="en-IN"/>
          </a:p>
        </p:txBody>
      </p:sp>
    </p:spTree>
    <p:extLst>
      <p:ext uri="{BB962C8B-B14F-4D97-AF65-F5344CB8AC3E}">
        <p14:creationId xmlns:p14="http://schemas.microsoft.com/office/powerpoint/2010/main" val="3634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95D7-C94A-4A87-9F63-383C3E324474}" type="datetimeFigureOut">
              <a:rPr lang="en-IN" smtClean="0"/>
              <a:t>04-12-2019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30616-ADC6-4110-887B-A60BE4A4B640}" type="slidenum">
              <a:rPr lang="en-IN" smtClean="0"/>
              <a:t>‹#›</a:t>
            </a:fld>
            <a:endParaRPr lang="en-IN"/>
          </a:p>
        </p:txBody>
      </p:sp>
    </p:spTree>
    <p:extLst>
      <p:ext uri="{BB962C8B-B14F-4D97-AF65-F5344CB8AC3E}">
        <p14:creationId xmlns:p14="http://schemas.microsoft.com/office/powerpoint/2010/main" val="17395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97" y="84820"/>
            <a:ext cx="12016327" cy="6702091"/>
          </a:xfrm>
          <a:prstGeom prst="rect">
            <a:avLst/>
          </a:prstGeom>
          <a:noFill/>
          <a:ln>
            <a:solidFill>
              <a:schemeClr val="tx1"/>
            </a:solidFill>
          </a:ln>
        </p:spPr>
        <p:txBody>
          <a:bodyPr wrap="square" rtlCol="0">
            <a:spAutoFit/>
          </a:bodyPr>
          <a:lstStyle/>
          <a:p>
            <a:pPr>
              <a:lnSpc>
                <a:spcPct val="150000"/>
              </a:lnSpc>
            </a:pPr>
            <a:r>
              <a:rPr lang="en-IN" sz="1600" b="1" dirty="0"/>
              <a:t>1) What is Python? What are the benefits of using Python?</a:t>
            </a:r>
            <a:endParaRPr lang="en-IN" sz="1600" dirty="0"/>
          </a:p>
          <a:p>
            <a:pPr>
              <a:lnSpc>
                <a:spcPct val="150000"/>
              </a:lnSpc>
            </a:pPr>
            <a:r>
              <a:rPr lang="en-IN" sz="1600" dirty="0" smtClean="0"/>
              <a:t>          Python </a:t>
            </a:r>
            <a:r>
              <a:rPr lang="en-IN" sz="1600" dirty="0"/>
              <a:t>is a programming language with objects, modules, threads, exceptions and automatic memory management. The benefits of pythons are that it is simple and easy, portable, extensible, build-in data structure and it is an open source</a:t>
            </a:r>
            <a:r>
              <a:rPr lang="en-IN" sz="1600" dirty="0" smtClean="0"/>
              <a:t>.</a:t>
            </a:r>
          </a:p>
          <a:p>
            <a:pPr>
              <a:lnSpc>
                <a:spcPct val="150000"/>
              </a:lnSpc>
            </a:pPr>
            <a:r>
              <a:rPr lang="en-IN" sz="1600" b="1" dirty="0"/>
              <a:t>2) What is PEP 8?</a:t>
            </a:r>
            <a:endParaRPr lang="en-IN" sz="1600" dirty="0"/>
          </a:p>
          <a:p>
            <a:pPr>
              <a:lnSpc>
                <a:spcPct val="150000"/>
              </a:lnSpc>
            </a:pPr>
            <a:r>
              <a:rPr lang="en-IN" sz="1600" dirty="0" smtClean="0"/>
              <a:t>         PEP </a:t>
            </a:r>
            <a:r>
              <a:rPr lang="en-IN" sz="1600" dirty="0"/>
              <a:t>8 is a coding convention, a set of recommendation, about how to write your Python code more readable.</a:t>
            </a:r>
          </a:p>
          <a:p>
            <a:pPr>
              <a:lnSpc>
                <a:spcPct val="150000"/>
              </a:lnSpc>
            </a:pPr>
            <a:r>
              <a:rPr lang="en-IN" sz="1600" b="1" dirty="0"/>
              <a:t>3) What is pickling and unpickling?</a:t>
            </a:r>
            <a:endParaRPr lang="en-IN" sz="1600" dirty="0"/>
          </a:p>
          <a:p>
            <a:pPr>
              <a:lnSpc>
                <a:spcPct val="150000"/>
              </a:lnSpc>
            </a:pPr>
            <a:r>
              <a:rPr lang="en-IN" sz="1600" dirty="0" smtClean="0"/>
              <a:t>        Pickle </a:t>
            </a:r>
            <a:r>
              <a:rPr lang="en-IN" sz="1600" dirty="0"/>
              <a:t>module accepts any Python object and converts it into a string representation and dumps it into a file by using dump function, this process is called pickling. While the process of retrieving original Python objects from the stored string representation is called unpickling.</a:t>
            </a:r>
          </a:p>
          <a:p>
            <a:pPr>
              <a:lnSpc>
                <a:spcPct val="150000"/>
              </a:lnSpc>
            </a:pPr>
            <a:r>
              <a:rPr lang="en-IN" sz="1600" b="1" dirty="0"/>
              <a:t>4) How Python is interpreted?</a:t>
            </a:r>
            <a:endParaRPr lang="en-IN" sz="1600" dirty="0"/>
          </a:p>
          <a:p>
            <a:pPr>
              <a:lnSpc>
                <a:spcPct val="150000"/>
              </a:lnSpc>
            </a:pPr>
            <a:r>
              <a:rPr lang="en-IN" sz="1600" dirty="0" smtClean="0"/>
              <a:t>        Python </a:t>
            </a:r>
            <a:r>
              <a:rPr lang="en-IN" sz="1600" dirty="0"/>
              <a:t>language is an interpreted language. Python program runs directly from the source code. It converts the source code that is written by the programmer into an intermediate language, which is again translated into machine language that has to be executed.</a:t>
            </a:r>
          </a:p>
          <a:p>
            <a:pPr>
              <a:lnSpc>
                <a:spcPct val="150000"/>
              </a:lnSpc>
            </a:pPr>
            <a:r>
              <a:rPr lang="en-IN" sz="1600" b="1" dirty="0"/>
              <a:t>5) How memory is managed in Python?</a:t>
            </a:r>
            <a:endParaRPr lang="en-IN" sz="1600" dirty="0"/>
          </a:p>
          <a:p>
            <a:pPr>
              <a:lnSpc>
                <a:spcPct val="150000"/>
              </a:lnSpc>
            </a:pPr>
            <a:r>
              <a:rPr lang="en-IN" sz="1600" dirty="0" smtClean="0"/>
              <a:t>        a. Python </a:t>
            </a:r>
            <a:r>
              <a:rPr lang="en-IN" sz="1600" dirty="0"/>
              <a:t>memory is managed by Python private heap space. All Python objects and data structures are located in a private heap. The programmer does not have an access to this private heap and interpreter takes care of this Python private heap.</a:t>
            </a:r>
          </a:p>
          <a:p>
            <a:pPr>
              <a:lnSpc>
                <a:spcPct val="150000"/>
              </a:lnSpc>
            </a:pPr>
            <a:r>
              <a:rPr lang="en-IN" sz="1600" dirty="0" smtClean="0"/>
              <a:t>        b. The </a:t>
            </a:r>
            <a:r>
              <a:rPr lang="en-IN" sz="1600" dirty="0"/>
              <a:t>allocation of Python heap space for Python objects is done by Python memory manager. The core API gives access to some tools for the programmer to code.</a:t>
            </a:r>
          </a:p>
          <a:p>
            <a:pPr>
              <a:lnSpc>
                <a:spcPct val="150000"/>
              </a:lnSpc>
            </a:pPr>
            <a:r>
              <a:rPr lang="en-IN" sz="1600" dirty="0" smtClean="0"/>
              <a:t>        c. Python </a:t>
            </a:r>
            <a:r>
              <a:rPr lang="en-IN" sz="1600" dirty="0"/>
              <a:t>also have an inbuilt garbage collector, which recycle all the unused memory and frees the memory and makes it available to the heap space</a:t>
            </a:r>
            <a:r>
              <a:rPr lang="en-IN" sz="1600" dirty="0" smtClean="0"/>
              <a:t>.</a:t>
            </a:r>
            <a:endParaRPr lang="en-IN" sz="1600" dirty="0"/>
          </a:p>
        </p:txBody>
      </p:sp>
    </p:spTree>
    <p:extLst>
      <p:ext uri="{BB962C8B-B14F-4D97-AF65-F5344CB8AC3E}">
        <p14:creationId xmlns:p14="http://schemas.microsoft.com/office/powerpoint/2010/main" val="4426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5" y="36950"/>
            <a:ext cx="12127345" cy="7086555"/>
          </a:xfrm>
          <a:prstGeom prst="rect">
            <a:avLst/>
          </a:prstGeom>
          <a:noFill/>
          <a:ln>
            <a:solidFill>
              <a:schemeClr val="tx1"/>
            </a:solidFill>
          </a:ln>
        </p:spPr>
        <p:txBody>
          <a:bodyPr wrap="square" rtlCol="0">
            <a:spAutoFit/>
          </a:bodyPr>
          <a:lstStyle/>
          <a:p>
            <a:pPr>
              <a:lnSpc>
                <a:spcPct val="150000"/>
              </a:lnSpc>
            </a:pPr>
            <a:r>
              <a:rPr lang="en-IN" sz="1600" b="1" dirty="0"/>
              <a:t>41) Explain database connection in Python Flask?</a:t>
            </a:r>
            <a:endParaRPr lang="en-IN" sz="1600" dirty="0"/>
          </a:p>
          <a:p>
            <a:pPr>
              <a:lnSpc>
                <a:spcPct val="150000"/>
              </a:lnSpc>
            </a:pPr>
            <a:r>
              <a:rPr lang="en-IN" sz="1600" dirty="0" smtClean="0"/>
              <a:t>                   Flask </a:t>
            </a:r>
            <a:r>
              <a:rPr lang="en-IN" sz="1600" dirty="0"/>
              <a:t>supports database powered application (RDBS). Such system requires creating a schema, which requires piping the </a:t>
            </a:r>
            <a:r>
              <a:rPr lang="en-IN" sz="1600" dirty="0" err="1"/>
              <a:t>shema.sql</a:t>
            </a:r>
            <a:r>
              <a:rPr lang="en-IN" sz="1600" dirty="0"/>
              <a:t> file into a sqlite3 command. So you need to install sqlite3 command in order to create or initiate the database in Flask.</a:t>
            </a:r>
          </a:p>
          <a:p>
            <a:pPr>
              <a:lnSpc>
                <a:spcPct val="150000"/>
              </a:lnSpc>
            </a:pPr>
            <a:r>
              <a:rPr lang="en-IN" sz="1600" dirty="0" smtClean="0"/>
              <a:t>      Flask </a:t>
            </a:r>
            <a:r>
              <a:rPr lang="en-IN" sz="1600" dirty="0"/>
              <a:t>allows to request database in three ways</a:t>
            </a:r>
          </a:p>
          <a:p>
            <a:pPr>
              <a:lnSpc>
                <a:spcPct val="150000"/>
              </a:lnSpc>
            </a:pPr>
            <a:r>
              <a:rPr lang="en-IN" sz="1600" dirty="0" smtClean="0"/>
              <a:t>              * </a:t>
            </a:r>
            <a:r>
              <a:rPr lang="en-IN" sz="1600" dirty="0" err="1" smtClean="0"/>
              <a:t>before_request</a:t>
            </a:r>
            <a:r>
              <a:rPr lang="en-IN" sz="1600" dirty="0"/>
              <a:t>() : They are called before a request and pass no arguments</a:t>
            </a:r>
          </a:p>
          <a:p>
            <a:pPr>
              <a:lnSpc>
                <a:spcPct val="150000"/>
              </a:lnSpc>
            </a:pPr>
            <a:r>
              <a:rPr lang="en-IN" sz="1600" dirty="0" smtClean="0"/>
              <a:t>              * </a:t>
            </a:r>
            <a:r>
              <a:rPr lang="en-IN" sz="1600" dirty="0" err="1" smtClean="0"/>
              <a:t>after_request</a:t>
            </a:r>
            <a:r>
              <a:rPr lang="en-IN" sz="1600" dirty="0"/>
              <a:t>() : They are called after a request and pass the response that will be sent to the client</a:t>
            </a:r>
          </a:p>
          <a:p>
            <a:pPr>
              <a:lnSpc>
                <a:spcPct val="150000"/>
              </a:lnSpc>
            </a:pPr>
            <a:r>
              <a:rPr lang="en-IN" sz="1600" dirty="0" smtClean="0"/>
              <a:t>              * </a:t>
            </a:r>
            <a:r>
              <a:rPr lang="en-IN" sz="1600" dirty="0" err="1" smtClean="0"/>
              <a:t>teardown_request</a:t>
            </a:r>
            <a:r>
              <a:rPr lang="en-IN" sz="1600" dirty="0"/>
              <a:t>(): They are called in situation when exception is raised, and response are not guaranteed. They are called after the response been constructed. They are not allowed to modify the request, and their values are ignored.</a:t>
            </a:r>
          </a:p>
          <a:p>
            <a:pPr>
              <a:lnSpc>
                <a:spcPct val="150000"/>
              </a:lnSpc>
            </a:pPr>
            <a:r>
              <a:rPr lang="en-IN" sz="1600" b="1" dirty="0"/>
              <a:t>42) You are having multiple </a:t>
            </a:r>
            <a:r>
              <a:rPr lang="en-IN" sz="1600" b="1" dirty="0" err="1"/>
              <a:t>Memcache</a:t>
            </a:r>
            <a:r>
              <a:rPr lang="en-IN" sz="1600" b="1" dirty="0"/>
              <a:t> servers running Python, in which one of the </a:t>
            </a:r>
            <a:r>
              <a:rPr lang="en-IN" sz="1600" b="1" dirty="0" err="1"/>
              <a:t>memcacher</a:t>
            </a:r>
            <a:r>
              <a:rPr lang="en-IN" sz="1600" b="1" dirty="0"/>
              <a:t> server fails, and it has your data, will it ever try to get key data from that one failed server?</a:t>
            </a:r>
            <a:endParaRPr lang="en-IN" sz="1600" dirty="0"/>
          </a:p>
          <a:p>
            <a:pPr>
              <a:lnSpc>
                <a:spcPct val="150000"/>
              </a:lnSpc>
            </a:pPr>
            <a:r>
              <a:rPr lang="en-IN" sz="1550" dirty="0" smtClean="0"/>
              <a:t>             The </a:t>
            </a:r>
            <a:r>
              <a:rPr lang="en-IN" sz="1550" dirty="0"/>
              <a:t>data in the failed server won't get removed, but there is a provision for auto-failure, which you can configure for multiple nodes. Fail-over can be triggered during any kind of socket or </a:t>
            </a:r>
            <a:r>
              <a:rPr lang="en-IN" sz="1550" dirty="0" err="1"/>
              <a:t>Memcached</a:t>
            </a:r>
            <a:r>
              <a:rPr lang="en-IN" sz="1550" dirty="0"/>
              <a:t> server level errors and not during normal client errors like adding an existing key, etc.</a:t>
            </a:r>
          </a:p>
          <a:p>
            <a:pPr>
              <a:lnSpc>
                <a:spcPct val="150000"/>
              </a:lnSpc>
            </a:pPr>
            <a:r>
              <a:rPr lang="en-IN" sz="1600" b="1" dirty="0"/>
              <a:t>43) Explain how you can minimize the </a:t>
            </a:r>
            <a:r>
              <a:rPr lang="en-IN" sz="1600" b="1" dirty="0" err="1"/>
              <a:t>Memcached</a:t>
            </a:r>
            <a:r>
              <a:rPr lang="en-IN" sz="1600" b="1" dirty="0"/>
              <a:t> server outages in your Python Development?</a:t>
            </a:r>
            <a:endParaRPr lang="en-IN" sz="1600" dirty="0"/>
          </a:p>
          <a:p>
            <a:pPr>
              <a:lnSpc>
                <a:spcPct val="150000"/>
              </a:lnSpc>
            </a:pPr>
            <a:r>
              <a:rPr lang="en-IN" sz="1600" dirty="0" smtClean="0"/>
              <a:t>              * When </a:t>
            </a:r>
            <a:r>
              <a:rPr lang="en-IN" sz="1600" dirty="0"/>
              <a:t>one instance fails, several of them goes down, this will put larger load on the database server when lost data is reloaded as client </a:t>
            </a:r>
            <a:r>
              <a:rPr lang="en-IN" sz="1600" dirty="0" smtClean="0"/>
              <a:t>  </a:t>
            </a:r>
          </a:p>
          <a:p>
            <a:pPr>
              <a:lnSpc>
                <a:spcPct val="150000"/>
              </a:lnSpc>
            </a:pPr>
            <a:r>
              <a:rPr lang="en-IN" sz="1600" dirty="0"/>
              <a:t> </a:t>
            </a:r>
            <a:r>
              <a:rPr lang="en-IN" sz="1600" dirty="0" smtClean="0"/>
              <a:t>                make </a:t>
            </a:r>
            <a:r>
              <a:rPr lang="en-IN" sz="1600" dirty="0"/>
              <a:t>a request. To avoid this, if your code has been written to minimize cache stampedes then it will leave a minimal impact</a:t>
            </a:r>
          </a:p>
          <a:p>
            <a:pPr>
              <a:lnSpc>
                <a:spcPct val="150000"/>
              </a:lnSpc>
            </a:pPr>
            <a:r>
              <a:rPr lang="en-IN" sz="1600" dirty="0" smtClean="0"/>
              <a:t>              * Another </a:t>
            </a:r>
            <a:r>
              <a:rPr lang="en-IN" sz="1600" dirty="0"/>
              <a:t>way is to bring up an instance of </a:t>
            </a:r>
            <a:r>
              <a:rPr lang="en-IN" sz="1600" dirty="0" err="1"/>
              <a:t>Memcached</a:t>
            </a:r>
            <a:r>
              <a:rPr lang="en-IN" sz="1600" dirty="0"/>
              <a:t> on a new machine using the lost machines IP address</a:t>
            </a:r>
          </a:p>
          <a:p>
            <a:pPr>
              <a:lnSpc>
                <a:spcPct val="150000"/>
              </a:lnSpc>
            </a:pPr>
            <a:r>
              <a:rPr lang="en-IN" sz="1600" dirty="0" smtClean="0"/>
              <a:t>              * Code </a:t>
            </a:r>
            <a:r>
              <a:rPr lang="en-IN" sz="1600" dirty="0"/>
              <a:t>is another option to minimize server outages as it gives you the liberty to change the </a:t>
            </a:r>
            <a:r>
              <a:rPr lang="en-IN" sz="1600" dirty="0" err="1"/>
              <a:t>Memcached</a:t>
            </a:r>
            <a:r>
              <a:rPr lang="en-IN" sz="1600" dirty="0"/>
              <a:t> server list with minimal work</a:t>
            </a:r>
          </a:p>
          <a:p>
            <a:pPr>
              <a:lnSpc>
                <a:spcPct val="150000"/>
              </a:lnSpc>
            </a:pPr>
            <a:r>
              <a:rPr lang="en-IN" sz="1600" dirty="0" smtClean="0"/>
              <a:t>              * Setting </a:t>
            </a:r>
            <a:r>
              <a:rPr lang="en-IN" sz="1600" dirty="0"/>
              <a:t>timeout value is another option that some </a:t>
            </a:r>
            <a:r>
              <a:rPr lang="en-IN" sz="1600" dirty="0" err="1"/>
              <a:t>Memcached</a:t>
            </a:r>
            <a:r>
              <a:rPr lang="en-IN" sz="1600" dirty="0"/>
              <a:t> clients implement for </a:t>
            </a:r>
            <a:r>
              <a:rPr lang="en-IN" sz="1600" dirty="0" err="1"/>
              <a:t>Memcached</a:t>
            </a:r>
            <a:r>
              <a:rPr lang="en-IN" sz="1600" dirty="0"/>
              <a:t> server outage. When your </a:t>
            </a:r>
            <a:r>
              <a:rPr lang="en-IN" sz="1600" dirty="0" smtClean="0"/>
              <a:t> </a:t>
            </a:r>
          </a:p>
          <a:p>
            <a:pPr>
              <a:lnSpc>
                <a:spcPct val="150000"/>
              </a:lnSpc>
            </a:pPr>
            <a:r>
              <a:rPr lang="en-IN" sz="1600" dirty="0"/>
              <a:t> </a:t>
            </a:r>
            <a:r>
              <a:rPr lang="en-IN" sz="1600" dirty="0" smtClean="0"/>
              <a:t>                </a:t>
            </a:r>
            <a:r>
              <a:rPr lang="en-IN" sz="1550" dirty="0" err="1" smtClean="0"/>
              <a:t>Memcached</a:t>
            </a:r>
            <a:r>
              <a:rPr lang="en-IN" sz="1550" dirty="0" smtClean="0"/>
              <a:t> </a:t>
            </a:r>
            <a:r>
              <a:rPr lang="en-IN" sz="1550" dirty="0"/>
              <a:t>server goes down, the client will keep trying to send a request till the time-out limit is </a:t>
            </a:r>
            <a:r>
              <a:rPr lang="en-IN" sz="1550" dirty="0" smtClean="0"/>
              <a:t>reached</a:t>
            </a:r>
            <a:endParaRPr lang="en-IN" sz="1550" dirty="0"/>
          </a:p>
        </p:txBody>
      </p:sp>
    </p:spTree>
    <p:extLst>
      <p:ext uri="{BB962C8B-B14F-4D97-AF65-F5344CB8AC3E}">
        <p14:creationId xmlns:p14="http://schemas.microsoft.com/office/powerpoint/2010/main" val="396706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0" y="46182"/>
            <a:ext cx="12025745" cy="3785652"/>
          </a:xfrm>
          <a:prstGeom prst="rect">
            <a:avLst/>
          </a:prstGeom>
          <a:noFill/>
          <a:ln>
            <a:solidFill>
              <a:schemeClr val="tx1"/>
            </a:solidFill>
          </a:ln>
        </p:spPr>
        <p:txBody>
          <a:bodyPr wrap="square" rtlCol="0">
            <a:spAutoFit/>
          </a:bodyPr>
          <a:lstStyle/>
          <a:p>
            <a:pPr>
              <a:lnSpc>
                <a:spcPct val="150000"/>
              </a:lnSpc>
            </a:pPr>
            <a:r>
              <a:rPr lang="en-IN" sz="1600" b="1" dirty="0"/>
              <a:t>44) Explain what is Dogpile effect? How can you prevent this effect?</a:t>
            </a:r>
            <a:endParaRPr lang="en-IN" sz="1600" dirty="0"/>
          </a:p>
          <a:p>
            <a:pPr>
              <a:lnSpc>
                <a:spcPct val="150000"/>
              </a:lnSpc>
            </a:pPr>
            <a:r>
              <a:rPr lang="en-IN" sz="1600" dirty="0" smtClean="0"/>
              <a:t>                Dogpile </a:t>
            </a:r>
            <a:r>
              <a:rPr lang="en-IN" sz="1600" dirty="0"/>
              <a:t>effect is referred to the event when cache expires, and websites are hit by the multiple requests made by the client at the same time. This effect can be prevented by using semaphore lock. In this system when value expires, first process acquires the lock and starts generating new value.</a:t>
            </a:r>
          </a:p>
          <a:p>
            <a:pPr>
              <a:lnSpc>
                <a:spcPct val="150000"/>
              </a:lnSpc>
            </a:pPr>
            <a:r>
              <a:rPr lang="en-IN" sz="1600" b="1" dirty="0"/>
              <a:t>45) Explain how </a:t>
            </a:r>
            <a:r>
              <a:rPr lang="en-IN" sz="1600" b="1" dirty="0" err="1"/>
              <a:t>Memcached</a:t>
            </a:r>
            <a:r>
              <a:rPr lang="en-IN" sz="1600" b="1" dirty="0"/>
              <a:t> should not be used in your Python project?</a:t>
            </a:r>
            <a:endParaRPr lang="en-IN" sz="1600" dirty="0"/>
          </a:p>
          <a:p>
            <a:pPr>
              <a:lnSpc>
                <a:spcPct val="150000"/>
              </a:lnSpc>
            </a:pPr>
            <a:r>
              <a:rPr lang="en-IN" sz="1600" dirty="0" smtClean="0"/>
              <a:t>               * </a:t>
            </a:r>
            <a:r>
              <a:rPr lang="en-IN" sz="1600" dirty="0" err="1" smtClean="0"/>
              <a:t>Memcached</a:t>
            </a:r>
            <a:r>
              <a:rPr lang="en-IN" sz="1600" dirty="0" smtClean="0"/>
              <a:t> </a:t>
            </a:r>
            <a:r>
              <a:rPr lang="en-IN" sz="1600" dirty="0"/>
              <a:t>common misuse is to use it as a data store, and not as a cache</a:t>
            </a:r>
          </a:p>
          <a:p>
            <a:pPr>
              <a:lnSpc>
                <a:spcPct val="150000"/>
              </a:lnSpc>
            </a:pPr>
            <a:r>
              <a:rPr lang="en-IN" sz="1600" dirty="0" smtClean="0"/>
              <a:t>               * Never </a:t>
            </a:r>
            <a:r>
              <a:rPr lang="en-IN" sz="1600" dirty="0"/>
              <a:t>use </a:t>
            </a:r>
            <a:r>
              <a:rPr lang="en-IN" sz="1600" dirty="0" err="1"/>
              <a:t>Memcached</a:t>
            </a:r>
            <a:r>
              <a:rPr lang="en-IN" sz="1600" dirty="0"/>
              <a:t> as the only source of the information you need to run your application. Data should always be available </a:t>
            </a:r>
            <a:endParaRPr lang="en-IN" sz="1600" dirty="0" smtClean="0"/>
          </a:p>
          <a:p>
            <a:pPr>
              <a:lnSpc>
                <a:spcPct val="150000"/>
              </a:lnSpc>
            </a:pPr>
            <a:r>
              <a:rPr lang="en-IN" sz="1600" dirty="0"/>
              <a:t> </a:t>
            </a:r>
            <a:r>
              <a:rPr lang="en-IN" sz="1600" dirty="0" smtClean="0"/>
              <a:t>                  through </a:t>
            </a:r>
            <a:r>
              <a:rPr lang="en-IN" sz="1600" dirty="0"/>
              <a:t>another source as well</a:t>
            </a:r>
          </a:p>
          <a:p>
            <a:pPr>
              <a:lnSpc>
                <a:spcPct val="150000"/>
              </a:lnSpc>
            </a:pPr>
            <a:r>
              <a:rPr lang="en-IN" sz="1600" dirty="0" smtClean="0"/>
              <a:t>               * </a:t>
            </a:r>
            <a:r>
              <a:rPr lang="en-IN" sz="1600" dirty="0" err="1" smtClean="0"/>
              <a:t>Memcached</a:t>
            </a:r>
            <a:r>
              <a:rPr lang="en-IN" sz="1600" dirty="0" smtClean="0"/>
              <a:t> </a:t>
            </a:r>
            <a:r>
              <a:rPr lang="en-IN" sz="1600" dirty="0"/>
              <a:t>is just a key or value store and cannot perform query over the data or iterate over the contents to extract information</a:t>
            </a:r>
          </a:p>
          <a:p>
            <a:pPr>
              <a:lnSpc>
                <a:spcPct val="150000"/>
              </a:lnSpc>
            </a:pPr>
            <a:r>
              <a:rPr lang="en-IN" sz="1600" dirty="0" smtClean="0"/>
              <a:t>               * </a:t>
            </a:r>
            <a:r>
              <a:rPr lang="en-IN" sz="1600" dirty="0" err="1" smtClean="0"/>
              <a:t>Memcached</a:t>
            </a:r>
            <a:r>
              <a:rPr lang="en-IN" sz="1600" dirty="0" smtClean="0"/>
              <a:t> </a:t>
            </a:r>
            <a:r>
              <a:rPr lang="en-IN" sz="1600" dirty="0"/>
              <a:t>does not offer any form of security either in encryption or </a:t>
            </a:r>
            <a:r>
              <a:rPr lang="en-IN" sz="1600" dirty="0" smtClean="0"/>
              <a:t>authentication</a:t>
            </a:r>
            <a:endParaRPr lang="en-IN" sz="1600" dirty="0"/>
          </a:p>
        </p:txBody>
      </p:sp>
    </p:spTree>
    <p:extLst>
      <p:ext uri="{BB962C8B-B14F-4D97-AF65-F5344CB8AC3E}">
        <p14:creationId xmlns:p14="http://schemas.microsoft.com/office/powerpoint/2010/main" val="17552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363" y="73891"/>
            <a:ext cx="11998037" cy="4486100"/>
          </a:xfrm>
          <a:prstGeom prst="rect">
            <a:avLst/>
          </a:prstGeom>
          <a:noFill/>
          <a:ln>
            <a:solidFill>
              <a:schemeClr val="tx1"/>
            </a:solidFill>
          </a:ln>
        </p:spPr>
        <p:txBody>
          <a:bodyPr wrap="square" rtlCol="0">
            <a:spAutoFit/>
          </a:bodyPr>
          <a:lstStyle/>
          <a:p>
            <a:pPr>
              <a:lnSpc>
                <a:spcPct val="150000"/>
              </a:lnSpc>
            </a:pPr>
            <a:r>
              <a:rPr lang="en-IN" sz="1600" b="1" dirty="0"/>
              <a:t>6) What are the tools that help to find bugs or perform static analysis?</a:t>
            </a:r>
            <a:endParaRPr lang="en-IN" sz="1600" dirty="0"/>
          </a:p>
          <a:p>
            <a:pPr>
              <a:lnSpc>
                <a:spcPct val="150000"/>
              </a:lnSpc>
            </a:pPr>
            <a:r>
              <a:rPr lang="en-IN" sz="1600" dirty="0" smtClean="0"/>
              <a:t>             </a:t>
            </a:r>
            <a:r>
              <a:rPr lang="en-IN" sz="1600" dirty="0" err="1" smtClean="0"/>
              <a:t>PyChecker</a:t>
            </a:r>
            <a:r>
              <a:rPr lang="en-IN" sz="1600" dirty="0" smtClean="0"/>
              <a:t> </a:t>
            </a:r>
            <a:r>
              <a:rPr lang="en-IN" sz="1600" dirty="0"/>
              <a:t>is a static analysis tool that detects the bugs in Python source code and warns about the style and complexity of the bug. Pylint is another tool that verifies whether the module meets the coding standard.</a:t>
            </a:r>
          </a:p>
          <a:p>
            <a:pPr>
              <a:lnSpc>
                <a:spcPct val="150000"/>
              </a:lnSpc>
            </a:pPr>
            <a:r>
              <a:rPr lang="en-IN" sz="1600" b="1" dirty="0"/>
              <a:t>7) What are Python decorators?</a:t>
            </a:r>
            <a:endParaRPr lang="en-IN" sz="1600" dirty="0"/>
          </a:p>
          <a:p>
            <a:pPr>
              <a:lnSpc>
                <a:spcPct val="150000"/>
              </a:lnSpc>
            </a:pPr>
            <a:r>
              <a:rPr lang="en-IN" sz="1600" dirty="0" smtClean="0"/>
              <a:t>            A </a:t>
            </a:r>
            <a:r>
              <a:rPr lang="en-IN" sz="1600" dirty="0"/>
              <a:t>Python decorator is a specific change that we make in Python syntax to alter functions easily.</a:t>
            </a:r>
          </a:p>
          <a:p>
            <a:pPr>
              <a:lnSpc>
                <a:spcPct val="150000"/>
              </a:lnSpc>
            </a:pPr>
            <a:r>
              <a:rPr lang="en-IN" sz="1600" b="1" dirty="0"/>
              <a:t>8) What is the difference between list and tuple?</a:t>
            </a:r>
            <a:endParaRPr lang="en-IN" sz="1600" dirty="0"/>
          </a:p>
          <a:p>
            <a:pPr>
              <a:lnSpc>
                <a:spcPct val="150000"/>
              </a:lnSpc>
            </a:pPr>
            <a:r>
              <a:rPr lang="en-IN" sz="1600" dirty="0" smtClean="0"/>
              <a:t>           The </a:t>
            </a:r>
            <a:r>
              <a:rPr lang="en-IN" sz="1600" dirty="0"/>
              <a:t>difference between list and tuple is that list is mutable while tuple is not. Tuple can be hashed for </a:t>
            </a:r>
            <a:r>
              <a:rPr lang="en-IN" sz="1600" dirty="0" err="1"/>
              <a:t>e.g</a:t>
            </a:r>
            <a:r>
              <a:rPr lang="en-IN" sz="1600" dirty="0"/>
              <a:t> as a key for dictionaries.</a:t>
            </a:r>
          </a:p>
          <a:p>
            <a:pPr>
              <a:lnSpc>
                <a:spcPct val="150000"/>
              </a:lnSpc>
            </a:pPr>
            <a:r>
              <a:rPr lang="en-IN" sz="1600" b="1" dirty="0"/>
              <a:t>9) How are arguments passed by value or by reference?</a:t>
            </a:r>
            <a:endParaRPr lang="en-IN" sz="1600" dirty="0"/>
          </a:p>
          <a:p>
            <a:pPr>
              <a:lnSpc>
                <a:spcPct val="150000"/>
              </a:lnSpc>
            </a:pPr>
            <a:r>
              <a:rPr lang="en-IN" sz="1600" dirty="0" smtClean="0"/>
              <a:t>           Everything </a:t>
            </a:r>
            <a:r>
              <a:rPr lang="en-IN" sz="1600" dirty="0"/>
              <a:t>in Python is an object and all variables hold references to the objects. The references values are according to the functions; as a result you cannot change the value of the references. However, you can change the objects if it is mutable.</a:t>
            </a:r>
          </a:p>
          <a:p>
            <a:pPr>
              <a:lnSpc>
                <a:spcPct val="150000"/>
              </a:lnSpc>
            </a:pPr>
            <a:r>
              <a:rPr lang="en-IN" sz="1600" b="1" dirty="0"/>
              <a:t>10) What is </a:t>
            </a:r>
            <a:r>
              <a:rPr lang="en-IN" sz="1600" b="1" dirty="0" err="1"/>
              <a:t>Dict</a:t>
            </a:r>
            <a:r>
              <a:rPr lang="en-IN" sz="1600" b="1" dirty="0"/>
              <a:t> and List comprehensions are?</a:t>
            </a:r>
            <a:endParaRPr lang="en-IN" sz="1600" dirty="0"/>
          </a:p>
          <a:p>
            <a:pPr>
              <a:lnSpc>
                <a:spcPct val="150000"/>
              </a:lnSpc>
            </a:pPr>
            <a:r>
              <a:rPr lang="en-IN" sz="1600" dirty="0" smtClean="0"/>
              <a:t>           They </a:t>
            </a:r>
            <a:r>
              <a:rPr lang="en-IN" sz="1600" dirty="0"/>
              <a:t>are syntax constructions to ease the creation of a Dictionary or List based on existing </a:t>
            </a:r>
            <a:r>
              <a:rPr lang="en-IN" sz="1600" dirty="0" err="1"/>
              <a:t>iterable</a:t>
            </a:r>
            <a:r>
              <a:rPr lang="en-IN" sz="1600" dirty="0" smtClean="0"/>
              <a:t>.</a:t>
            </a:r>
            <a:endParaRPr lang="en-IN" sz="1600" dirty="0"/>
          </a:p>
        </p:txBody>
      </p:sp>
    </p:spTree>
    <p:extLst>
      <p:ext uri="{BB962C8B-B14F-4D97-AF65-F5344CB8AC3E}">
        <p14:creationId xmlns:p14="http://schemas.microsoft.com/office/powerpoint/2010/main" val="40646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7" y="64652"/>
            <a:ext cx="12044216" cy="6001643"/>
          </a:xfrm>
          <a:prstGeom prst="rect">
            <a:avLst/>
          </a:prstGeom>
          <a:noFill/>
          <a:ln>
            <a:solidFill>
              <a:schemeClr val="tx1"/>
            </a:solidFill>
          </a:ln>
        </p:spPr>
        <p:txBody>
          <a:bodyPr wrap="square" rtlCol="0">
            <a:spAutoFit/>
          </a:bodyPr>
          <a:lstStyle/>
          <a:p>
            <a:pPr>
              <a:lnSpc>
                <a:spcPct val="150000"/>
              </a:lnSpc>
            </a:pPr>
            <a:r>
              <a:rPr lang="en-IN" sz="1600" b="1" dirty="0"/>
              <a:t>11) What are the built-in type does python provides</a:t>
            </a:r>
            <a:r>
              <a:rPr lang="en-IN" sz="1600" b="1" dirty="0" smtClean="0"/>
              <a:t>?</a:t>
            </a:r>
          </a:p>
          <a:p>
            <a:pPr>
              <a:lnSpc>
                <a:spcPct val="150000"/>
              </a:lnSpc>
            </a:pPr>
            <a:r>
              <a:rPr lang="en-IN" sz="1600" dirty="0"/>
              <a:t>There are mutable and Immutable types of Pythons built in types Mutable built-in types</a:t>
            </a:r>
          </a:p>
          <a:p>
            <a:pPr>
              <a:lnSpc>
                <a:spcPct val="150000"/>
              </a:lnSpc>
            </a:pPr>
            <a:r>
              <a:rPr lang="en-IN" sz="1600" dirty="0"/>
              <a:t>List</a:t>
            </a:r>
          </a:p>
          <a:p>
            <a:pPr>
              <a:lnSpc>
                <a:spcPct val="150000"/>
              </a:lnSpc>
            </a:pPr>
            <a:r>
              <a:rPr lang="en-IN" sz="1600" dirty="0"/>
              <a:t>Sets</a:t>
            </a:r>
          </a:p>
          <a:p>
            <a:pPr>
              <a:lnSpc>
                <a:spcPct val="150000"/>
              </a:lnSpc>
            </a:pPr>
            <a:r>
              <a:rPr lang="en-IN" sz="1600" dirty="0"/>
              <a:t>Dictionaries</a:t>
            </a:r>
          </a:p>
          <a:p>
            <a:pPr>
              <a:lnSpc>
                <a:spcPct val="150000"/>
              </a:lnSpc>
            </a:pPr>
            <a:r>
              <a:rPr lang="en-IN" sz="1600" dirty="0"/>
              <a:t>Immutable built-in types</a:t>
            </a:r>
          </a:p>
          <a:p>
            <a:pPr>
              <a:lnSpc>
                <a:spcPct val="150000"/>
              </a:lnSpc>
            </a:pPr>
            <a:r>
              <a:rPr lang="en-IN" sz="1600" dirty="0"/>
              <a:t>Strings</a:t>
            </a:r>
          </a:p>
          <a:p>
            <a:pPr>
              <a:lnSpc>
                <a:spcPct val="150000"/>
              </a:lnSpc>
            </a:pPr>
            <a:r>
              <a:rPr lang="en-IN" sz="1600" dirty="0"/>
              <a:t>Tuples</a:t>
            </a:r>
          </a:p>
          <a:p>
            <a:pPr>
              <a:lnSpc>
                <a:spcPct val="150000"/>
              </a:lnSpc>
            </a:pPr>
            <a:r>
              <a:rPr lang="en-IN" sz="1600" dirty="0"/>
              <a:t>Numbers</a:t>
            </a:r>
          </a:p>
          <a:p>
            <a:pPr>
              <a:lnSpc>
                <a:spcPct val="150000"/>
              </a:lnSpc>
            </a:pPr>
            <a:r>
              <a:rPr lang="en-IN" sz="1600" b="1" dirty="0"/>
              <a:t>12) What is namespace in Python?</a:t>
            </a:r>
            <a:endParaRPr lang="en-IN" sz="1600" dirty="0"/>
          </a:p>
          <a:p>
            <a:pPr>
              <a:lnSpc>
                <a:spcPct val="150000"/>
              </a:lnSpc>
            </a:pPr>
            <a:r>
              <a:rPr lang="en-IN" sz="1600" dirty="0"/>
              <a:t>In Python, every name introduced has a place where it lives and can be hooked for. This is known as namespace. It is like a box where a variable name is mapped to the object placed. Whenever the variable is searched out, this box will be searched, to get corresponding object.</a:t>
            </a:r>
          </a:p>
          <a:p>
            <a:pPr>
              <a:lnSpc>
                <a:spcPct val="150000"/>
              </a:lnSpc>
            </a:pPr>
            <a:r>
              <a:rPr lang="en-IN" sz="1600" b="1" dirty="0"/>
              <a:t>13) What is lambda in Python?</a:t>
            </a:r>
            <a:endParaRPr lang="en-IN" sz="1600" dirty="0"/>
          </a:p>
          <a:p>
            <a:pPr>
              <a:lnSpc>
                <a:spcPct val="150000"/>
              </a:lnSpc>
            </a:pPr>
            <a:r>
              <a:rPr lang="en-IN" sz="1600" dirty="0"/>
              <a:t>It is a single expression anonymous function often used as inline function.</a:t>
            </a:r>
          </a:p>
          <a:p>
            <a:pPr>
              <a:lnSpc>
                <a:spcPct val="150000"/>
              </a:lnSpc>
            </a:pPr>
            <a:r>
              <a:rPr lang="en-IN" sz="1600" b="1" dirty="0"/>
              <a:t>14) Why lambda forms in python does not have statements?</a:t>
            </a:r>
            <a:endParaRPr lang="en-IN" sz="1600" dirty="0"/>
          </a:p>
          <a:p>
            <a:pPr>
              <a:lnSpc>
                <a:spcPct val="150000"/>
              </a:lnSpc>
            </a:pPr>
            <a:r>
              <a:rPr lang="en-IN" sz="1600" dirty="0"/>
              <a:t>A lambda form in python does not have statements as it is used to make new function object and then return them at runtime</a:t>
            </a:r>
            <a:r>
              <a:rPr lang="en-IN" sz="1600" dirty="0" smtClean="0"/>
              <a:t>.</a:t>
            </a:r>
            <a:endParaRPr lang="en-IN" sz="1600" dirty="0"/>
          </a:p>
        </p:txBody>
      </p:sp>
    </p:spTree>
    <p:extLst>
      <p:ext uri="{BB962C8B-B14F-4D97-AF65-F5344CB8AC3E}">
        <p14:creationId xmlns:p14="http://schemas.microsoft.com/office/powerpoint/2010/main" val="212423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5" y="83132"/>
            <a:ext cx="12044219" cy="6617196"/>
          </a:xfrm>
          <a:prstGeom prst="rect">
            <a:avLst/>
          </a:prstGeom>
          <a:noFill/>
        </p:spPr>
        <p:txBody>
          <a:bodyPr wrap="square" rtlCol="0">
            <a:spAutoFit/>
          </a:bodyPr>
          <a:lstStyle/>
          <a:p>
            <a:pPr>
              <a:lnSpc>
                <a:spcPct val="150000"/>
              </a:lnSpc>
            </a:pPr>
            <a:r>
              <a:rPr lang="en-IN" sz="1600" b="1" dirty="0"/>
              <a:t>15) What is pass in Python?</a:t>
            </a:r>
            <a:endParaRPr lang="en-IN" sz="1600" dirty="0"/>
          </a:p>
          <a:p>
            <a:pPr>
              <a:lnSpc>
                <a:spcPct val="150000"/>
              </a:lnSpc>
            </a:pPr>
            <a:r>
              <a:rPr lang="en-IN" sz="1600" dirty="0" smtClean="0"/>
              <a:t>                Pass </a:t>
            </a:r>
            <a:r>
              <a:rPr lang="en-IN" sz="1600" dirty="0"/>
              <a:t>means, no-operation Python statement, or in other words it is a place holder in compound statement, where there should be a blank left and nothing has to be written there.</a:t>
            </a:r>
          </a:p>
          <a:p>
            <a:pPr>
              <a:lnSpc>
                <a:spcPct val="150000"/>
              </a:lnSpc>
            </a:pPr>
            <a:r>
              <a:rPr lang="en-IN" sz="1600" b="1" dirty="0"/>
              <a:t>16) In Python what are iterators?</a:t>
            </a:r>
            <a:endParaRPr lang="en-IN" sz="1600" dirty="0"/>
          </a:p>
          <a:p>
            <a:pPr>
              <a:lnSpc>
                <a:spcPct val="150000"/>
              </a:lnSpc>
            </a:pPr>
            <a:r>
              <a:rPr lang="en-IN" sz="1600" dirty="0" smtClean="0"/>
              <a:t>                In </a:t>
            </a:r>
            <a:r>
              <a:rPr lang="en-IN" sz="1600" dirty="0"/>
              <a:t>Python, iterators are used to iterate a group of elements, containers like list.</a:t>
            </a:r>
          </a:p>
          <a:p>
            <a:pPr>
              <a:lnSpc>
                <a:spcPct val="150000"/>
              </a:lnSpc>
            </a:pPr>
            <a:r>
              <a:rPr lang="en-IN" sz="1600" b="1" dirty="0"/>
              <a:t>17) What is </a:t>
            </a:r>
            <a:r>
              <a:rPr lang="en-IN" sz="1600" b="1" dirty="0" err="1"/>
              <a:t>unittest</a:t>
            </a:r>
            <a:r>
              <a:rPr lang="en-IN" sz="1600" b="1" dirty="0"/>
              <a:t> in Python?</a:t>
            </a:r>
            <a:endParaRPr lang="en-IN" sz="1600" dirty="0"/>
          </a:p>
          <a:p>
            <a:pPr>
              <a:lnSpc>
                <a:spcPct val="150000"/>
              </a:lnSpc>
            </a:pPr>
            <a:r>
              <a:rPr lang="en-IN" sz="1600" dirty="0" smtClean="0"/>
              <a:t>                A </a:t>
            </a:r>
            <a:r>
              <a:rPr lang="en-IN" sz="1600" dirty="0"/>
              <a:t>unit testing framework in Python is known as </a:t>
            </a:r>
            <a:r>
              <a:rPr lang="en-IN" sz="1600" dirty="0" err="1"/>
              <a:t>unittest</a:t>
            </a:r>
            <a:r>
              <a:rPr lang="en-IN" sz="1600" dirty="0"/>
              <a:t>. It supports sharing of setups, automation testing, shutdown code for tests, aggregation of tests into collections etc.</a:t>
            </a:r>
          </a:p>
          <a:p>
            <a:pPr>
              <a:lnSpc>
                <a:spcPct val="150000"/>
              </a:lnSpc>
            </a:pPr>
            <a:r>
              <a:rPr lang="en-IN" sz="1600" b="1" dirty="0"/>
              <a:t>18) In Python what is slicing?</a:t>
            </a:r>
            <a:endParaRPr lang="en-IN" sz="1600" dirty="0"/>
          </a:p>
          <a:p>
            <a:pPr>
              <a:lnSpc>
                <a:spcPct val="150000"/>
              </a:lnSpc>
            </a:pPr>
            <a:r>
              <a:rPr lang="en-IN" sz="1600" dirty="0" smtClean="0"/>
              <a:t>               A </a:t>
            </a:r>
            <a:r>
              <a:rPr lang="en-IN" sz="1600" dirty="0"/>
              <a:t>mechanism to select a range of items from sequence types like list, tuple, strings etc. is known as slicing.</a:t>
            </a:r>
          </a:p>
          <a:p>
            <a:pPr>
              <a:lnSpc>
                <a:spcPct val="150000"/>
              </a:lnSpc>
            </a:pPr>
            <a:r>
              <a:rPr lang="en-IN" sz="1600" b="1" dirty="0"/>
              <a:t>19) What are generators in Python?</a:t>
            </a:r>
            <a:endParaRPr lang="en-IN" sz="1600" dirty="0"/>
          </a:p>
          <a:p>
            <a:pPr>
              <a:lnSpc>
                <a:spcPct val="150000"/>
              </a:lnSpc>
            </a:pPr>
            <a:r>
              <a:rPr lang="en-IN" sz="1600" dirty="0" smtClean="0"/>
              <a:t>               The </a:t>
            </a:r>
            <a:r>
              <a:rPr lang="en-IN" sz="1600" dirty="0"/>
              <a:t>way of implementing iterators are known as generators. It is a normal function except that it yields expression in the function.</a:t>
            </a:r>
          </a:p>
          <a:p>
            <a:pPr>
              <a:lnSpc>
                <a:spcPct val="150000"/>
              </a:lnSpc>
            </a:pPr>
            <a:r>
              <a:rPr lang="en-IN" sz="1600" b="1" dirty="0"/>
              <a:t>20) What is </a:t>
            </a:r>
            <a:r>
              <a:rPr lang="en-IN" sz="1600" b="1" dirty="0" err="1"/>
              <a:t>docstring</a:t>
            </a:r>
            <a:r>
              <a:rPr lang="en-IN" sz="1600" b="1" dirty="0"/>
              <a:t> in Python</a:t>
            </a:r>
            <a:r>
              <a:rPr lang="en-IN" sz="1600" b="1" dirty="0" smtClean="0"/>
              <a:t>?</a:t>
            </a:r>
          </a:p>
          <a:p>
            <a:pPr>
              <a:lnSpc>
                <a:spcPct val="150000"/>
              </a:lnSpc>
            </a:pPr>
            <a:r>
              <a:rPr lang="en-IN" sz="1600" dirty="0" smtClean="0"/>
              <a:t>               A </a:t>
            </a:r>
            <a:r>
              <a:rPr lang="en-IN" sz="1600" dirty="0"/>
              <a:t>Python documentation string is known as </a:t>
            </a:r>
            <a:r>
              <a:rPr lang="en-IN" sz="1600" dirty="0" err="1"/>
              <a:t>docstring</a:t>
            </a:r>
            <a:r>
              <a:rPr lang="en-IN" sz="1600" dirty="0"/>
              <a:t>, it is a way of documenting Python functions, modules and classes.</a:t>
            </a:r>
          </a:p>
          <a:p>
            <a:pPr>
              <a:lnSpc>
                <a:spcPct val="150000"/>
              </a:lnSpc>
            </a:pPr>
            <a:r>
              <a:rPr lang="en-IN" sz="1600" b="1" dirty="0"/>
              <a:t>21) How can you copy an object in Python?</a:t>
            </a:r>
            <a:endParaRPr lang="en-IN" sz="1600" dirty="0"/>
          </a:p>
          <a:p>
            <a:pPr>
              <a:lnSpc>
                <a:spcPct val="150000"/>
              </a:lnSpc>
            </a:pPr>
            <a:r>
              <a:rPr lang="en-IN" sz="1600" dirty="0" smtClean="0"/>
              <a:t>              To </a:t>
            </a:r>
            <a:r>
              <a:rPr lang="en-IN" sz="1600" dirty="0"/>
              <a:t>copy an object in Python, you can try </a:t>
            </a:r>
            <a:r>
              <a:rPr lang="en-IN" sz="1600" dirty="0" err="1"/>
              <a:t>copy.copy</a:t>
            </a:r>
            <a:r>
              <a:rPr lang="en-IN" sz="1600" dirty="0"/>
              <a:t> () or </a:t>
            </a:r>
            <a:r>
              <a:rPr lang="en-IN" sz="1600" dirty="0" err="1"/>
              <a:t>copy.deepcopy</a:t>
            </a:r>
            <a:r>
              <a:rPr lang="en-IN" sz="1600" dirty="0"/>
              <a:t>() for the general case. You cannot copy all objects but most of </a:t>
            </a:r>
            <a:r>
              <a:rPr lang="en-IN" sz="1600" dirty="0" smtClean="0"/>
              <a:t>them</a:t>
            </a:r>
            <a:r>
              <a:rPr lang="en-IN" sz="1600" dirty="0"/>
              <a:t>.</a:t>
            </a:r>
          </a:p>
        </p:txBody>
      </p:sp>
    </p:spTree>
    <p:extLst>
      <p:ext uri="{BB962C8B-B14F-4D97-AF65-F5344CB8AC3E}">
        <p14:creationId xmlns:p14="http://schemas.microsoft.com/office/powerpoint/2010/main" val="142793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5" y="64660"/>
            <a:ext cx="12053454" cy="6740307"/>
          </a:xfrm>
          <a:prstGeom prst="rect">
            <a:avLst/>
          </a:prstGeom>
          <a:noFill/>
        </p:spPr>
        <p:txBody>
          <a:bodyPr wrap="square" rtlCol="0">
            <a:spAutoFit/>
          </a:bodyPr>
          <a:lstStyle/>
          <a:p>
            <a:pPr>
              <a:lnSpc>
                <a:spcPct val="150000"/>
              </a:lnSpc>
            </a:pPr>
            <a:r>
              <a:rPr lang="en-IN" sz="1600" b="1" dirty="0"/>
              <a:t>22) What is negative index in Python?</a:t>
            </a:r>
            <a:endParaRPr lang="en-IN" sz="1600" dirty="0"/>
          </a:p>
          <a:p>
            <a:pPr>
              <a:lnSpc>
                <a:spcPct val="150000"/>
              </a:lnSpc>
            </a:pPr>
            <a:r>
              <a:rPr lang="en-IN" sz="1600" dirty="0" smtClean="0"/>
              <a:t>             Python </a:t>
            </a:r>
            <a:r>
              <a:rPr lang="en-IN" sz="1600" dirty="0"/>
              <a:t>sequences can be index in positive and negative numbers. For positive index, 0 is the first index, 1 is the second index and so forth. For negative index, (-1) is the last index and (-2) is the second last index and so forth.</a:t>
            </a:r>
          </a:p>
          <a:p>
            <a:pPr>
              <a:lnSpc>
                <a:spcPct val="150000"/>
              </a:lnSpc>
            </a:pPr>
            <a:r>
              <a:rPr lang="en-IN" sz="1600" b="1" dirty="0"/>
              <a:t>23) How you can convert a number to a string?</a:t>
            </a:r>
            <a:endParaRPr lang="en-IN" sz="1600" dirty="0"/>
          </a:p>
          <a:p>
            <a:pPr>
              <a:lnSpc>
                <a:spcPct val="150000"/>
              </a:lnSpc>
            </a:pPr>
            <a:r>
              <a:rPr lang="en-IN" sz="1600" dirty="0" smtClean="0"/>
              <a:t>             In </a:t>
            </a:r>
            <a:r>
              <a:rPr lang="en-IN" sz="1600" dirty="0"/>
              <a:t>order to convert a number into a string, use the inbuilt function </a:t>
            </a:r>
            <a:r>
              <a:rPr lang="en-IN" sz="1600" dirty="0" err="1"/>
              <a:t>str</a:t>
            </a:r>
            <a:r>
              <a:rPr lang="en-IN" sz="1600" dirty="0"/>
              <a:t>(). If you want a octal or hexadecimal representation, use the inbuilt function </a:t>
            </a:r>
            <a:r>
              <a:rPr lang="en-IN" sz="1600" dirty="0" err="1"/>
              <a:t>oct</a:t>
            </a:r>
            <a:r>
              <a:rPr lang="en-IN" sz="1600" dirty="0"/>
              <a:t>() or hex().</a:t>
            </a:r>
          </a:p>
          <a:p>
            <a:pPr>
              <a:lnSpc>
                <a:spcPct val="150000"/>
              </a:lnSpc>
            </a:pPr>
            <a:r>
              <a:rPr lang="en-IN" sz="1600" b="1" dirty="0"/>
              <a:t>24) What is the difference between </a:t>
            </a:r>
            <a:r>
              <a:rPr lang="en-IN" sz="1600" b="1" dirty="0" err="1"/>
              <a:t>Xrange</a:t>
            </a:r>
            <a:r>
              <a:rPr lang="en-IN" sz="1600" b="1" dirty="0"/>
              <a:t> and range?</a:t>
            </a:r>
            <a:endParaRPr lang="en-IN" sz="1600" dirty="0"/>
          </a:p>
          <a:p>
            <a:pPr>
              <a:lnSpc>
                <a:spcPct val="150000"/>
              </a:lnSpc>
            </a:pPr>
            <a:r>
              <a:rPr lang="en-IN" sz="1600" dirty="0" smtClean="0"/>
              <a:t>             </a:t>
            </a:r>
            <a:r>
              <a:rPr lang="en-IN" sz="1600" dirty="0" err="1" smtClean="0"/>
              <a:t>Xrange</a:t>
            </a:r>
            <a:r>
              <a:rPr lang="en-IN" sz="1600" dirty="0" smtClean="0"/>
              <a:t> </a:t>
            </a:r>
            <a:r>
              <a:rPr lang="en-IN" sz="1600" dirty="0"/>
              <a:t>returns the </a:t>
            </a:r>
            <a:r>
              <a:rPr lang="en-IN" sz="1600" dirty="0" err="1"/>
              <a:t>xrange</a:t>
            </a:r>
            <a:r>
              <a:rPr lang="en-IN" sz="1600" dirty="0"/>
              <a:t> object while range returns the list, and uses the same memory and no matter what the range size is.</a:t>
            </a:r>
          </a:p>
          <a:p>
            <a:pPr>
              <a:lnSpc>
                <a:spcPct val="150000"/>
              </a:lnSpc>
            </a:pPr>
            <a:r>
              <a:rPr lang="en-IN" sz="1600" b="1" dirty="0"/>
              <a:t>25) What is module and package in Python?</a:t>
            </a:r>
            <a:endParaRPr lang="en-IN" sz="1600" dirty="0"/>
          </a:p>
          <a:p>
            <a:pPr>
              <a:lnSpc>
                <a:spcPct val="150000"/>
              </a:lnSpc>
            </a:pPr>
            <a:r>
              <a:rPr lang="en-IN" sz="1600" dirty="0" smtClean="0"/>
              <a:t>             In </a:t>
            </a:r>
            <a:r>
              <a:rPr lang="en-IN" sz="1600" dirty="0"/>
              <a:t>Python, module is the way to structure program. Each Python program file is a module, which imports other modules like objects and attributes.</a:t>
            </a:r>
          </a:p>
          <a:p>
            <a:pPr>
              <a:lnSpc>
                <a:spcPct val="150000"/>
              </a:lnSpc>
            </a:pPr>
            <a:r>
              <a:rPr lang="en-IN" sz="1600" dirty="0" smtClean="0"/>
              <a:t>            The </a:t>
            </a:r>
            <a:r>
              <a:rPr lang="en-IN" sz="1600" dirty="0"/>
              <a:t>folder of Python program is a package of modules. A package can have modules or subfolders.</a:t>
            </a:r>
          </a:p>
          <a:p>
            <a:pPr>
              <a:lnSpc>
                <a:spcPct val="150000"/>
              </a:lnSpc>
            </a:pPr>
            <a:r>
              <a:rPr lang="en-IN" sz="1600" b="1" dirty="0"/>
              <a:t>26) Mention what are the rules for local and global variables in Python?</a:t>
            </a:r>
            <a:endParaRPr lang="en-IN" sz="1600" dirty="0"/>
          </a:p>
          <a:p>
            <a:pPr>
              <a:lnSpc>
                <a:spcPct val="150000"/>
              </a:lnSpc>
            </a:pPr>
            <a:r>
              <a:rPr lang="en-IN" sz="1600" b="1" dirty="0" smtClean="0"/>
              <a:t>            Local </a:t>
            </a:r>
            <a:r>
              <a:rPr lang="en-IN" sz="1600" b="1" dirty="0"/>
              <a:t>variables</a:t>
            </a:r>
            <a:r>
              <a:rPr lang="en-IN" sz="1600" dirty="0"/>
              <a:t>: If a variable is assigned a new value anywhere within the function's body, it's assumed to be local.</a:t>
            </a:r>
          </a:p>
          <a:p>
            <a:pPr>
              <a:lnSpc>
                <a:spcPct val="150000"/>
              </a:lnSpc>
            </a:pPr>
            <a:r>
              <a:rPr lang="en-IN" sz="1600" b="1" dirty="0" smtClean="0"/>
              <a:t>            Global </a:t>
            </a:r>
            <a:r>
              <a:rPr lang="en-IN" sz="1600" b="1" dirty="0"/>
              <a:t>variables</a:t>
            </a:r>
            <a:r>
              <a:rPr lang="en-IN" sz="1600" dirty="0"/>
              <a:t>: Those variables that are only referenced inside a function are implicitly global.</a:t>
            </a:r>
          </a:p>
          <a:p>
            <a:pPr>
              <a:lnSpc>
                <a:spcPct val="150000"/>
              </a:lnSpc>
            </a:pPr>
            <a:r>
              <a:rPr lang="en-IN" sz="1600" b="1" dirty="0"/>
              <a:t>27) How can you share global variables across modules?</a:t>
            </a:r>
            <a:endParaRPr lang="en-IN" sz="1600" dirty="0"/>
          </a:p>
          <a:p>
            <a:pPr>
              <a:lnSpc>
                <a:spcPct val="150000"/>
              </a:lnSpc>
            </a:pPr>
            <a:r>
              <a:rPr lang="en-IN" sz="1600" dirty="0" smtClean="0"/>
              <a:t>            To </a:t>
            </a:r>
            <a:r>
              <a:rPr lang="en-IN" sz="1600" dirty="0"/>
              <a:t>share global variables across modules within a single program, create a special module. Import the </a:t>
            </a:r>
            <a:r>
              <a:rPr lang="en-IN" sz="1600" dirty="0" err="1"/>
              <a:t>config</a:t>
            </a:r>
            <a:r>
              <a:rPr lang="en-IN" sz="1600" dirty="0"/>
              <a:t> module in all modules of your application. The module will be available as a global variable across modules</a:t>
            </a:r>
            <a:r>
              <a:rPr lang="en-IN" sz="1600" dirty="0" smtClean="0"/>
              <a:t>.</a:t>
            </a:r>
            <a:endParaRPr lang="en-IN" dirty="0"/>
          </a:p>
        </p:txBody>
      </p:sp>
    </p:spTree>
    <p:extLst>
      <p:ext uri="{BB962C8B-B14F-4D97-AF65-F5344CB8AC3E}">
        <p14:creationId xmlns:p14="http://schemas.microsoft.com/office/powerpoint/2010/main" val="35358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1" y="73889"/>
            <a:ext cx="12044219" cy="6370975"/>
          </a:xfrm>
          <a:prstGeom prst="rect">
            <a:avLst/>
          </a:prstGeom>
          <a:noFill/>
          <a:ln>
            <a:solidFill>
              <a:schemeClr val="tx1"/>
            </a:solidFill>
          </a:ln>
        </p:spPr>
        <p:txBody>
          <a:bodyPr wrap="square" rtlCol="0">
            <a:spAutoFit/>
          </a:bodyPr>
          <a:lstStyle/>
          <a:p>
            <a:pPr>
              <a:lnSpc>
                <a:spcPct val="150000"/>
              </a:lnSpc>
            </a:pPr>
            <a:r>
              <a:rPr lang="en-IN" sz="1600" b="1" dirty="0"/>
              <a:t>28) Explain how can you make a Python Script executable on Unix?</a:t>
            </a:r>
            <a:endParaRPr lang="en-IN" sz="1600" dirty="0"/>
          </a:p>
          <a:p>
            <a:pPr>
              <a:lnSpc>
                <a:spcPct val="150000"/>
              </a:lnSpc>
            </a:pPr>
            <a:r>
              <a:rPr lang="en-IN" sz="1600" dirty="0" smtClean="0"/>
              <a:t>          To </a:t>
            </a:r>
            <a:r>
              <a:rPr lang="en-IN" sz="1600" dirty="0"/>
              <a:t>make a Python Script executable on Unix, you need to do two things,</a:t>
            </a:r>
          </a:p>
          <a:p>
            <a:pPr>
              <a:lnSpc>
                <a:spcPct val="150000"/>
              </a:lnSpc>
            </a:pPr>
            <a:r>
              <a:rPr lang="en-IN" sz="1600" dirty="0" smtClean="0"/>
              <a:t>               * Script </a:t>
            </a:r>
            <a:r>
              <a:rPr lang="en-IN" sz="1600" dirty="0"/>
              <a:t>file's mode must be executable and</a:t>
            </a:r>
          </a:p>
          <a:p>
            <a:pPr>
              <a:lnSpc>
                <a:spcPct val="150000"/>
              </a:lnSpc>
            </a:pPr>
            <a:r>
              <a:rPr lang="en-IN" sz="1600" dirty="0" smtClean="0"/>
              <a:t>               * the </a:t>
            </a:r>
            <a:r>
              <a:rPr lang="en-IN" sz="1600" dirty="0"/>
              <a:t>first line must begin with # ( #!/</a:t>
            </a:r>
            <a:r>
              <a:rPr lang="en-IN" sz="1600" dirty="0" err="1"/>
              <a:t>usr</a:t>
            </a:r>
            <a:r>
              <a:rPr lang="en-IN" sz="1600" dirty="0"/>
              <a:t>/local/bin/python)</a:t>
            </a:r>
          </a:p>
          <a:p>
            <a:pPr>
              <a:lnSpc>
                <a:spcPct val="150000"/>
              </a:lnSpc>
            </a:pPr>
            <a:r>
              <a:rPr lang="en-IN" sz="1600" b="1" dirty="0"/>
              <a:t>29) Explain how to delete a file in Python?</a:t>
            </a:r>
            <a:endParaRPr lang="en-IN" sz="1600" dirty="0"/>
          </a:p>
          <a:p>
            <a:pPr>
              <a:lnSpc>
                <a:spcPct val="150000"/>
              </a:lnSpc>
            </a:pPr>
            <a:r>
              <a:rPr lang="en-IN" sz="1600" dirty="0" smtClean="0"/>
              <a:t>          By </a:t>
            </a:r>
            <a:r>
              <a:rPr lang="en-IN" sz="1600" dirty="0"/>
              <a:t>using a command </a:t>
            </a:r>
            <a:r>
              <a:rPr lang="en-IN" sz="1600" dirty="0" err="1"/>
              <a:t>os.remove</a:t>
            </a:r>
            <a:r>
              <a:rPr lang="en-IN" sz="1600" dirty="0"/>
              <a:t> (filename) or </a:t>
            </a:r>
            <a:r>
              <a:rPr lang="en-IN" sz="1600" dirty="0" err="1"/>
              <a:t>os.unlink</a:t>
            </a:r>
            <a:r>
              <a:rPr lang="en-IN" sz="1600" dirty="0"/>
              <a:t>(filename)</a:t>
            </a:r>
          </a:p>
          <a:p>
            <a:pPr>
              <a:lnSpc>
                <a:spcPct val="150000"/>
              </a:lnSpc>
            </a:pPr>
            <a:r>
              <a:rPr lang="en-IN" sz="1600" b="1" dirty="0"/>
              <a:t>30) Explain how can you generate random numbers in Python?</a:t>
            </a:r>
            <a:endParaRPr lang="en-IN" sz="1600" dirty="0"/>
          </a:p>
          <a:p>
            <a:pPr>
              <a:lnSpc>
                <a:spcPct val="150000"/>
              </a:lnSpc>
            </a:pPr>
            <a:r>
              <a:rPr lang="en-IN" sz="1600" dirty="0" smtClean="0"/>
              <a:t>          To </a:t>
            </a:r>
            <a:r>
              <a:rPr lang="en-IN" sz="1600" dirty="0"/>
              <a:t>generate random numbers in Python, you need to import command as</a:t>
            </a:r>
          </a:p>
          <a:p>
            <a:pPr>
              <a:lnSpc>
                <a:spcPct val="150000"/>
              </a:lnSpc>
            </a:pPr>
            <a:r>
              <a:rPr lang="en-IN" sz="1600" dirty="0" smtClean="0"/>
              <a:t>              import </a:t>
            </a:r>
            <a:r>
              <a:rPr lang="en-IN" sz="1600" dirty="0"/>
              <a:t>random</a:t>
            </a:r>
          </a:p>
          <a:p>
            <a:pPr>
              <a:lnSpc>
                <a:spcPct val="150000"/>
              </a:lnSpc>
            </a:pPr>
            <a:r>
              <a:rPr lang="en-IN" sz="1600" dirty="0" smtClean="0"/>
              <a:t>              </a:t>
            </a:r>
            <a:r>
              <a:rPr lang="en-IN" sz="1600" dirty="0" err="1" smtClean="0"/>
              <a:t>random.random</a:t>
            </a:r>
            <a:r>
              <a:rPr lang="en-IN" sz="1600" dirty="0"/>
              <a:t>()</a:t>
            </a:r>
          </a:p>
          <a:p>
            <a:pPr>
              <a:lnSpc>
                <a:spcPct val="150000"/>
              </a:lnSpc>
            </a:pPr>
            <a:r>
              <a:rPr lang="en-IN" sz="1600" dirty="0" smtClean="0"/>
              <a:t>          This </a:t>
            </a:r>
            <a:r>
              <a:rPr lang="en-IN" sz="1600" dirty="0"/>
              <a:t>returns a random floating point number in the range [0,1)</a:t>
            </a:r>
          </a:p>
          <a:p>
            <a:pPr>
              <a:lnSpc>
                <a:spcPct val="150000"/>
              </a:lnSpc>
            </a:pPr>
            <a:r>
              <a:rPr lang="en-IN" sz="1600" b="1" dirty="0"/>
              <a:t>31) Explain how can you access a module written in Python from C?</a:t>
            </a:r>
            <a:endParaRPr lang="en-IN" sz="1600" dirty="0"/>
          </a:p>
          <a:p>
            <a:pPr>
              <a:lnSpc>
                <a:spcPct val="150000"/>
              </a:lnSpc>
            </a:pPr>
            <a:r>
              <a:rPr lang="en-IN" sz="1600" dirty="0" smtClean="0"/>
              <a:t>          You </a:t>
            </a:r>
            <a:r>
              <a:rPr lang="en-IN" sz="1600" dirty="0"/>
              <a:t>can access a module written in Python from C by following method,</a:t>
            </a:r>
          </a:p>
          <a:p>
            <a:pPr>
              <a:lnSpc>
                <a:spcPct val="150000"/>
              </a:lnSpc>
            </a:pPr>
            <a:r>
              <a:rPr lang="en-IN" sz="1600" dirty="0" smtClean="0"/>
              <a:t>          Module </a:t>
            </a:r>
            <a:r>
              <a:rPr lang="en-IN" sz="1600" dirty="0"/>
              <a:t>= =</a:t>
            </a:r>
            <a:r>
              <a:rPr lang="en-IN" sz="1600" dirty="0" err="1"/>
              <a:t>PyImport_ImportModule</a:t>
            </a:r>
            <a:r>
              <a:rPr lang="en-IN" sz="1600" dirty="0"/>
              <a:t>("&lt;</a:t>
            </a:r>
            <a:r>
              <a:rPr lang="en-IN" sz="1600" dirty="0" err="1"/>
              <a:t>modulename</a:t>
            </a:r>
            <a:r>
              <a:rPr lang="en-IN" sz="1600" dirty="0"/>
              <a:t>&gt;");</a:t>
            </a:r>
          </a:p>
          <a:p>
            <a:pPr>
              <a:lnSpc>
                <a:spcPct val="150000"/>
              </a:lnSpc>
            </a:pPr>
            <a:r>
              <a:rPr lang="en-IN" sz="1600" b="1" dirty="0"/>
              <a:t>32) Mention the use of // operator in Python?</a:t>
            </a:r>
            <a:endParaRPr lang="en-IN" sz="1600" dirty="0"/>
          </a:p>
          <a:p>
            <a:pPr>
              <a:lnSpc>
                <a:spcPct val="150000"/>
              </a:lnSpc>
            </a:pPr>
            <a:r>
              <a:rPr lang="en-IN" sz="1600" dirty="0" smtClean="0"/>
              <a:t>          It </a:t>
            </a:r>
            <a:r>
              <a:rPr lang="en-IN" sz="1600" dirty="0"/>
              <a:t>is a Floor </a:t>
            </a:r>
            <a:r>
              <a:rPr lang="en-IN" sz="1600" dirty="0" err="1"/>
              <a:t>Divisionoperator</a:t>
            </a:r>
            <a:r>
              <a:rPr lang="en-IN" sz="1600" dirty="0"/>
              <a:t> , which is used for dividing two operands with the result as quotient showing only digits before the decimal point. For instance, 10//5 = 2 and 10.0//5.0 = 2.0</a:t>
            </a:r>
            <a:r>
              <a:rPr lang="en-IN" sz="1600" dirty="0" smtClean="0"/>
              <a:t>.</a:t>
            </a:r>
            <a:endParaRPr lang="en-IN" dirty="0"/>
          </a:p>
        </p:txBody>
      </p:sp>
    </p:spTree>
    <p:extLst>
      <p:ext uri="{BB962C8B-B14F-4D97-AF65-F5344CB8AC3E}">
        <p14:creationId xmlns:p14="http://schemas.microsoft.com/office/powerpoint/2010/main" val="418074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19" y="64656"/>
            <a:ext cx="12044218" cy="5632311"/>
          </a:xfrm>
          <a:prstGeom prst="rect">
            <a:avLst/>
          </a:prstGeom>
          <a:noFill/>
          <a:ln>
            <a:solidFill>
              <a:schemeClr val="tx1"/>
            </a:solidFill>
          </a:ln>
        </p:spPr>
        <p:txBody>
          <a:bodyPr wrap="square" rtlCol="0">
            <a:spAutoFit/>
          </a:bodyPr>
          <a:lstStyle/>
          <a:p>
            <a:pPr>
              <a:lnSpc>
                <a:spcPct val="150000"/>
              </a:lnSpc>
            </a:pPr>
            <a:r>
              <a:rPr lang="en-IN" sz="1600" b="1" dirty="0"/>
              <a:t>33) Mention five benefits of using Python?</a:t>
            </a:r>
            <a:endParaRPr lang="en-IN" sz="1600" dirty="0"/>
          </a:p>
          <a:p>
            <a:pPr>
              <a:lnSpc>
                <a:spcPct val="150000"/>
              </a:lnSpc>
            </a:pPr>
            <a:r>
              <a:rPr lang="en-IN" sz="1600" dirty="0" smtClean="0"/>
              <a:t>              * Python </a:t>
            </a:r>
            <a:r>
              <a:rPr lang="en-IN" sz="1600" dirty="0"/>
              <a:t>comprises of a huge standard library for most Internet platforms like Email, HTML, etc.</a:t>
            </a:r>
          </a:p>
          <a:p>
            <a:pPr>
              <a:lnSpc>
                <a:spcPct val="150000"/>
              </a:lnSpc>
            </a:pPr>
            <a:r>
              <a:rPr lang="en-IN" sz="1600" dirty="0" smtClean="0"/>
              <a:t>              * Python </a:t>
            </a:r>
            <a:r>
              <a:rPr lang="en-IN" sz="1600" dirty="0"/>
              <a:t>does not require explicit memory management as the interpreter itself allocates the memory to new variables and free them </a:t>
            </a:r>
            <a:r>
              <a:rPr lang="en-IN" sz="1600" dirty="0" smtClean="0"/>
              <a:t>    </a:t>
            </a:r>
          </a:p>
          <a:p>
            <a:pPr>
              <a:lnSpc>
                <a:spcPct val="150000"/>
              </a:lnSpc>
            </a:pPr>
            <a:r>
              <a:rPr lang="en-IN" sz="1600" dirty="0"/>
              <a:t> </a:t>
            </a:r>
            <a:r>
              <a:rPr lang="en-IN" sz="1600" dirty="0" smtClean="0"/>
              <a:t>                automatically</a:t>
            </a:r>
            <a:endParaRPr lang="en-IN" sz="1600" dirty="0"/>
          </a:p>
          <a:p>
            <a:pPr>
              <a:lnSpc>
                <a:spcPct val="150000"/>
              </a:lnSpc>
            </a:pPr>
            <a:r>
              <a:rPr lang="en-IN" sz="1600" dirty="0" smtClean="0"/>
              <a:t>              * Provide </a:t>
            </a:r>
            <a:r>
              <a:rPr lang="en-IN" sz="1600" dirty="0"/>
              <a:t>easy readability due to use of square brackets</a:t>
            </a:r>
          </a:p>
          <a:p>
            <a:pPr>
              <a:lnSpc>
                <a:spcPct val="150000"/>
              </a:lnSpc>
            </a:pPr>
            <a:r>
              <a:rPr lang="en-IN" sz="1600" dirty="0" smtClean="0"/>
              <a:t>              * Easy-to-learn </a:t>
            </a:r>
            <a:r>
              <a:rPr lang="en-IN" sz="1600" dirty="0"/>
              <a:t>for beginners</a:t>
            </a:r>
          </a:p>
          <a:p>
            <a:pPr>
              <a:lnSpc>
                <a:spcPct val="150000"/>
              </a:lnSpc>
            </a:pPr>
            <a:r>
              <a:rPr lang="en-IN" sz="1600" dirty="0" smtClean="0"/>
              <a:t>              * Having </a:t>
            </a:r>
            <a:r>
              <a:rPr lang="en-IN" sz="1600" dirty="0"/>
              <a:t>the built-in data types saves programming time and effort from declaring variables</a:t>
            </a:r>
          </a:p>
          <a:p>
            <a:pPr>
              <a:lnSpc>
                <a:spcPct val="150000"/>
              </a:lnSpc>
            </a:pPr>
            <a:r>
              <a:rPr lang="en-IN" sz="1600" b="1" dirty="0"/>
              <a:t>34) Mention the use of the split function</a:t>
            </a:r>
            <a:r>
              <a:rPr lang="en-IN" sz="1600" dirty="0"/>
              <a:t> </a:t>
            </a:r>
            <a:r>
              <a:rPr lang="en-IN" sz="1600" b="1" dirty="0"/>
              <a:t>in Python</a:t>
            </a:r>
            <a:r>
              <a:rPr lang="en-IN" sz="1600" dirty="0"/>
              <a:t>?</a:t>
            </a:r>
          </a:p>
          <a:p>
            <a:pPr>
              <a:lnSpc>
                <a:spcPct val="150000"/>
              </a:lnSpc>
            </a:pPr>
            <a:r>
              <a:rPr lang="en-IN" sz="1600" dirty="0" smtClean="0"/>
              <a:t>               The </a:t>
            </a:r>
            <a:r>
              <a:rPr lang="en-IN" sz="1600" dirty="0"/>
              <a:t>use of the split function in Python is that it breaks a string into shorter strings using the defined separator. It gives a list of all words present in the string.</a:t>
            </a:r>
          </a:p>
          <a:p>
            <a:pPr>
              <a:lnSpc>
                <a:spcPct val="150000"/>
              </a:lnSpc>
            </a:pPr>
            <a:r>
              <a:rPr lang="en-IN" sz="1600" b="1" dirty="0"/>
              <a:t>35) Explain what is Flask &amp; its benefits</a:t>
            </a:r>
            <a:r>
              <a:rPr lang="en-IN" sz="1600" dirty="0"/>
              <a:t>?</a:t>
            </a:r>
          </a:p>
          <a:p>
            <a:pPr>
              <a:lnSpc>
                <a:spcPct val="150000"/>
              </a:lnSpc>
            </a:pPr>
            <a:r>
              <a:rPr lang="en-IN" sz="1600" dirty="0" smtClean="0"/>
              <a:t>               Flask </a:t>
            </a:r>
            <a:r>
              <a:rPr lang="en-IN" sz="1600" dirty="0"/>
              <a:t>is a web micro framework for Python based on "</a:t>
            </a:r>
            <a:r>
              <a:rPr lang="en-IN" sz="1600" dirty="0" err="1"/>
              <a:t>Werkzeug</a:t>
            </a:r>
            <a:r>
              <a:rPr lang="en-IN" sz="1600" dirty="0"/>
              <a:t>, </a:t>
            </a:r>
            <a:r>
              <a:rPr lang="en-IN" sz="1600" dirty="0" err="1"/>
              <a:t>Jinja</a:t>
            </a:r>
            <a:r>
              <a:rPr lang="en-IN" sz="1600" dirty="0"/>
              <a:t> 2 and good intentions" BSD licensed. </a:t>
            </a:r>
            <a:r>
              <a:rPr lang="en-IN" sz="1600" dirty="0" err="1"/>
              <a:t>Werkzeug</a:t>
            </a:r>
            <a:r>
              <a:rPr lang="en-IN" sz="1600" dirty="0"/>
              <a:t> and </a:t>
            </a:r>
            <a:r>
              <a:rPr lang="en-IN" sz="1600" dirty="0" err="1"/>
              <a:t>jingja</a:t>
            </a:r>
            <a:r>
              <a:rPr lang="en-IN" sz="1600" dirty="0"/>
              <a:t> are two of its dependencies.</a:t>
            </a:r>
          </a:p>
          <a:p>
            <a:pPr>
              <a:lnSpc>
                <a:spcPct val="150000"/>
              </a:lnSpc>
            </a:pPr>
            <a:r>
              <a:rPr lang="en-IN" sz="1600" dirty="0" smtClean="0"/>
              <a:t>               Flask </a:t>
            </a:r>
            <a:r>
              <a:rPr lang="en-IN" sz="1600" dirty="0"/>
              <a:t>is part of the micro-framework. Which means it will have little to no dependencies on external libraries. It makes the framework light while there is little dependency to update and less security bugs</a:t>
            </a:r>
            <a:r>
              <a:rPr lang="en-IN" sz="1600" dirty="0" smtClean="0"/>
              <a:t>.</a:t>
            </a:r>
            <a:endParaRPr lang="en-IN" dirty="0"/>
          </a:p>
        </p:txBody>
      </p:sp>
    </p:spTree>
    <p:extLst>
      <p:ext uri="{BB962C8B-B14F-4D97-AF65-F5344CB8AC3E}">
        <p14:creationId xmlns:p14="http://schemas.microsoft.com/office/powerpoint/2010/main" val="361926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1" y="55417"/>
            <a:ext cx="11998036" cy="6986528"/>
          </a:xfrm>
          <a:prstGeom prst="rect">
            <a:avLst/>
          </a:prstGeom>
          <a:noFill/>
          <a:ln>
            <a:solidFill>
              <a:schemeClr val="tx1"/>
            </a:solidFill>
          </a:ln>
        </p:spPr>
        <p:txBody>
          <a:bodyPr wrap="square" rtlCol="0">
            <a:spAutoFit/>
          </a:bodyPr>
          <a:lstStyle/>
          <a:p>
            <a:pPr>
              <a:lnSpc>
                <a:spcPct val="150000"/>
              </a:lnSpc>
            </a:pPr>
            <a:r>
              <a:rPr lang="en-IN" sz="1600" b="1" dirty="0"/>
              <a:t>36) Mention what is the difference between Django, Pyramid, and Flask?</a:t>
            </a:r>
            <a:endParaRPr lang="en-IN" sz="1600" dirty="0"/>
          </a:p>
          <a:p>
            <a:pPr>
              <a:lnSpc>
                <a:spcPct val="150000"/>
              </a:lnSpc>
            </a:pPr>
            <a:r>
              <a:rPr lang="en-IN" sz="1600" dirty="0" smtClean="0"/>
              <a:t>               Flask </a:t>
            </a:r>
            <a:r>
              <a:rPr lang="en-IN" sz="1600" dirty="0"/>
              <a:t>is a "</a:t>
            </a:r>
            <a:r>
              <a:rPr lang="en-IN" sz="1600" dirty="0" err="1"/>
              <a:t>microframework</a:t>
            </a:r>
            <a:r>
              <a:rPr lang="en-IN" sz="1600" dirty="0"/>
              <a:t>" primarily build for a small application with simpler requirements. In flask, you have to use external libraries. Flask is ready to use.</a:t>
            </a:r>
          </a:p>
          <a:p>
            <a:pPr>
              <a:lnSpc>
                <a:spcPct val="150000"/>
              </a:lnSpc>
            </a:pPr>
            <a:r>
              <a:rPr lang="en-IN" sz="1600" dirty="0" smtClean="0"/>
              <a:t>               Pyramid </a:t>
            </a:r>
            <a:r>
              <a:rPr lang="en-IN" sz="1600" dirty="0"/>
              <a:t>are build for larger applications. It provides flexibility and lets the developer use the right tools for their project. The developer can choose the database, URL structure, </a:t>
            </a:r>
            <a:r>
              <a:rPr lang="en-IN" sz="1600" dirty="0" err="1"/>
              <a:t>templating</a:t>
            </a:r>
            <a:r>
              <a:rPr lang="en-IN" sz="1600" dirty="0"/>
              <a:t> style and more. Pyramid is heavy configurable.</a:t>
            </a:r>
          </a:p>
          <a:p>
            <a:pPr>
              <a:lnSpc>
                <a:spcPct val="150000"/>
              </a:lnSpc>
            </a:pPr>
            <a:r>
              <a:rPr lang="en-IN" sz="1600" dirty="0" smtClean="0"/>
              <a:t>               Like </a:t>
            </a:r>
            <a:r>
              <a:rPr lang="en-IN" sz="1600" dirty="0"/>
              <a:t>Pyramid, Django can also used for larger applications. It includes an ORM.</a:t>
            </a:r>
          </a:p>
          <a:p>
            <a:pPr>
              <a:lnSpc>
                <a:spcPct val="150000"/>
              </a:lnSpc>
            </a:pPr>
            <a:r>
              <a:rPr lang="en-IN" sz="1600" b="1" dirty="0"/>
              <a:t>37) Mention what is Flask-WTF and what are their features?</a:t>
            </a:r>
            <a:endParaRPr lang="en-IN" sz="1600" dirty="0"/>
          </a:p>
          <a:p>
            <a:pPr>
              <a:lnSpc>
                <a:spcPct val="150000"/>
              </a:lnSpc>
            </a:pPr>
            <a:r>
              <a:rPr lang="en-IN" sz="1600" dirty="0" smtClean="0"/>
              <a:t>               Flask-WTF </a:t>
            </a:r>
            <a:r>
              <a:rPr lang="en-IN" sz="1600" dirty="0"/>
              <a:t>offers simple integration with </a:t>
            </a:r>
            <a:r>
              <a:rPr lang="en-IN" sz="1600" dirty="0" err="1"/>
              <a:t>WTForms</a:t>
            </a:r>
            <a:r>
              <a:rPr lang="en-IN" sz="1600" dirty="0"/>
              <a:t>. Features include for Flask WTF are</a:t>
            </a:r>
          </a:p>
          <a:p>
            <a:pPr>
              <a:lnSpc>
                <a:spcPct val="150000"/>
              </a:lnSpc>
            </a:pPr>
            <a:r>
              <a:rPr lang="en-IN" sz="1600" dirty="0" smtClean="0"/>
              <a:t>                        * Integration </a:t>
            </a:r>
            <a:r>
              <a:rPr lang="en-IN" sz="1600" dirty="0"/>
              <a:t>with </a:t>
            </a:r>
            <a:r>
              <a:rPr lang="en-IN" sz="1600" dirty="0" err="1"/>
              <a:t>wtforms</a:t>
            </a:r>
            <a:endParaRPr lang="en-IN" sz="1600" dirty="0"/>
          </a:p>
          <a:p>
            <a:pPr>
              <a:lnSpc>
                <a:spcPct val="150000"/>
              </a:lnSpc>
            </a:pPr>
            <a:r>
              <a:rPr lang="en-IN" sz="1600" dirty="0" smtClean="0"/>
              <a:t>                        * Secure </a:t>
            </a:r>
            <a:r>
              <a:rPr lang="en-IN" sz="1600" dirty="0"/>
              <a:t>form with </a:t>
            </a:r>
            <a:r>
              <a:rPr lang="en-IN" sz="1600" dirty="0" err="1"/>
              <a:t>csrf</a:t>
            </a:r>
            <a:r>
              <a:rPr lang="en-IN" sz="1600" dirty="0"/>
              <a:t> token</a:t>
            </a:r>
          </a:p>
          <a:p>
            <a:pPr>
              <a:lnSpc>
                <a:spcPct val="150000"/>
              </a:lnSpc>
            </a:pPr>
            <a:r>
              <a:rPr lang="en-IN" sz="1600" dirty="0" smtClean="0"/>
              <a:t>                        * Global </a:t>
            </a:r>
            <a:r>
              <a:rPr lang="en-IN" sz="1600" dirty="0" err="1"/>
              <a:t>csrf</a:t>
            </a:r>
            <a:r>
              <a:rPr lang="en-IN" sz="1600" dirty="0"/>
              <a:t> protection</a:t>
            </a:r>
          </a:p>
          <a:p>
            <a:pPr>
              <a:lnSpc>
                <a:spcPct val="150000"/>
              </a:lnSpc>
            </a:pPr>
            <a:r>
              <a:rPr lang="en-IN" sz="1600" dirty="0" smtClean="0"/>
              <a:t>                        * Internationalization </a:t>
            </a:r>
            <a:r>
              <a:rPr lang="en-IN" sz="1600" dirty="0"/>
              <a:t>integration</a:t>
            </a:r>
          </a:p>
          <a:p>
            <a:pPr>
              <a:lnSpc>
                <a:spcPct val="150000"/>
              </a:lnSpc>
            </a:pPr>
            <a:r>
              <a:rPr lang="en-IN" sz="1600" dirty="0" smtClean="0"/>
              <a:t>                        * </a:t>
            </a:r>
            <a:r>
              <a:rPr lang="en-IN" sz="1600" dirty="0" err="1" smtClean="0"/>
              <a:t>Recaptcha</a:t>
            </a:r>
            <a:r>
              <a:rPr lang="en-IN" sz="1600" dirty="0" smtClean="0"/>
              <a:t> </a:t>
            </a:r>
            <a:r>
              <a:rPr lang="en-IN" sz="1600" dirty="0"/>
              <a:t>supporting</a:t>
            </a:r>
          </a:p>
          <a:p>
            <a:pPr>
              <a:lnSpc>
                <a:spcPct val="150000"/>
              </a:lnSpc>
            </a:pPr>
            <a:r>
              <a:rPr lang="en-IN" sz="1600" dirty="0" smtClean="0"/>
              <a:t>                        * File </a:t>
            </a:r>
            <a:r>
              <a:rPr lang="en-IN" sz="1600" dirty="0"/>
              <a:t>upload that works with Flask Uploads</a:t>
            </a:r>
          </a:p>
          <a:p>
            <a:pPr>
              <a:lnSpc>
                <a:spcPct val="150000"/>
              </a:lnSpc>
            </a:pPr>
            <a:r>
              <a:rPr lang="en-IN" sz="1600" b="1" dirty="0"/>
              <a:t>38) Explain what is the common way for the Flask script to work?</a:t>
            </a:r>
            <a:endParaRPr lang="en-IN" sz="1600" dirty="0"/>
          </a:p>
          <a:p>
            <a:pPr>
              <a:lnSpc>
                <a:spcPct val="150000"/>
              </a:lnSpc>
            </a:pPr>
            <a:r>
              <a:rPr lang="en-IN" sz="1600" dirty="0" smtClean="0"/>
              <a:t>               The </a:t>
            </a:r>
            <a:r>
              <a:rPr lang="en-IN" sz="1600" dirty="0"/>
              <a:t>common way for the flask script to work is</a:t>
            </a:r>
          </a:p>
          <a:p>
            <a:pPr>
              <a:lnSpc>
                <a:spcPct val="150000"/>
              </a:lnSpc>
            </a:pPr>
            <a:r>
              <a:rPr lang="en-IN" sz="1600" dirty="0" smtClean="0"/>
              <a:t>                         * Either </a:t>
            </a:r>
            <a:r>
              <a:rPr lang="en-IN" sz="1600" dirty="0"/>
              <a:t>it should be the import path for your application</a:t>
            </a:r>
          </a:p>
          <a:p>
            <a:pPr>
              <a:lnSpc>
                <a:spcPct val="150000"/>
              </a:lnSpc>
            </a:pPr>
            <a:r>
              <a:rPr lang="en-IN" sz="1600" dirty="0" smtClean="0"/>
              <a:t>                         * Or </a:t>
            </a:r>
            <a:r>
              <a:rPr lang="en-IN" sz="1600" dirty="0"/>
              <a:t>the path to a Python </a:t>
            </a:r>
            <a:r>
              <a:rPr lang="en-IN" sz="1600" dirty="0" smtClean="0"/>
              <a:t>file</a:t>
            </a:r>
            <a:endParaRPr lang="en-IN" sz="1600" dirty="0"/>
          </a:p>
        </p:txBody>
      </p:sp>
    </p:spTree>
    <p:extLst>
      <p:ext uri="{BB962C8B-B14F-4D97-AF65-F5344CB8AC3E}">
        <p14:creationId xmlns:p14="http://schemas.microsoft.com/office/powerpoint/2010/main" val="428482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5" y="55419"/>
            <a:ext cx="12053454" cy="2308324"/>
          </a:xfrm>
          <a:prstGeom prst="rect">
            <a:avLst/>
          </a:prstGeom>
          <a:noFill/>
          <a:ln>
            <a:solidFill>
              <a:schemeClr val="tx1"/>
            </a:solidFill>
          </a:ln>
        </p:spPr>
        <p:txBody>
          <a:bodyPr wrap="square" rtlCol="0">
            <a:spAutoFit/>
          </a:bodyPr>
          <a:lstStyle/>
          <a:p>
            <a:pPr>
              <a:lnSpc>
                <a:spcPct val="150000"/>
              </a:lnSpc>
            </a:pPr>
            <a:r>
              <a:rPr lang="en-IN" sz="1600" b="1" dirty="0"/>
              <a:t>39) Explain how you can access sessions in Flask?</a:t>
            </a:r>
            <a:endParaRPr lang="en-IN" sz="1600" dirty="0"/>
          </a:p>
          <a:p>
            <a:pPr>
              <a:lnSpc>
                <a:spcPct val="150000"/>
              </a:lnSpc>
            </a:pPr>
            <a:r>
              <a:rPr lang="en-IN" sz="1600" dirty="0" smtClean="0"/>
              <a:t>               A </a:t>
            </a:r>
            <a:r>
              <a:rPr lang="en-IN" sz="1600" dirty="0"/>
              <a:t>session basically allows you to remember information from one request to another. In a flask, it uses a signed cookie so the user can look at the session contents and modify. The user can modify the session if only it has the secret key </a:t>
            </a:r>
            <a:r>
              <a:rPr lang="en-IN" sz="1600" dirty="0" err="1"/>
              <a:t>Flask.secret_key</a:t>
            </a:r>
            <a:r>
              <a:rPr lang="en-IN" sz="1600" dirty="0"/>
              <a:t>.</a:t>
            </a:r>
          </a:p>
          <a:p>
            <a:pPr>
              <a:lnSpc>
                <a:spcPct val="150000"/>
              </a:lnSpc>
            </a:pPr>
            <a:r>
              <a:rPr lang="en-IN" sz="1600" b="1" dirty="0"/>
              <a:t>40) Is Flask an MVC model and if yes give an example showing MVC pattern for your application?</a:t>
            </a:r>
            <a:endParaRPr lang="en-IN" sz="1600" dirty="0"/>
          </a:p>
          <a:p>
            <a:pPr>
              <a:lnSpc>
                <a:spcPct val="150000"/>
              </a:lnSpc>
            </a:pPr>
            <a:r>
              <a:rPr lang="en-IN" sz="1600" dirty="0" smtClean="0"/>
              <a:t>               Basically</a:t>
            </a:r>
            <a:r>
              <a:rPr lang="en-IN" sz="1600" dirty="0"/>
              <a:t>, Flask is a minimalistic framework which behaves same as MVC framework. So MVC is a perfect fit for Flask, and the pattern for MVC we will consider for the following </a:t>
            </a:r>
            <a:r>
              <a:rPr lang="en-IN" sz="1600" dirty="0" smtClean="0"/>
              <a:t>example</a:t>
            </a:r>
            <a:endParaRPr lang="en-IN" sz="1600" dirty="0"/>
          </a:p>
        </p:txBody>
      </p:sp>
      <p:pic>
        <p:nvPicPr>
          <p:cNvPr id="3" name="Picture 2"/>
          <p:cNvPicPr>
            <a:picLocks noChangeAspect="1"/>
          </p:cNvPicPr>
          <p:nvPr/>
        </p:nvPicPr>
        <p:blipFill>
          <a:blip r:embed="rId2"/>
          <a:stretch>
            <a:fillRect/>
          </a:stretch>
        </p:blipFill>
        <p:spPr>
          <a:xfrm>
            <a:off x="838777" y="2434647"/>
            <a:ext cx="7307696" cy="4347875"/>
          </a:xfrm>
          <a:prstGeom prst="rect">
            <a:avLst/>
          </a:prstGeom>
          <a:ln>
            <a:solidFill>
              <a:schemeClr val="tx1"/>
            </a:solidFill>
          </a:ln>
        </p:spPr>
      </p:pic>
    </p:spTree>
    <p:extLst>
      <p:ext uri="{BB962C8B-B14F-4D97-AF65-F5344CB8AC3E}">
        <p14:creationId xmlns:p14="http://schemas.microsoft.com/office/powerpoint/2010/main" val="94349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2463</Words>
  <Application>Microsoft Office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Anuganti</dc:creator>
  <cp:lastModifiedBy>Suresh Anuganti</cp:lastModifiedBy>
  <cp:revision>13</cp:revision>
  <dcterms:created xsi:type="dcterms:W3CDTF">2019-12-04T09:38:03Z</dcterms:created>
  <dcterms:modified xsi:type="dcterms:W3CDTF">2019-12-04T11:56:55Z</dcterms:modified>
</cp:coreProperties>
</file>