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72" r:id="rId8"/>
    <p:sldId id="262" r:id="rId9"/>
    <p:sldId id="263" r:id="rId10"/>
    <p:sldId id="264" r:id="rId11"/>
    <p:sldId id="265" r:id="rId12"/>
    <p:sldId id="266" r:id="rId13"/>
    <p:sldId id="267" r:id="rId14"/>
    <p:sldId id="268" r:id="rId15"/>
    <p:sldId id="269" r:id="rId16"/>
    <p:sldId id="273"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DC6C7B4-7346-4F8C-AC19-AEEDFBF6FB62}" type="datetimeFigureOut">
              <a:rPr lang="en-IN" smtClean="0"/>
              <a:t>16-12-2019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0628F-514A-4CDD-9C42-A678C842D193}" type="slidenum">
              <a:rPr lang="en-IN" smtClean="0"/>
              <a:t>‹#›</a:t>
            </a:fld>
            <a:endParaRPr lang="en-IN"/>
          </a:p>
        </p:txBody>
      </p:sp>
    </p:spTree>
    <p:extLst>
      <p:ext uri="{BB962C8B-B14F-4D97-AF65-F5344CB8AC3E}">
        <p14:creationId xmlns:p14="http://schemas.microsoft.com/office/powerpoint/2010/main" val="261407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DC6C7B4-7346-4F8C-AC19-AEEDFBF6FB62}" type="datetimeFigureOut">
              <a:rPr lang="en-IN" smtClean="0"/>
              <a:t>16-12-2019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0628F-514A-4CDD-9C42-A678C842D193}" type="slidenum">
              <a:rPr lang="en-IN" smtClean="0"/>
              <a:t>‹#›</a:t>
            </a:fld>
            <a:endParaRPr lang="en-IN"/>
          </a:p>
        </p:txBody>
      </p:sp>
    </p:spTree>
    <p:extLst>
      <p:ext uri="{BB962C8B-B14F-4D97-AF65-F5344CB8AC3E}">
        <p14:creationId xmlns:p14="http://schemas.microsoft.com/office/powerpoint/2010/main" val="116118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DC6C7B4-7346-4F8C-AC19-AEEDFBF6FB62}" type="datetimeFigureOut">
              <a:rPr lang="en-IN" smtClean="0"/>
              <a:t>16-12-2019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0628F-514A-4CDD-9C42-A678C842D193}" type="slidenum">
              <a:rPr lang="en-IN" smtClean="0"/>
              <a:t>‹#›</a:t>
            </a:fld>
            <a:endParaRPr lang="en-IN"/>
          </a:p>
        </p:txBody>
      </p:sp>
    </p:spTree>
    <p:extLst>
      <p:ext uri="{BB962C8B-B14F-4D97-AF65-F5344CB8AC3E}">
        <p14:creationId xmlns:p14="http://schemas.microsoft.com/office/powerpoint/2010/main" val="361531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DC6C7B4-7346-4F8C-AC19-AEEDFBF6FB62}" type="datetimeFigureOut">
              <a:rPr lang="en-IN" smtClean="0"/>
              <a:t>16-12-2019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0628F-514A-4CDD-9C42-A678C842D193}" type="slidenum">
              <a:rPr lang="en-IN" smtClean="0"/>
              <a:t>‹#›</a:t>
            </a:fld>
            <a:endParaRPr lang="en-IN"/>
          </a:p>
        </p:txBody>
      </p:sp>
    </p:spTree>
    <p:extLst>
      <p:ext uri="{BB962C8B-B14F-4D97-AF65-F5344CB8AC3E}">
        <p14:creationId xmlns:p14="http://schemas.microsoft.com/office/powerpoint/2010/main" val="420126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C6C7B4-7346-4F8C-AC19-AEEDFBF6FB62}" type="datetimeFigureOut">
              <a:rPr lang="en-IN" smtClean="0"/>
              <a:t>16-12-2019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0628F-514A-4CDD-9C42-A678C842D193}" type="slidenum">
              <a:rPr lang="en-IN" smtClean="0"/>
              <a:t>‹#›</a:t>
            </a:fld>
            <a:endParaRPr lang="en-IN"/>
          </a:p>
        </p:txBody>
      </p:sp>
    </p:spTree>
    <p:extLst>
      <p:ext uri="{BB962C8B-B14F-4D97-AF65-F5344CB8AC3E}">
        <p14:creationId xmlns:p14="http://schemas.microsoft.com/office/powerpoint/2010/main" val="2342489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DC6C7B4-7346-4F8C-AC19-AEEDFBF6FB62}" type="datetimeFigureOut">
              <a:rPr lang="en-IN" smtClean="0"/>
              <a:t>16-12-2019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20628F-514A-4CDD-9C42-A678C842D193}" type="slidenum">
              <a:rPr lang="en-IN" smtClean="0"/>
              <a:t>‹#›</a:t>
            </a:fld>
            <a:endParaRPr lang="en-IN"/>
          </a:p>
        </p:txBody>
      </p:sp>
    </p:spTree>
    <p:extLst>
      <p:ext uri="{BB962C8B-B14F-4D97-AF65-F5344CB8AC3E}">
        <p14:creationId xmlns:p14="http://schemas.microsoft.com/office/powerpoint/2010/main" val="5107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DC6C7B4-7346-4F8C-AC19-AEEDFBF6FB62}" type="datetimeFigureOut">
              <a:rPr lang="en-IN" smtClean="0"/>
              <a:t>16-12-2019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20628F-514A-4CDD-9C42-A678C842D193}" type="slidenum">
              <a:rPr lang="en-IN" smtClean="0"/>
              <a:t>‹#›</a:t>
            </a:fld>
            <a:endParaRPr lang="en-IN"/>
          </a:p>
        </p:txBody>
      </p:sp>
    </p:spTree>
    <p:extLst>
      <p:ext uri="{BB962C8B-B14F-4D97-AF65-F5344CB8AC3E}">
        <p14:creationId xmlns:p14="http://schemas.microsoft.com/office/powerpoint/2010/main" val="359571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DC6C7B4-7346-4F8C-AC19-AEEDFBF6FB62}" type="datetimeFigureOut">
              <a:rPr lang="en-IN" smtClean="0"/>
              <a:t>16-12-2019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20628F-514A-4CDD-9C42-A678C842D193}" type="slidenum">
              <a:rPr lang="en-IN" smtClean="0"/>
              <a:t>‹#›</a:t>
            </a:fld>
            <a:endParaRPr lang="en-IN"/>
          </a:p>
        </p:txBody>
      </p:sp>
    </p:spTree>
    <p:extLst>
      <p:ext uri="{BB962C8B-B14F-4D97-AF65-F5344CB8AC3E}">
        <p14:creationId xmlns:p14="http://schemas.microsoft.com/office/powerpoint/2010/main" val="772256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C6C7B4-7346-4F8C-AC19-AEEDFBF6FB62}" type="datetimeFigureOut">
              <a:rPr lang="en-IN" smtClean="0"/>
              <a:t>16-12-2019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20628F-514A-4CDD-9C42-A678C842D193}" type="slidenum">
              <a:rPr lang="en-IN" smtClean="0"/>
              <a:t>‹#›</a:t>
            </a:fld>
            <a:endParaRPr lang="en-IN"/>
          </a:p>
        </p:txBody>
      </p:sp>
    </p:spTree>
    <p:extLst>
      <p:ext uri="{BB962C8B-B14F-4D97-AF65-F5344CB8AC3E}">
        <p14:creationId xmlns:p14="http://schemas.microsoft.com/office/powerpoint/2010/main" val="278285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C6C7B4-7346-4F8C-AC19-AEEDFBF6FB62}" type="datetimeFigureOut">
              <a:rPr lang="en-IN" smtClean="0"/>
              <a:t>16-12-2019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20628F-514A-4CDD-9C42-A678C842D193}" type="slidenum">
              <a:rPr lang="en-IN" smtClean="0"/>
              <a:t>‹#›</a:t>
            </a:fld>
            <a:endParaRPr lang="en-IN"/>
          </a:p>
        </p:txBody>
      </p:sp>
    </p:spTree>
    <p:extLst>
      <p:ext uri="{BB962C8B-B14F-4D97-AF65-F5344CB8AC3E}">
        <p14:creationId xmlns:p14="http://schemas.microsoft.com/office/powerpoint/2010/main" val="595337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C6C7B4-7346-4F8C-AC19-AEEDFBF6FB62}" type="datetimeFigureOut">
              <a:rPr lang="en-IN" smtClean="0"/>
              <a:t>16-12-2019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20628F-514A-4CDD-9C42-A678C842D193}" type="slidenum">
              <a:rPr lang="en-IN" smtClean="0"/>
              <a:t>‹#›</a:t>
            </a:fld>
            <a:endParaRPr lang="en-IN"/>
          </a:p>
        </p:txBody>
      </p:sp>
    </p:spTree>
    <p:extLst>
      <p:ext uri="{BB962C8B-B14F-4D97-AF65-F5344CB8AC3E}">
        <p14:creationId xmlns:p14="http://schemas.microsoft.com/office/powerpoint/2010/main" val="392952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C6C7B4-7346-4F8C-AC19-AEEDFBF6FB62}" type="datetimeFigureOut">
              <a:rPr lang="en-IN" smtClean="0"/>
              <a:t>16-12-2019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0628F-514A-4CDD-9C42-A678C842D193}" type="slidenum">
              <a:rPr lang="en-IN" smtClean="0"/>
              <a:t>‹#›</a:t>
            </a:fld>
            <a:endParaRPr lang="en-IN"/>
          </a:p>
        </p:txBody>
      </p:sp>
    </p:spTree>
    <p:extLst>
      <p:ext uri="{BB962C8B-B14F-4D97-AF65-F5344CB8AC3E}">
        <p14:creationId xmlns:p14="http://schemas.microsoft.com/office/powerpoint/2010/main" val="171081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kaggle.com/kunalchamoli/handling-missing-data"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iriseekhout.com/missing-data/missing-data-methods/imputation-method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shashankasubrahmanya/missing-data-imputation-using-regression"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683" t="7213" r="705" b="9767"/>
          <a:stretch/>
        </p:blipFill>
        <p:spPr>
          <a:xfrm>
            <a:off x="83129" y="83131"/>
            <a:ext cx="9356437" cy="1099128"/>
          </a:xfrm>
          <a:prstGeom prst="rect">
            <a:avLst/>
          </a:prstGeom>
          <a:ln>
            <a:solidFill>
              <a:schemeClr val="tx1"/>
            </a:solidFill>
          </a:ln>
        </p:spPr>
      </p:pic>
      <p:pic>
        <p:nvPicPr>
          <p:cNvPr id="5" name="Picture 4"/>
          <p:cNvPicPr>
            <a:picLocks noChangeAspect="1"/>
          </p:cNvPicPr>
          <p:nvPr/>
        </p:nvPicPr>
        <p:blipFill rotWithShape="1">
          <a:blip r:embed="rId3"/>
          <a:srcRect t="3863" r="1627" b="3924"/>
          <a:stretch/>
        </p:blipFill>
        <p:spPr>
          <a:xfrm>
            <a:off x="83129" y="1339273"/>
            <a:ext cx="4525816" cy="2170545"/>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83129" y="3589439"/>
            <a:ext cx="4525816" cy="3219287"/>
          </a:xfrm>
          <a:prstGeom prst="rect">
            <a:avLst/>
          </a:prstGeom>
          <a:ln>
            <a:solidFill>
              <a:schemeClr val="tx1"/>
            </a:solidFill>
          </a:ln>
        </p:spPr>
      </p:pic>
      <p:pic>
        <p:nvPicPr>
          <p:cNvPr id="7" name="Picture 6"/>
          <p:cNvPicPr>
            <a:picLocks noChangeAspect="1"/>
          </p:cNvPicPr>
          <p:nvPr/>
        </p:nvPicPr>
        <p:blipFill>
          <a:blip r:embed="rId5"/>
          <a:stretch>
            <a:fillRect/>
          </a:stretch>
        </p:blipFill>
        <p:spPr>
          <a:xfrm>
            <a:off x="4958485" y="1339273"/>
            <a:ext cx="4972050" cy="4162425"/>
          </a:xfrm>
          <a:prstGeom prst="rect">
            <a:avLst/>
          </a:prstGeom>
          <a:ln>
            <a:solidFill>
              <a:schemeClr val="tx1"/>
            </a:solidFill>
          </a:ln>
        </p:spPr>
      </p:pic>
      <p:sp>
        <p:nvSpPr>
          <p:cNvPr id="8" name="TextBox 7"/>
          <p:cNvSpPr txBox="1"/>
          <p:nvPr/>
        </p:nvSpPr>
        <p:spPr>
          <a:xfrm>
            <a:off x="4958485" y="6179127"/>
            <a:ext cx="6006068" cy="369332"/>
          </a:xfrm>
          <a:prstGeom prst="rect">
            <a:avLst/>
          </a:prstGeom>
          <a:noFill/>
          <a:ln>
            <a:solidFill>
              <a:schemeClr val="tx1"/>
            </a:solidFill>
          </a:ln>
        </p:spPr>
        <p:txBody>
          <a:bodyPr wrap="none" rtlCol="0">
            <a:spAutoFit/>
          </a:bodyPr>
          <a:lstStyle/>
          <a:p>
            <a:r>
              <a:rPr lang="en-IN" dirty="0" smtClean="0">
                <a:hlinkClick r:id="rId6"/>
              </a:rPr>
              <a:t>https://www.kaggle.com/kunalchamoli/handling-missing-data</a:t>
            </a:r>
            <a:endParaRPr lang="en-IN" dirty="0"/>
          </a:p>
        </p:txBody>
      </p:sp>
    </p:spTree>
    <p:extLst>
      <p:ext uri="{BB962C8B-B14F-4D97-AF65-F5344CB8AC3E}">
        <p14:creationId xmlns:p14="http://schemas.microsoft.com/office/powerpoint/2010/main" val="2489255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064" y="88902"/>
            <a:ext cx="9491517" cy="6705017"/>
          </a:xfrm>
          <a:prstGeom prst="rect">
            <a:avLst/>
          </a:prstGeom>
          <a:ln>
            <a:solidFill>
              <a:schemeClr val="tx1"/>
            </a:solidFill>
          </a:ln>
        </p:spPr>
      </p:pic>
    </p:spTree>
    <p:extLst>
      <p:ext uri="{BB962C8B-B14F-4D97-AF65-F5344CB8AC3E}">
        <p14:creationId xmlns:p14="http://schemas.microsoft.com/office/powerpoint/2010/main" val="687572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4072" y="113722"/>
            <a:ext cx="10539642" cy="5982277"/>
          </a:xfrm>
          <a:prstGeom prst="rect">
            <a:avLst/>
          </a:prstGeom>
          <a:ln>
            <a:solidFill>
              <a:schemeClr val="tx1"/>
            </a:solidFill>
          </a:ln>
        </p:spPr>
      </p:pic>
    </p:spTree>
    <p:extLst>
      <p:ext uri="{BB962C8B-B14F-4D97-AF65-F5344CB8AC3E}">
        <p14:creationId xmlns:p14="http://schemas.microsoft.com/office/powerpoint/2010/main" val="2047916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910" t="1381" r="2016" b="2610"/>
          <a:stretch/>
        </p:blipFill>
        <p:spPr>
          <a:xfrm>
            <a:off x="64657" y="64657"/>
            <a:ext cx="8229598" cy="6743832"/>
          </a:xfrm>
          <a:prstGeom prst="rect">
            <a:avLst/>
          </a:prstGeom>
          <a:ln>
            <a:solidFill>
              <a:schemeClr val="tx1"/>
            </a:solidFill>
          </a:ln>
        </p:spPr>
      </p:pic>
    </p:spTree>
    <p:extLst>
      <p:ext uri="{BB962C8B-B14F-4D97-AF65-F5344CB8AC3E}">
        <p14:creationId xmlns:p14="http://schemas.microsoft.com/office/powerpoint/2010/main" val="2718386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496" y="78653"/>
            <a:ext cx="10470140" cy="6124044"/>
          </a:xfrm>
          <a:prstGeom prst="rect">
            <a:avLst/>
          </a:prstGeom>
          <a:ln>
            <a:solidFill>
              <a:schemeClr val="tx1"/>
            </a:solidFill>
          </a:ln>
        </p:spPr>
      </p:pic>
    </p:spTree>
    <p:extLst>
      <p:ext uri="{BB962C8B-B14F-4D97-AF65-F5344CB8AC3E}">
        <p14:creationId xmlns:p14="http://schemas.microsoft.com/office/powerpoint/2010/main" val="3621600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6701" t="69605" r="2531"/>
          <a:stretch/>
        </p:blipFill>
        <p:spPr>
          <a:xfrm>
            <a:off x="72303" y="4390207"/>
            <a:ext cx="9237952" cy="2424928"/>
          </a:xfrm>
          <a:prstGeom prst="rect">
            <a:avLst/>
          </a:prstGeom>
          <a:ln>
            <a:solidFill>
              <a:schemeClr val="tx1"/>
            </a:solidFill>
          </a:ln>
        </p:spPr>
      </p:pic>
      <p:pic>
        <p:nvPicPr>
          <p:cNvPr id="3" name="Picture 2"/>
          <p:cNvPicPr>
            <a:picLocks noChangeAspect="1"/>
          </p:cNvPicPr>
          <p:nvPr/>
        </p:nvPicPr>
        <p:blipFill rotWithShape="1">
          <a:blip r:embed="rId2"/>
          <a:srcRect t="1189" b="39892"/>
          <a:stretch/>
        </p:blipFill>
        <p:spPr>
          <a:xfrm>
            <a:off x="72303" y="64655"/>
            <a:ext cx="9237952" cy="4266662"/>
          </a:xfrm>
          <a:prstGeom prst="rect">
            <a:avLst/>
          </a:prstGeom>
          <a:ln>
            <a:solidFill>
              <a:schemeClr val="tx1"/>
            </a:solidFill>
          </a:ln>
        </p:spPr>
      </p:pic>
    </p:spTree>
    <p:extLst>
      <p:ext uri="{BB962C8B-B14F-4D97-AF65-F5344CB8AC3E}">
        <p14:creationId xmlns:p14="http://schemas.microsoft.com/office/powerpoint/2010/main" val="2582625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314" y="1365102"/>
            <a:ext cx="8572500" cy="5457825"/>
          </a:xfrm>
          <a:prstGeom prst="rect">
            <a:avLst/>
          </a:prstGeom>
          <a:ln>
            <a:solidFill>
              <a:schemeClr val="tx1"/>
            </a:solidFill>
          </a:ln>
        </p:spPr>
      </p:pic>
      <p:sp>
        <p:nvSpPr>
          <p:cNvPr id="3" name="TextBox 2"/>
          <p:cNvSpPr txBox="1"/>
          <p:nvPr/>
        </p:nvSpPr>
        <p:spPr>
          <a:xfrm>
            <a:off x="73314" y="90885"/>
            <a:ext cx="12044795" cy="1154162"/>
          </a:xfrm>
          <a:prstGeom prst="rect">
            <a:avLst/>
          </a:prstGeom>
          <a:noFill/>
          <a:ln>
            <a:solidFill>
              <a:schemeClr val="tx1"/>
            </a:solidFill>
          </a:ln>
        </p:spPr>
        <p:txBody>
          <a:bodyPr wrap="square" rtlCol="0">
            <a:spAutoFit/>
          </a:bodyPr>
          <a:lstStyle/>
          <a:p>
            <a:pPr>
              <a:lnSpc>
                <a:spcPct val="150000"/>
              </a:lnSpc>
            </a:pPr>
            <a:r>
              <a:rPr lang="en-IN" sz="1600" dirty="0"/>
              <a:t>Stochastic Regression Imputation</a:t>
            </a:r>
          </a:p>
          <a:p>
            <a:pPr>
              <a:lnSpc>
                <a:spcPct val="150000"/>
              </a:lnSpc>
            </a:pPr>
            <a:r>
              <a:rPr lang="en-IN" sz="1500" dirty="0" smtClean="0"/>
              <a:t>        To </a:t>
            </a:r>
            <a:r>
              <a:rPr lang="en-IN" sz="1500" dirty="0"/>
              <a:t>add </a:t>
            </a:r>
            <a:r>
              <a:rPr lang="en-IN" sz="1500" dirty="0" smtClean="0"/>
              <a:t>uncertainty </a:t>
            </a:r>
            <a:r>
              <a:rPr lang="en-IN" sz="1500" dirty="0"/>
              <a:t>back to the imputed variable values, we can add some normally distributed noise with a mean of zero and the variance equal to the standard error of regression estimates . This method is called as </a:t>
            </a:r>
            <a:r>
              <a:rPr lang="en-IN" sz="1500" b="1" dirty="0"/>
              <a:t>Random Imputation</a:t>
            </a:r>
            <a:r>
              <a:rPr lang="en-IN" sz="1500" dirty="0"/>
              <a:t> or </a:t>
            </a:r>
            <a:r>
              <a:rPr lang="en-IN" sz="1500" b="1" dirty="0"/>
              <a:t>Stochastic Regression Imputation</a:t>
            </a:r>
            <a:endParaRPr lang="en-IN" sz="1500" dirty="0"/>
          </a:p>
        </p:txBody>
      </p:sp>
    </p:spTree>
    <p:extLst>
      <p:ext uri="{BB962C8B-B14F-4D97-AF65-F5344CB8AC3E}">
        <p14:creationId xmlns:p14="http://schemas.microsoft.com/office/powerpoint/2010/main" val="2873455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891" y="83127"/>
            <a:ext cx="12053454" cy="2308324"/>
          </a:xfrm>
          <a:prstGeom prst="rect">
            <a:avLst/>
          </a:prstGeom>
          <a:noFill/>
          <a:ln>
            <a:solidFill>
              <a:schemeClr val="tx1"/>
            </a:solidFill>
          </a:ln>
        </p:spPr>
        <p:txBody>
          <a:bodyPr wrap="square" rtlCol="0">
            <a:spAutoFit/>
          </a:bodyPr>
          <a:lstStyle/>
          <a:p>
            <a:pPr>
              <a:lnSpc>
                <a:spcPct val="150000"/>
              </a:lnSpc>
            </a:pPr>
            <a:r>
              <a:rPr lang="en-IN" sz="1600" dirty="0" smtClean="0"/>
              <a:t>           When </a:t>
            </a:r>
            <a:r>
              <a:rPr lang="en-IN" sz="1600" dirty="0"/>
              <a:t>we introduce this Gaussian noise we may end up imputing some negative values for the missing data due to the spread of the </a:t>
            </a:r>
            <a:r>
              <a:rPr lang="en-IN" sz="1600" dirty="0" smtClean="0"/>
              <a:t>distribution </a:t>
            </a:r>
            <a:r>
              <a:rPr lang="en-IN" sz="1600" dirty="0"/>
              <a:t>for a particular pair of mean and standard deviation. But, as per our discussion earlier, there might be some variable whose values can never be zero. For example, a negative value for Insulin concentrations would be meaningless.</a:t>
            </a:r>
          </a:p>
          <a:p>
            <a:pPr>
              <a:lnSpc>
                <a:spcPct val="150000"/>
              </a:lnSpc>
            </a:pPr>
            <a:r>
              <a:rPr lang="en-IN" sz="1600" dirty="0" smtClean="0"/>
              <a:t>          We </a:t>
            </a:r>
            <a:r>
              <a:rPr lang="en-IN" sz="1600" dirty="0"/>
              <a:t>can avoid this situation by retaining the values introduced by simple random imputation which is discussed above. This apparently reduces the variability that we introduce, but it's something we have to deal with, especially in case of these variables whose values are restricted to </a:t>
            </a:r>
            <a:r>
              <a:rPr lang="en-IN" sz="1600" dirty="0" smtClean="0"/>
              <a:t>certain </a:t>
            </a:r>
            <a:r>
              <a:rPr lang="en-IN" sz="1600" dirty="0"/>
              <a:t>parts of the real number line</a:t>
            </a:r>
            <a:r>
              <a:rPr lang="en-IN" sz="1600" dirty="0" smtClean="0"/>
              <a:t>.</a:t>
            </a:r>
            <a:endParaRPr lang="en-IN" sz="1600" dirty="0"/>
          </a:p>
        </p:txBody>
      </p:sp>
    </p:spTree>
    <p:extLst>
      <p:ext uri="{BB962C8B-B14F-4D97-AF65-F5344CB8AC3E}">
        <p14:creationId xmlns:p14="http://schemas.microsoft.com/office/powerpoint/2010/main" val="716018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3454" y="203200"/>
            <a:ext cx="8531310" cy="369332"/>
          </a:xfrm>
          <a:prstGeom prst="rect">
            <a:avLst/>
          </a:prstGeom>
          <a:noFill/>
          <a:ln>
            <a:solidFill>
              <a:schemeClr val="tx1"/>
            </a:solidFill>
          </a:ln>
        </p:spPr>
        <p:txBody>
          <a:bodyPr wrap="none" rtlCol="0">
            <a:spAutoFit/>
          </a:bodyPr>
          <a:lstStyle/>
          <a:p>
            <a:r>
              <a:rPr lang="en-IN" dirty="0">
                <a:hlinkClick r:id="rId2"/>
              </a:rPr>
              <a:t>https://www.iriseekhout.com/missing-data/missing-data-methods/imputation-methods/</a:t>
            </a:r>
            <a:endParaRPr lang="en-IN" dirty="0"/>
          </a:p>
        </p:txBody>
      </p:sp>
      <p:sp>
        <p:nvSpPr>
          <p:cNvPr id="3" name="TextBox 2"/>
          <p:cNvSpPr txBox="1"/>
          <p:nvPr/>
        </p:nvSpPr>
        <p:spPr>
          <a:xfrm>
            <a:off x="101601" y="942109"/>
            <a:ext cx="2716065" cy="3000821"/>
          </a:xfrm>
          <a:prstGeom prst="rect">
            <a:avLst/>
          </a:prstGeom>
          <a:noFill/>
          <a:ln>
            <a:solidFill>
              <a:schemeClr val="tx1"/>
            </a:solidFill>
          </a:ln>
        </p:spPr>
        <p:txBody>
          <a:bodyPr wrap="none" rtlCol="0">
            <a:spAutoFit/>
          </a:bodyPr>
          <a:lstStyle/>
          <a:p>
            <a:pPr>
              <a:lnSpc>
                <a:spcPct val="200000"/>
              </a:lnSpc>
            </a:pPr>
            <a:r>
              <a:rPr lang="en-IN" dirty="0"/>
              <a:t>Single imputation methods</a:t>
            </a:r>
          </a:p>
          <a:p>
            <a:pPr>
              <a:lnSpc>
                <a:spcPct val="200000"/>
              </a:lnSpc>
            </a:pPr>
            <a:r>
              <a:rPr lang="en-IN" sz="1500" dirty="0" smtClean="0"/>
              <a:t>           Mean </a:t>
            </a:r>
            <a:r>
              <a:rPr lang="en-IN" sz="1500" dirty="0"/>
              <a:t>imputation</a:t>
            </a:r>
          </a:p>
          <a:p>
            <a:pPr>
              <a:lnSpc>
                <a:spcPct val="200000"/>
              </a:lnSpc>
            </a:pPr>
            <a:r>
              <a:rPr lang="en-IN" sz="1500" dirty="0" smtClean="0"/>
              <a:t>           Regression </a:t>
            </a:r>
            <a:r>
              <a:rPr lang="en-IN" sz="1500" dirty="0"/>
              <a:t>imputation</a:t>
            </a:r>
          </a:p>
          <a:p>
            <a:pPr>
              <a:lnSpc>
                <a:spcPct val="200000"/>
              </a:lnSpc>
            </a:pPr>
            <a:r>
              <a:rPr lang="en-IN" sz="1500" dirty="0" smtClean="0"/>
              <a:t>           Matching </a:t>
            </a:r>
            <a:r>
              <a:rPr lang="en-IN" sz="1500" dirty="0"/>
              <a:t>methods</a:t>
            </a:r>
          </a:p>
          <a:p>
            <a:pPr>
              <a:lnSpc>
                <a:spcPct val="200000"/>
              </a:lnSpc>
            </a:pPr>
            <a:r>
              <a:rPr lang="en-IN" dirty="0"/>
              <a:t>Multiple imputation</a:t>
            </a:r>
          </a:p>
          <a:p>
            <a:pPr>
              <a:lnSpc>
                <a:spcPct val="150000"/>
              </a:lnSpc>
            </a:pPr>
            <a:r>
              <a:rPr lang="en-IN" dirty="0" smtClean="0"/>
              <a:t>      </a:t>
            </a:r>
            <a:endParaRPr lang="en-IN" dirty="0"/>
          </a:p>
        </p:txBody>
      </p:sp>
    </p:spTree>
    <p:extLst>
      <p:ext uri="{BB962C8B-B14F-4D97-AF65-F5344CB8AC3E}">
        <p14:creationId xmlns:p14="http://schemas.microsoft.com/office/powerpoint/2010/main" val="355172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330" y="168130"/>
            <a:ext cx="5780233" cy="5583705"/>
          </a:xfrm>
          <a:prstGeom prst="rect">
            <a:avLst/>
          </a:prstGeom>
          <a:ln>
            <a:solidFill>
              <a:schemeClr val="tx1"/>
            </a:solidFill>
          </a:ln>
        </p:spPr>
      </p:pic>
    </p:spTree>
    <p:extLst>
      <p:ext uri="{BB962C8B-B14F-4D97-AF65-F5344CB8AC3E}">
        <p14:creationId xmlns:p14="http://schemas.microsoft.com/office/powerpoint/2010/main" val="73943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647" t="2601" r="2326" b="7285"/>
          <a:stretch/>
        </p:blipFill>
        <p:spPr>
          <a:xfrm>
            <a:off x="92365" y="92366"/>
            <a:ext cx="9633527" cy="2549236"/>
          </a:xfrm>
          <a:prstGeom prst="rect">
            <a:avLst/>
          </a:prstGeom>
          <a:ln>
            <a:solidFill>
              <a:schemeClr val="tx1"/>
            </a:solidFill>
          </a:ln>
        </p:spPr>
      </p:pic>
    </p:spTree>
    <p:extLst>
      <p:ext uri="{BB962C8B-B14F-4D97-AF65-F5344CB8AC3E}">
        <p14:creationId xmlns:p14="http://schemas.microsoft.com/office/powerpoint/2010/main" val="4122990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3391" y="62490"/>
            <a:ext cx="10581554" cy="6723087"/>
          </a:xfrm>
          <a:prstGeom prst="rect">
            <a:avLst/>
          </a:prstGeom>
          <a:ln>
            <a:solidFill>
              <a:schemeClr val="tx1"/>
            </a:solidFill>
          </a:ln>
        </p:spPr>
      </p:pic>
    </p:spTree>
    <p:extLst>
      <p:ext uri="{BB962C8B-B14F-4D97-AF65-F5344CB8AC3E}">
        <p14:creationId xmlns:p14="http://schemas.microsoft.com/office/powerpoint/2010/main" val="92271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590" r="1197" b="14218"/>
          <a:stretch/>
        </p:blipFill>
        <p:spPr>
          <a:xfrm>
            <a:off x="67954" y="64655"/>
            <a:ext cx="8217064" cy="6701497"/>
          </a:xfrm>
          <a:prstGeom prst="rect">
            <a:avLst/>
          </a:prstGeom>
          <a:ln>
            <a:solidFill>
              <a:schemeClr val="tx1"/>
            </a:solidFill>
          </a:ln>
        </p:spPr>
      </p:pic>
    </p:spTree>
    <p:extLst>
      <p:ext uri="{BB962C8B-B14F-4D97-AF65-F5344CB8AC3E}">
        <p14:creationId xmlns:p14="http://schemas.microsoft.com/office/powerpoint/2010/main" val="3472199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8568" y="123392"/>
            <a:ext cx="6800996" cy="4923199"/>
          </a:xfrm>
          <a:prstGeom prst="rect">
            <a:avLst/>
          </a:prstGeom>
          <a:ln>
            <a:solidFill>
              <a:schemeClr val="tx1"/>
            </a:solidFill>
          </a:ln>
        </p:spPr>
      </p:pic>
      <p:pic>
        <p:nvPicPr>
          <p:cNvPr id="3" name="Picture 2"/>
          <p:cNvPicPr>
            <a:picLocks noChangeAspect="1"/>
          </p:cNvPicPr>
          <p:nvPr/>
        </p:nvPicPr>
        <p:blipFill>
          <a:blip r:embed="rId3"/>
          <a:stretch>
            <a:fillRect/>
          </a:stretch>
        </p:blipFill>
        <p:spPr>
          <a:xfrm>
            <a:off x="7066106" y="123392"/>
            <a:ext cx="4266911" cy="4925937"/>
          </a:xfrm>
          <a:prstGeom prst="rect">
            <a:avLst/>
          </a:prstGeom>
          <a:ln>
            <a:solidFill>
              <a:schemeClr val="tx1"/>
            </a:solidFill>
          </a:ln>
        </p:spPr>
      </p:pic>
    </p:spTree>
    <p:extLst>
      <p:ext uri="{BB962C8B-B14F-4D97-AF65-F5344CB8AC3E}">
        <p14:creationId xmlns:p14="http://schemas.microsoft.com/office/powerpoint/2010/main" val="53893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286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852" t="19460" r="43829" b="2509"/>
          <a:stretch/>
        </p:blipFill>
        <p:spPr>
          <a:xfrm>
            <a:off x="177799" y="1902688"/>
            <a:ext cx="5865089" cy="4813422"/>
          </a:xfrm>
          <a:prstGeom prst="rect">
            <a:avLst/>
          </a:prstGeom>
          <a:ln>
            <a:solidFill>
              <a:schemeClr val="tx1"/>
            </a:solidFill>
          </a:ln>
        </p:spPr>
      </p:pic>
      <p:sp>
        <p:nvSpPr>
          <p:cNvPr id="5" name="TextBox 4"/>
          <p:cNvSpPr txBox="1"/>
          <p:nvPr/>
        </p:nvSpPr>
        <p:spPr>
          <a:xfrm>
            <a:off x="177799" y="1053161"/>
            <a:ext cx="11810998" cy="692497"/>
          </a:xfrm>
          <a:prstGeom prst="rect">
            <a:avLst/>
          </a:prstGeom>
          <a:noFill/>
          <a:ln>
            <a:solidFill>
              <a:schemeClr val="tx1"/>
            </a:solidFill>
          </a:ln>
        </p:spPr>
        <p:txBody>
          <a:bodyPr wrap="square" rtlCol="0">
            <a:spAutoFit/>
          </a:bodyPr>
          <a:lstStyle/>
          <a:p>
            <a:pPr>
              <a:lnSpc>
                <a:spcPct val="150000"/>
              </a:lnSpc>
            </a:pPr>
            <a:r>
              <a:rPr lang="en-US" altLang="en-US" sz="1300" dirty="0" smtClean="0">
                <a:latin typeface="Arial" panose="020B0604020202020204" pitchFamily="34" charset="0"/>
                <a:cs typeface="Arial" panose="020B0604020202020204" pitchFamily="34" charset="0"/>
              </a:rPr>
              <a:t>         A </a:t>
            </a:r>
            <a:r>
              <a:rPr lang="en-US" altLang="en-US" sz="1300" dirty="0">
                <a:latin typeface="Arial" panose="020B0604020202020204" pitchFamily="34" charset="0"/>
                <a:cs typeface="Arial" panose="020B0604020202020204" pitchFamily="34" charset="0"/>
              </a:rPr>
              <a:t>simple df.info() is ran for a quick and abstract check for missing data in any of the variables. This lists the number of non-null values and the datatype of each variable. </a:t>
            </a:r>
          </a:p>
        </p:txBody>
      </p:sp>
      <p:sp>
        <p:nvSpPr>
          <p:cNvPr id="9" name="TextBox 8"/>
          <p:cNvSpPr txBox="1"/>
          <p:nvPr/>
        </p:nvSpPr>
        <p:spPr>
          <a:xfrm>
            <a:off x="1671257" y="304801"/>
            <a:ext cx="8824082" cy="369332"/>
          </a:xfrm>
          <a:prstGeom prst="rect">
            <a:avLst/>
          </a:prstGeom>
          <a:noFill/>
          <a:ln>
            <a:solidFill>
              <a:schemeClr val="tx1"/>
            </a:solidFill>
          </a:ln>
        </p:spPr>
        <p:txBody>
          <a:bodyPr wrap="none" rtlCol="0">
            <a:spAutoFit/>
          </a:bodyPr>
          <a:lstStyle/>
          <a:p>
            <a:r>
              <a:rPr lang="en-IN" dirty="0">
                <a:hlinkClick r:id="rId3"/>
              </a:rPr>
              <a:t>https://www.kaggle.com/shashankasubrahmanya/missing-data-imputation-using-regression</a:t>
            </a:r>
            <a:endParaRPr lang="en-IN" dirty="0"/>
          </a:p>
        </p:txBody>
      </p:sp>
    </p:spTree>
    <p:extLst>
      <p:ext uri="{BB962C8B-B14F-4D97-AF65-F5344CB8AC3E}">
        <p14:creationId xmlns:p14="http://schemas.microsoft.com/office/powerpoint/2010/main" val="633703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891" y="2404630"/>
            <a:ext cx="10381672" cy="4379768"/>
          </a:xfrm>
          <a:prstGeom prst="rect">
            <a:avLst/>
          </a:prstGeom>
          <a:ln>
            <a:solidFill>
              <a:schemeClr val="tx1"/>
            </a:solidFill>
          </a:ln>
        </p:spPr>
      </p:pic>
      <p:sp>
        <p:nvSpPr>
          <p:cNvPr id="3" name="TextBox 2"/>
          <p:cNvSpPr txBox="1"/>
          <p:nvPr/>
        </p:nvSpPr>
        <p:spPr>
          <a:xfrm>
            <a:off x="101599" y="83131"/>
            <a:ext cx="11970327" cy="2192908"/>
          </a:xfrm>
          <a:prstGeom prst="rect">
            <a:avLst/>
          </a:prstGeom>
          <a:noFill/>
          <a:ln>
            <a:solidFill>
              <a:schemeClr val="tx1"/>
            </a:solidFill>
          </a:ln>
        </p:spPr>
        <p:txBody>
          <a:bodyPr wrap="square" rtlCol="0">
            <a:spAutoFit/>
          </a:bodyPr>
          <a:lstStyle/>
          <a:p>
            <a:pPr lvl="0" eaLnBrk="0" fontAlgn="base" hangingPunct="0">
              <a:lnSpc>
                <a:spcPct val="150000"/>
              </a:lnSpc>
              <a:spcBef>
                <a:spcPct val="0"/>
              </a:spcBef>
              <a:spcAft>
                <a:spcPct val="0"/>
              </a:spcAft>
            </a:pPr>
            <a:r>
              <a:rPr lang="en-US" altLang="en-US" sz="1300" dirty="0" smtClean="0">
                <a:latin typeface="Arial" panose="020B0604020202020204" pitchFamily="34" charset="0"/>
                <a:cs typeface="Arial" panose="020B0604020202020204" pitchFamily="34" charset="0"/>
              </a:rPr>
              <a:t>          None </a:t>
            </a:r>
            <a:r>
              <a:rPr lang="en-US" altLang="en-US" sz="1300" dirty="0">
                <a:latin typeface="Arial" panose="020B0604020202020204" pitchFamily="34" charset="0"/>
                <a:cs typeface="Arial" panose="020B0604020202020204" pitchFamily="34" charset="0"/>
              </a:rPr>
              <a:t>of the variables seem to have any missing value based on our above observation. But there's more to it than what meets </a:t>
            </a:r>
            <a:r>
              <a:rPr lang="en-US" altLang="en-US" sz="1300" dirty="0" smtClean="0">
                <a:latin typeface="Arial" panose="020B0604020202020204" pitchFamily="34" charset="0"/>
                <a:cs typeface="Arial" panose="020B0604020202020204" pitchFamily="34" charset="0"/>
              </a:rPr>
              <a:t>the eye</a:t>
            </a:r>
            <a:r>
              <a:rPr lang="en-US" altLang="en-US" sz="1300" dirty="0">
                <a:latin typeface="Arial" panose="020B0604020202020204" pitchFamily="34" charset="0"/>
                <a:cs typeface="Arial" panose="020B0604020202020204" pitchFamily="34" charset="0"/>
              </a:rPr>
              <a:t>. df.describe() which gives the Five Number Summary would show that some variables have 0.0 as their minimum value which would be meaningless in their case. </a:t>
            </a:r>
            <a:r>
              <a:rPr lang="en-US" altLang="en-US" sz="1300" b="1" dirty="0">
                <a:latin typeface="Arial" panose="020B0604020202020204" pitchFamily="34" charset="0"/>
                <a:cs typeface="Arial" panose="020B0604020202020204" pitchFamily="34" charset="0"/>
              </a:rPr>
              <a:t>Plasma glucose concentration, Diastolic blood pressure, Triceps skinfold thickness, 2-Hour serum insulin and Body mass index</a:t>
            </a:r>
            <a:r>
              <a:rPr lang="en-US" altLang="en-US" sz="1300" dirty="0">
                <a:latin typeface="Arial" panose="020B0604020202020204" pitchFamily="34" charset="0"/>
                <a:cs typeface="Arial" panose="020B0604020202020204" pitchFamily="34" charset="0"/>
              </a:rPr>
              <a:t> cannot be zero</a:t>
            </a:r>
            <a:r>
              <a:rPr lang="en-US" altLang="en-US" sz="1300" dirty="0" smtClean="0">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endParaRPr lang="en-US" altLang="en-US" sz="1300" dirty="0">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pPr>
            <a:r>
              <a:rPr lang="en-US" altLang="en-US" sz="1300" dirty="0">
                <a:latin typeface="Arial" panose="020B0604020202020204" pitchFamily="34" charset="0"/>
                <a:cs typeface="Arial" panose="020B0604020202020204" pitchFamily="34" charset="0"/>
              </a:rPr>
              <a:t>Imagine BMI to be zero. That would be a disaster</a:t>
            </a:r>
            <a:r>
              <a:rPr lang="en-US" altLang="en-US" sz="1300" dirty="0" smtClean="0">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endParaRPr lang="en-US" altLang="en-US" sz="1300" dirty="0">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pPr>
            <a:r>
              <a:rPr lang="en-US" altLang="en-US" sz="1300" dirty="0">
                <a:latin typeface="Arial" panose="020B0604020202020204" pitchFamily="34" charset="0"/>
                <a:cs typeface="Arial" panose="020B0604020202020204" pitchFamily="34" charset="0"/>
              </a:rPr>
              <a:t>On the contrary, </a:t>
            </a:r>
            <a:r>
              <a:rPr lang="en-US" altLang="en-US" sz="1300" b="1" dirty="0">
                <a:latin typeface="Arial" panose="020B0604020202020204" pitchFamily="34" charset="0"/>
                <a:cs typeface="Arial" panose="020B0604020202020204" pitchFamily="34" charset="0"/>
              </a:rPr>
              <a:t>Pregnencies</a:t>
            </a:r>
            <a:r>
              <a:rPr lang="en-US" altLang="en-US" sz="1300" dirty="0">
                <a:latin typeface="Arial" panose="020B0604020202020204" pitchFamily="34" charset="0"/>
                <a:cs typeface="Arial" panose="020B0604020202020204" pitchFamily="34" charset="0"/>
              </a:rPr>
              <a:t> can be zero because either that person is a female who has not had a baby yet</a:t>
            </a:r>
            <a:r>
              <a:rPr lang="en-US" altLang="en-US" sz="1300" dirty="0" smtClean="0">
                <a:latin typeface="Arial" panose="020B0604020202020204" pitchFamily="34" charset="0"/>
                <a:cs typeface="Arial" panose="020B0604020202020204" pitchFamily="34" charset="0"/>
              </a:rPr>
              <a:t>.</a:t>
            </a:r>
            <a:endParaRPr lang="en-US" altLang="en-US"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1426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1946</TotalTime>
  <Words>225</Words>
  <Application>Microsoft Office PowerPoint</Application>
  <PresentationFormat>Widescreen</PresentationFormat>
  <Paragraphs>19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VolvoIT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Anuganti</dc:creator>
  <cp:lastModifiedBy>Suresh Anuganti</cp:lastModifiedBy>
  <cp:revision>27</cp:revision>
  <dcterms:created xsi:type="dcterms:W3CDTF">2019-12-13T05:11:06Z</dcterms:created>
  <dcterms:modified xsi:type="dcterms:W3CDTF">2019-12-17T11:07:42Z</dcterms:modified>
</cp:coreProperties>
</file>