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1E81-2EA8-46E5-9116-3BF85A8C333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CA0F-88AB-401B-B8AA-FB7DDA5D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hyperlink" Target="https://en.wikipedia.org/wiki/Data_wrang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hosted.org/spyder/" TargetMode="External"/><Relationship Id="rId5" Type="http://schemas.openxmlformats.org/officeDocument/2006/relationships/hyperlink" Target="http://jupyter.org/" TargetMode="External"/><Relationship Id="rId4" Type="http://schemas.openxmlformats.org/officeDocument/2006/relationships/hyperlink" Target="https://en.wikipedia.org/wiki/Integrated_development_environm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336" y="61549"/>
            <a:ext cx="101081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en-US" sz="1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pandas </a:t>
            </a: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en-US" sz="1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altLang="en-US" sz="1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'https</a:t>
            </a:r>
            <a:r>
              <a:rPr lang="en-US" alt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://raw.githubusercontent.com/</a:t>
            </a:r>
            <a:r>
              <a:rPr lang="en-US" alt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lukes</a:t>
            </a:r>
            <a:r>
              <a:rPr lang="en-US" alt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/ISO-3166-Countries-with-Regional-Codes/blob/master/all/all.csv‘</a:t>
            </a:r>
          </a:p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</a:t>
            </a:r>
            <a:r>
              <a:rPr lang="en-US" altLang="en-US" sz="1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pd.read_csv(url</a:t>
            </a: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index_col</a:t>
            </a: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df </a:t>
            </a:r>
            <a:r>
              <a:rPr lang="en-US" altLang="en-US" sz="1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pd.read_csv(url</a:t>
            </a: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en-US" sz="1600" dirty="0" err="1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df.head</a:t>
            </a:r>
            <a:r>
              <a:rPr lang="en-US" altLang="en-US" sz="16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en-US" sz="16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36" y="4627422"/>
            <a:ext cx="12029300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Pandas</a:t>
            </a:r>
            <a:r>
              <a:rPr lang="en-US" dirty="0" smtClean="0"/>
              <a:t> </a:t>
            </a:r>
            <a:r>
              <a:rPr lang="en-US" dirty="0"/>
              <a:t>is a Python library for </a:t>
            </a:r>
            <a:r>
              <a:rPr lang="en-US" dirty="0">
                <a:solidFill>
                  <a:srgbClr val="00B050"/>
                </a:solidFill>
              </a:rPr>
              <a:t>data manipulation and analysis</a:t>
            </a:r>
            <a:r>
              <a:rPr lang="en-US" dirty="0" smtClean="0"/>
              <a:t>, </a:t>
            </a:r>
            <a:r>
              <a:rPr lang="en-US" dirty="0" smtClean="0"/>
              <a:t>Pandas is one of the main data-science libraries in Python.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 Dataframes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 Multidimensional </a:t>
            </a:r>
            <a:r>
              <a:rPr lang="en-US" dirty="0"/>
              <a:t>time series and cross-sectional datasets commonly found in </a:t>
            </a:r>
            <a:r>
              <a:rPr lang="en-US" dirty="0" smtClean="0"/>
              <a:t>statistics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Experimental </a:t>
            </a:r>
            <a:r>
              <a:rPr lang="en-US" dirty="0"/>
              <a:t>science </a:t>
            </a: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Econometrics</a:t>
            </a:r>
            <a:r>
              <a:rPr lang="en-US" dirty="0"/>
              <a:t>, or </a:t>
            </a:r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9208" y="2290618"/>
            <a:ext cx="9259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  <a:latin typeface="inherit"/>
              </a:rPr>
              <a:t>https://github.com/lukes/ISO-3166-Countries-with-Regional-Codes/blob/master/all/all.csv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0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52" y="64656"/>
            <a:ext cx="96446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1. Pandas </a:t>
            </a:r>
            <a:r>
              <a:rPr lang="en-US" sz="1600" dirty="0" smtClean="0"/>
              <a:t>stands for </a:t>
            </a:r>
            <a:r>
              <a:rPr lang="en-US" sz="1600" dirty="0" smtClean="0">
                <a:solidFill>
                  <a:srgbClr val="00B050"/>
                </a:solidFill>
              </a:rPr>
              <a:t>“Python Data Analysis Library”.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2. It </a:t>
            </a:r>
            <a:r>
              <a:rPr lang="en-US" sz="1600" dirty="0"/>
              <a:t>is one of the most preferred and widely used tools in </a:t>
            </a:r>
            <a:r>
              <a:rPr lang="en-US" sz="1600" dirty="0">
                <a:hlinkClick r:id="rId2"/>
              </a:rPr>
              <a:t>data </a:t>
            </a:r>
            <a:r>
              <a:rPr lang="en-US" sz="1600" dirty="0" smtClean="0">
                <a:hlinkClick r:id="rId2"/>
              </a:rPr>
              <a:t>munging / wrangling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3. </a:t>
            </a:r>
            <a:r>
              <a:rPr lang="en-US" sz="1600" dirty="0"/>
              <a:t>It is also </a:t>
            </a:r>
            <a:r>
              <a:rPr lang="en-US" sz="1600" dirty="0">
                <a:solidFill>
                  <a:srgbClr val="00B050"/>
                </a:solidFill>
              </a:rPr>
              <a:t>dependent</a:t>
            </a:r>
            <a:r>
              <a:rPr lang="en-US" sz="1600" dirty="0"/>
              <a:t> on other libraries (like </a:t>
            </a:r>
            <a:r>
              <a:rPr lang="en-US" sz="1600" dirty="0">
                <a:hlinkClick r:id="rId3"/>
              </a:rPr>
              <a:t>NumPy</a:t>
            </a:r>
            <a:r>
              <a:rPr lang="en-US" sz="1600" dirty="0"/>
              <a:t>) and has </a:t>
            </a:r>
            <a:r>
              <a:rPr lang="en-US" sz="1600" dirty="0">
                <a:solidFill>
                  <a:srgbClr val="00B050"/>
                </a:solidFill>
              </a:rPr>
              <a:t>optional </a:t>
            </a:r>
            <a:r>
              <a:rPr lang="en-US" sz="1600" dirty="0" smtClean="0">
                <a:solidFill>
                  <a:srgbClr val="00B050"/>
                </a:solidFill>
              </a:rPr>
              <a:t>dependencies </a:t>
            </a:r>
            <a:r>
              <a:rPr lang="en-US" sz="1600" dirty="0"/>
              <a:t>(like </a:t>
            </a:r>
            <a:r>
              <a:rPr lang="en-US" sz="1600" dirty="0">
                <a:solidFill>
                  <a:srgbClr val="00B050"/>
                </a:solidFill>
              </a:rPr>
              <a:t>Matplotlib</a:t>
            </a:r>
            <a:r>
              <a:rPr lang="en-US" sz="1600" dirty="0"/>
              <a:t> for plotting</a:t>
            </a:r>
            <a:r>
              <a:rPr lang="en-US" sz="16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4. </a:t>
            </a:r>
            <a:r>
              <a:rPr lang="en-US" sz="1600" dirty="0"/>
              <a:t>Python IDE (</a:t>
            </a:r>
            <a:r>
              <a:rPr lang="en-US" sz="1600" dirty="0">
                <a:hlinkClick r:id="rId4"/>
              </a:rPr>
              <a:t>Integrated Development Environment</a:t>
            </a:r>
            <a:r>
              <a:rPr lang="en-US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5"/>
              </a:rPr>
              <a:t>Jupyter Notebook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6"/>
              </a:rPr>
              <a:t>Spyder</a:t>
            </a:r>
            <a:r>
              <a:rPr lang="en-US" sz="1600" dirty="0"/>
              <a:t> </a:t>
            </a:r>
            <a:r>
              <a:rPr lang="en-US" sz="1600" dirty="0" smtClean="0"/>
              <a:t>                      (</a:t>
            </a:r>
            <a:r>
              <a:rPr lang="en-US" sz="1600" dirty="0"/>
              <a:t>both of them come with Anaconda by default)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52" y="2604655"/>
            <a:ext cx="88619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In order to import Pandas all you have to do is run the following code</a:t>
            </a:r>
            <a:r>
              <a:rPr lang="en-US" sz="1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/>
              <a:t>pandas </a:t>
            </a:r>
            <a:r>
              <a:rPr lang="en-US" sz="1600" dirty="0">
                <a:solidFill>
                  <a:srgbClr val="00B050"/>
                </a:solidFill>
              </a:rPr>
              <a:t>as</a:t>
            </a:r>
            <a:r>
              <a:rPr lang="en-US" sz="1600" dirty="0"/>
              <a:t> pd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</a:t>
            </a:r>
            <a:r>
              <a:rPr lang="en-US" sz="1600" dirty="0"/>
              <a:t>numpy </a:t>
            </a:r>
            <a:r>
              <a:rPr lang="en-US" sz="1600" dirty="0">
                <a:solidFill>
                  <a:srgbClr val="00B050"/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dirty="0" smtClean="0"/>
              <a:t>np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a. you </a:t>
            </a:r>
            <a:r>
              <a:rPr lang="en-US" sz="1600" dirty="0">
                <a:solidFill>
                  <a:srgbClr val="00B050"/>
                </a:solidFill>
              </a:rPr>
              <a:t>would import numpy as well</a:t>
            </a:r>
            <a:r>
              <a:rPr lang="en-US" sz="1600" dirty="0"/>
              <a:t>, because it is very useful library for scientific computing with Python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b. Remember</a:t>
            </a:r>
            <a:r>
              <a:rPr lang="en-US" sz="1600" dirty="0"/>
              <a:t>, you would </a:t>
            </a:r>
            <a:r>
              <a:rPr lang="en-US" sz="1600" dirty="0">
                <a:solidFill>
                  <a:srgbClr val="00B050"/>
                </a:solidFill>
              </a:rPr>
              <a:t>need to do it every time you start a new Jupyter Notebook, Spyder file </a:t>
            </a:r>
            <a:r>
              <a:rPr lang="en-US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34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73891"/>
            <a:ext cx="12018803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Working with Pandas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Loading </a:t>
            </a:r>
            <a:r>
              <a:rPr lang="en-US" dirty="0"/>
              <a:t>and Saving Data with Pandas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When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want to use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for data analysis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you’ll usually use it in one of three different ways: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•  Convert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Python’s list, dictionary or Numpy array to a Pandas data frame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•  Open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local file using Pandas, usually a CSV file, but could also be a delimited text file (like TSV), Excel,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•  Open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remote file or database like a CSV or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JSONon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website through a URL or read from a SQL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table/database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1" y="36947"/>
            <a:ext cx="313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Viewing </a:t>
            </a:r>
            <a:r>
              <a:rPr lang="en-US" dirty="0"/>
              <a:t>and Inspecting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406279"/>
            <a:ext cx="1054750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df.head(n)                                           </a:t>
            </a:r>
            <a:r>
              <a:rPr lang="en-US" sz="1600" dirty="0" smtClean="0"/>
              <a:t>:  The </a:t>
            </a:r>
            <a:r>
              <a:rPr lang="en-US" sz="1600" dirty="0"/>
              <a:t>first n </a:t>
            </a:r>
            <a:r>
              <a:rPr lang="en-US" sz="1600" dirty="0" smtClean="0"/>
              <a:t>rows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df.tail</a:t>
            </a:r>
            <a:r>
              <a:rPr lang="en-US" sz="1600" dirty="0" smtClean="0">
                <a:solidFill>
                  <a:srgbClr val="00B050"/>
                </a:solidFill>
              </a:rPr>
              <a:t>(n)                                              </a:t>
            </a:r>
            <a:r>
              <a:rPr lang="en-US" sz="1600" dirty="0" smtClean="0"/>
              <a:t>:   The </a:t>
            </a:r>
            <a:r>
              <a:rPr lang="en-US" sz="1600" dirty="0"/>
              <a:t>last n </a:t>
            </a:r>
            <a:r>
              <a:rPr lang="en-US" sz="1600" dirty="0" smtClean="0"/>
              <a:t>rows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df.shape</a:t>
            </a:r>
            <a:r>
              <a:rPr lang="en-US" sz="1600" dirty="0" smtClean="0"/>
              <a:t>                                              :   The </a:t>
            </a:r>
            <a:r>
              <a:rPr lang="en-US" sz="1600" dirty="0"/>
              <a:t>number of rows and </a:t>
            </a:r>
            <a:r>
              <a:rPr lang="en-US" sz="1600" dirty="0" smtClean="0"/>
              <a:t>columns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df.info( )                                              </a:t>
            </a:r>
            <a:r>
              <a:rPr lang="en-US" sz="1600" dirty="0" smtClean="0"/>
              <a:t>:   The </a:t>
            </a:r>
            <a:r>
              <a:rPr lang="en-US" sz="1600" dirty="0"/>
              <a:t>index, datatype and memory </a:t>
            </a:r>
            <a:r>
              <a:rPr lang="en-US" sz="1600" dirty="0" smtClean="0"/>
              <a:t>information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s.value_counts(</a:t>
            </a:r>
            <a:r>
              <a:rPr lang="en-US" sz="1600" dirty="0" err="1" smtClean="0">
                <a:solidFill>
                  <a:srgbClr val="00B050"/>
                </a:solidFill>
              </a:rPr>
              <a:t>dropna</a:t>
            </a:r>
            <a:r>
              <a:rPr lang="en-US" sz="1600" dirty="0" smtClean="0">
                <a:solidFill>
                  <a:srgbClr val="00B050"/>
                </a:solidFill>
              </a:rPr>
              <a:t>=False)        </a:t>
            </a:r>
            <a:r>
              <a:rPr lang="en-US" sz="1600" dirty="0" smtClean="0"/>
              <a:t>:   Allow </a:t>
            </a:r>
            <a:r>
              <a:rPr lang="en-US" sz="1600" dirty="0"/>
              <a:t>you to view unique values and counts for a series (like a column or a few columns</a:t>
            </a:r>
            <a:r>
              <a:rPr lang="en-US" sz="16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2960824"/>
            <a:ext cx="8306376" cy="3624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00B050"/>
                </a:solidFill>
              </a:rPr>
              <a:t>          </a:t>
            </a:r>
            <a:r>
              <a:rPr lang="en-US" sz="1700" dirty="0" err="1" smtClean="0">
                <a:solidFill>
                  <a:srgbClr val="00B050"/>
                </a:solidFill>
              </a:rPr>
              <a:t>df.describe</a:t>
            </a:r>
            <a:r>
              <a:rPr lang="en-US" sz="1700" dirty="0" smtClean="0">
                <a:solidFill>
                  <a:srgbClr val="00B050"/>
                </a:solidFill>
              </a:rPr>
              <a:t>( )          </a:t>
            </a:r>
            <a:r>
              <a:rPr lang="en-US" sz="1700" dirty="0" smtClean="0"/>
              <a:t>:   summary statistics for numerical columns</a:t>
            </a:r>
          </a:p>
          <a:p>
            <a:endParaRPr lang="en-US" sz="1700" dirty="0" smtClean="0"/>
          </a:p>
          <a:p>
            <a:r>
              <a:rPr lang="en-US" sz="1700" dirty="0" smtClean="0"/>
              <a:t>To </a:t>
            </a:r>
            <a:r>
              <a:rPr lang="en-US" sz="1700" dirty="0"/>
              <a:t>get </a:t>
            </a:r>
            <a:r>
              <a:rPr lang="en-US" sz="1700" b="1" dirty="0"/>
              <a:t>statistics </a:t>
            </a:r>
            <a:r>
              <a:rPr lang="en-US" sz="1700" dirty="0"/>
              <a:t>on the entire data frame or a series (a column </a:t>
            </a:r>
            <a:r>
              <a:rPr lang="en-US" sz="1700" dirty="0" err="1"/>
              <a:t>etc</a:t>
            </a:r>
            <a:r>
              <a:rPr lang="en-US" sz="17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df.mean</a:t>
            </a:r>
            <a:r>
              <a:rPr lang="en-US" sz="1700" dirty="0" smtClean="0">
                <a:solidFill>
                  <a:srgbClr val="00B050"/>
                </a:solidFill>
              </a:rPr>
              <a:t>( )               </a:t>
            </a:r>
            <a:r>
              <a:rPr lang="en-US" sz="1700" dirty="0" smtClean="0"/>
              <a:t>:  </a:t>
            </a:r>
            <a:r>
              <a:rPr lang="en-US" sz="1700" dirty="0"/>
              <a:t>Returns the mean of all </a:t>
            </a:r>
            <a:r>
              <a:rPr lang="en-US" sz="1700" dirty="0" smtClean="0"/>
              <a:t>columns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df.corr</a:t>
            </a:r>
            <a:r>
              <a:rPr lang="en-US" sz="1700" dirty="0" smtClean="0">
                <a:solidFill>
                  <a:srgbClr val="00B050"/>
                </a:solidFill>
              </a:rPr>
              <a:t>( )                  </a:t>
            </a:r>
            <a:r>
              <a:rPr lang="en-US" sz="1700" dirty="0" smtClean="0"/>
              <a:t>:  </a:t>
            </a:r>
            <a:r>
              <a:rPr lang="en-US" sz="1700" dirty="0"/>
              <a:t>Returns the correlation between columns in a data </a:t>
            </a:r>
            <a:r>
              <a:rPr lang="en-US" sz="1700" dirty="0" smtClean="0"/>
              <a:t>frame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df.count</a:t>
            </a:r>
            <a:r>
              <a:rPr lang="en-US" sz="1700" dirty="0" smtClean="0">
                <a:solidFill>
                  <a:srgbClr val="00B050"/>
                </a:solidFill>
              </a:rPr>
              <a:t>( )               </a:t>
            </a:r>
            <a:r>
              <a:rPr lang="en-US" sz="1700" dirty="0" smtClean="0"/>
              <a:t>:  </a:t>
            </a:r>
            <a:r>
              <a:rPr lang="en-US" sz="1700" dirty="0"/>
              <a:t>Returns the number of non-null values in each data frame </a:t>
            </a:r>
            <a:r>
              <a:rPr lang="en-US" sz="1700" dirty="0" smtClean="0"/>
              <a:t>column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df.max</a:t>
            </a:r>
            <a:r>
              <a:rPr lang="en-US" sz="1700" dirty="0" smtClean="0">
                <a:solidFill>
                  <a:srgbClr val="00B050"/>
                </a:solidFill>
              </a:rPr>
              <a:t>( )                  </a:t>
            </a:r>
            <a:r>
              <a:rPr lang="en-US" sz="1700" dirty="0" smtClean="0"/>
              <a:t>:  </a:t>
            </a:r>
            <a:r>
              <a:rPr lang="en-US" sz="1700" dirty="0"/>
              <a:t>Returns the highest value in each </a:t>
            </a:r>
            <a:r>
              <a:rPr lang="en-US" sz="1700" dirty="0" smtClean="0"/>
              <a:t>column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df.min</a:t>
            </a:r>
            <a:r>
              <a:rPr lang="en-US" sz="1700" dirty="0" smtClean="0">
                <a:solidFill>
                  <a:srgbClr val="00B050"/>
                </a:solidFill>
              </a:rPr>
              <a:t>( )                   </a:t>
            </a:r>
            <a:r>
              <a:rPr lang="en-US" sz="1700" dirty="0" smtClean="0"/>
              <a:t>:  </a:t>
            </a:r>
            <a:r>
              <a:rPr lang="en-US" sz="1700" dirty="0"/>
              <a:t>Returns the lowest value in each </a:t>
            </a:r>
            <a:r>
              <a:rPr lang="en-US" sz="1700" dirty="0" smtClean="0"/>
              <a:t>column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df.median</a:t>
            </a:r>
            <a:r>
              <a:rPr lang="en-US" sz="1700" dirty="0" smtClean="0">
                <a:solidFill>
                  <a:srgbClr val="00B050"/>
                </a:solidFill>
              </a:rPr>
              <a:t>( )            </a:t>
            </a:r>
            <a:r>
              <a:rPr lang="en-US" sz="1700" dirty="0" smtClean="0"/>
              <a:t>:  </a:t>
            </a:r>
            <a:r>
              <a:rPr lang="en-US" sz="1700" dirty="0"/>
              <a:t>Returns the median of each </a:t>
            </a:r>
            <a:r>
              <a:rPr lang="en-US" sz="1700" dirty="0" smtClean="0"/>
              <a:t>column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         </a:t>
            </a:r>
            <a:r>
              <a:rPr lang="en-US" sz="1700" dirty="0" err="1" smtClean="0">
                <a:solidFill>
                  <a:srgbClr val="00B050"/>
                </a:solidFill>
              </a:rPr>
              <a:t>df.std</a:t>
            </a:r>
            <a:r>
              <a:rPr lang="en-US" sz="1700" dirty="0" smtClean="0">
                <a:solidFill>
                  <a:srgbClr val="00B050"/>
                </a:solidFill>
              </a:rPr>
              <a:t>( )                    </a:t>
            </a:r>
            <a:r>
              <a:rPr lang="en-US" sz="1700" dirty="0" smtClean="0"/>
              <a:t>:  </a:t>
            </a:r>
            <a:r>
              <a:rPr lang="en-US" sz="1700" dirty="0"/>
              <a:t>Returns the standard deviation of each column</a:t>
            </a:r>
          </a:p>
        </p:txBody>
      </p:sp>
    </p:spTree>
    <p:extLst>
      <p:ext uri="{BB962C8B-B14F-4D97-AF65-F5344CB8AC3E}">
        <p14:creationId xmlns:p14="http://schemas.microsoft.com/office/powerpoint/2010/main" val="16460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6" y="73891"/>
            <a:ext cx="2042995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3. Selection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371" y="711199"/>
            <a:ext cx="732001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df[col]                            </a:t>
            </a:r>
            <a:r>
              <a:rPr lang="en-US" sz="1600" dirty="0" smtClean="0"/>
              <a:t>:  </a:t>
            </a:r>
            <a:r>
              <a:rPr lang="en-US" sz="1600" dirty="0"/>
              <a:t>can select a </a:t>
            </a:r>
            <a:r>
              <a:rPr lang="en-US" sz="1600" dirty="0" smtClean="0"/>
              <a:t>column and return column with label col as Series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df[col1, col2]                </a:t>
            </a:r>
            <a:r>
              <a:rPr lang="en-US" sz="1600" dirty="0" smtClean="0"/>
              <a:t>:  few columns and returns columns as a new DataFrame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s.iloc</a:t>
            </a:r>
            <a:r>
              <a:rPr lang="en-US" sz="1600" dirty="0" smtClean="0">
                <a:solidFill>
                  <a:srgbClr val="00B050"/>
                </a:solidFill>
              </a:rPr>
              <a:t>[0]                          </a:t>
            </a:r>
            <a:r>
              <a:rPr lang="en-US" sz="1600" dirty="0" smtClean="0"/>
              <a:t>:  can select by position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s.loc</a:t>
            </a:r>
            <a:r>
              <a:rPr lang="en-US" sz="1600" dirty="0" smtClean="0">
                <a:solidFill>
                  <a:srgbClr val="00B050"/>
                </a:solidFill>
              </a:rPr>
              <a:t>[‘</a:t>
            </a:r>
            <a:r>
              <a:rPr lang="en-US" sz="1600" dirty="0" err="1" smtClean="0">
                <a:solidFill>
                  <a:srgbClr val="00B050"/>
                </a:solidFill>
              </a:rPr>
              <a:t>index_one</a:t>
            </a:r>
            <a:r>
              <a:rPr lang="en-US" sz="1600" dirty="0" smtClean="0">
                <a:solidFill>
                  <a:srgbClr val="00B050"/>
                </a:solidFill>
              </a:rPr>
              <a:t>’]        </a:t>
            </a:r>
            <a:r>
              <a:rPr lang="en-US" sz="1600" dirty="0" smtClean="0"/>
              <a:t>:  </a:t>
            </a:r>
            <a:r>
              <a:rPr lang="en-US" sz="1600" dirty="0" smtClean="0"/>
              <a:t>can select </a:t>
            </a:r>
            <a:r>
              <a:rPr lang="en-US" sz="1600" dirty="0" smtClean="0"/>
              <a:t>by index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df.iloc</a:t>
            </a:r>
            <a:r>
              <a:rPr lang="en-US" sz="1600" dirty="0" smtClean="0">
                <a:solidFill>
                  <a:srgbClr val="00B050"/>
                </a:solidFill>
              </a:rPr>
              <a:t>[0, : ]                    </a:t>
            </a:r>
            <a:r>
              <a:rPr lang="en-US" sz="1600" dirty="0" smtClean="0"/>
              <a:t>:  to select the first row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df.iloc</a:t>
            </a:r>
            <a:r>
              <a:rPr lang="en-US" sz="1600" dirty="0" smtClean="0">
                <a:solidFill>
                  <a:srgbClr val="00B050"/>
                </a:solidFill>
              </a:rPr>
              <a:t>[0,0]                     </a:t>
            </a:r>
            <a:r>
              <a:rPr lang="en-US" sz="1600" dirty="0" smtClean="0"/>
              <a:t>:  to select the first element of the first column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8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91" y="92364"/>
            <a:ext cx="264213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Filter, Sort and </a:t>
            </a:r>
            <a:r>
              <a:rPr lang="en-US" dirty="0" smtClean="0"/>
              <a:t>Groupby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619" y="618836"/>
            <a:ext cx="9698745" cy="150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You can use different conditions to filter </a:t>
            </a:r>
            <a:r>
              <a:rPr lang="en-US" sz="1600" dirty="0" smtClean="0"/>
              <a:t>columns.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           </a:t>
            </a:r>
            <a:r>
              <a:rPr lang="en-US" sz="1600" dirty="0" smtClean="0">
                <a:solidFill>
                  <a:srgbClr val="00B050"/>
                </a:solidFill>
              </a:rPr>
              <a:t> df[df[year]] &gt; 1984              </a:t>
            </a:r>
            <a:r>
              <a:rPr lang="en-US" sz="1600" dirty="0" smtClean="0"/>
              <a:t>:  give you only the column year is greater than 1984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You can use </a:t>
            </a:r>
            <a:r>
              <a:rPr lang="en-US" sz="1600" dirty="0" smtClean="0">
                <a:solidFill>
                  <a:srgbClr val="00B050"/>
                </a:solidFill>
              </a:rPr>
              <a:t>&amp;</a:t>
            </a:r>
            <a:r>
              <a:rPr lang="en-US" sz="1600" dirty="0" smtClean="0"/>
              <a:t> (and) </a:t>
            </a:r>
            <a:r>
              <a:rPr lang="en-US" sz="1600" dirty="0" smtClean="0">
                <a:solidFill>
                  <a:srgbClr val="00B050"/>
                </a:solidFill>
              </a:rPr>
              <a:t>or</a:t>
            </a:r>
            <a:r>
              <a:rPr lang="en-US" sz="1600" dirty="0" smtClean="0"/>
              <a:t> | (or) to add different conditions to your filtering. This is also called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filtering.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8619" y="2327564"/>
            <a:ext cx="11139011" cy="150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df.sort_values(col1)</a:t>
            </a:r>
            <a:r>
              <a:rPr lang="en-US" sz="1600" dirty="0" smtClean="0"/>
              <a:t>                                                                     :    sort </a:t>
            </a:r>
            <a:r>
              <a:rPr lang="en-US" sz="1600" dirty="0"/>
              <a:t>values in a certain column in an ascending </a:t>
            </a:r>
            <a:r>
              <a:rPr lang="en-US" sz="1600" dirty="0" smtClean="0"/>
              <a:t>order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df.sort_values(col2, ascending=False)</a:t>
            </a:r>
            <a:r>
              <a:rPr lang="en-US" sz="1600" dirty="0" smtClean="0">
                <a:solidFill>
                  <a:srgbClr val="00B050"/>
                </a:solidFill>
              </a:rPr>
              <a:t>                                      </a:t>
            </a:r>
            <a:r>
              <a:rPr lang="en-US" sz="1600" dirty="0" smtClean="0"/>
              <a:t>:    descending order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df.sort_values([col1, col2], ascending=[True, False])</a:t>
            </a:r>
            <a:r>
              <a:rPr lang="en-US" sz="1600" dirty="0" smtClean="0"/>
              <a:t>             :    to sort values by col1 in ascending order then col2 in descending order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8620" y="4147127"/>
            <a:ext cx="11702472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 dirty="0" smtClean="0"/>
              <a:t>Groupby :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              It </a:t>
            </a:r>
            <a:r>
              <a:rPr lang="en-US" sz="1600" dirty="0"/>
              <a:t>involves splitting the data into groups based on some criteria, applying a function to each group independently and combining the results into a data structure</a:t>
            </a:r>
            <a:r>
              <a:rPr lang="en-US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df.groupby</a:t>
            </a:r>
            <a:r>
              <a:rPr lang="en-US" sz="1600" dirty="0" smtClean="0">
                <a:solidFill>
                  <a:srgbClr val="00B050"/>
                </a:solidFill>
              </a:rPr>
              <a:t>(col)                        </a:t>
            </a:r>
            <a:r>
              <a:rPr lang="en-US" sz="1600" dirty="0" smtClean="0"/>
              <a:t>:   returns a </a:t>
            </a:r>
            <a:r>
              <a:rPr lang="en-US" sz="1600" dirty="0" err="1" smtClean="0"/>
              <a:t>groupby</a:t>
            </a:r>
            <a:r>
              <a:rPr lang="en-US" sz="1600" dirty="0" smtClean="0"/>
              <a:t> object for values from one column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df.groupby</a:t>
            </a:r>
            <a:r>
              <a:rPr lang="en-US" sz="1600" dirty="0" smtClean="0">
                <a:solidFill>
                  <a:srgbClr val="00B050"/>
                </a:solidFill>
              </a:rPr>
              <a:t>([col1, col2])         </a:t>
            </a:r>
            <a:r>
              <a:rPr lang="en-US" sz="1600" dirty="0" smtClean="0"/>
              <a:t>:  returns a </a:t>
            </a:r>
            <a:r>
              <a:rPr lang="en-US" sz="1600" dirty="0" err="1" smtClean="0"/>
              <a:t>groupby</a:t>
            </a:r>
            <a:r>
              <a:rPr lang="en-US" sz="1600" dirty="0" smtClean="0"/>
              <a:t> object for values from multiple columns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972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1" y="92364"/>
            <a:ext cx="170899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5. Data Cleaning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549" y="609610"/>
            <a:ext cx="1197032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B050"/>
                </a:solidFill>
              </a:rPr>
              <a:t>Data cleaning </a:t>
            </a:r>
            <a:r>
              <a:rPr lang="en-US" sz="1600" dirty="0"/>
              <a:t>is a very important step in </a:t>
            </a:r>
            <a:r>
              <a:rPr lang="en-US" sz="1600" dirty="0">
                <a:solidFill>
                  <a:srgbClr val="00B050"/>
                </a:solidFill>
              </a:rPr>
              <a:t>data analysis</a:t>
            </a:r>
            <a:r>
              <a:rPr lang="en-US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1. For </a:t>
            </a:r>
            <a:r>
              <a:rPr lang="en-US" sz="1600" dirty="0"/>
              <a:t>example, we always check for missing values in the </a:t>
            </a:r>
            <a:r>
              <a:rPr lang="en-US" sz="1600" dirty="0" smtClean="0"/>
              <a:t>data.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        </a:t>
            </a:r>
            <a:r>
              <a:rPr lang="en-US" sz="1600" dirty="0" err="1" smtClean="0">
                <a:solidFill>
                  <a:srgbClr val="00B050"/>
                </a:solidFill>
              </a:rPr>
              <a:t>pd.isnull</a:t>
            </a:r>
            <a:r>
              <a:rPr lang="en-US" sz="1600" dirty="0" smtClean="0">
                <a:solidFill>
                  <a:srgbClr val="00B050"/>
                </a:solidFill>
              </a:rPr>
              <a:t>( )         </a:t>
            </a:r>
            <a:r>
              <a:rPr lang="en-US" sz="1600" dirty="0" smtClean="0"/>
              <a:t>:   checks for null Values, and returns a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array (an array of true for missing values and false for non-missing values)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>
                <a:solidFill>
                  <a:srgbClr val="00B050"/>
                </a:solidFill>
              </a:rPr>
              <a:t>pd.isnull</a:t>
            </a:r>
            <a:r>
              <a:rPr lang="en-US" sz="1600" dirty="0" smtClean="0">
                <a:solidFill>
                  <a:srgbClr val="00B050"/>
                </a:solidFill>
              </a:rPr>
              <a:t>( ).sum( ).</a:t>
            </a:r>
            <a:r>
              <a:rPr lang="en-US" sz="1600" dirty="0" err="1" smtClean="0">
                <a:solidFill>
                  <a:srgbClr val="00B050"/>
                </a:solidFill>
              </a:rPr>
              <a:t>pd.notnull</a:t>
            </a:r>
            <a:r>
              <a:rPr lang="en-US" sz="1600" dirty="0" smtClean="0">
                <a:solidFill>
                  <a:srgbClr val="00B050"/>
                </a:solidFill>
              </a:rPr>
              <a:t>( )      </a:t>
            </a:r>
            <a:r>
              <a:rPr lang="en-US" sz="1600" dirty="0" smtClean="0"/>
              <a:t>:   sum of null / missing values &amp; is the opposite of </a:t>
            </a:r>
            <a:r>
              <a:rPr lang="en-US" sz="1600" dirty="0" err="1" smtClean="0"/>
              <a:t>pd.isnull</a:t>
            </a:r>
            <a:r>
              <a:rPr lang="en-US" sz="1600" dirty="0" smtClean="0"/>
              <a:t>( )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After you get a list of missing values you can get rid of them, or drop them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>
                <a:solidFill>
                  <a:srgbClr val="00B050"/>
                </a:solidFill>
              </a:rPr>
              <a:t>df.dropna</a:t>
            </a:r>
            <a:r>
              <a:rPr lang="en-US" sz="1600" dirty="0" smtClean="0">
                <a:solidFill>
                  <a:srgbClr val="00B050"/>
                </a:solidFill>
              </a:rPr>
              <a:t>( )                  </a:t>
            </a:r>
            <a:r>
              <a:rPr lang="en-US" sz="1600" dirty="0" smtClean="0"/>
              <a:t>:  to drop the rows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       </a:t>
            </a:r>
            <a:r>
              <a:rPr lang="en-US" sz="1600" dirty="0" err="1" smtClean="0">
                <a:solidFill>
                  <a:srgbClr val="00B050"/>
                </a:solidFill>
              </a:rPr>
              <a:t>df.dropna</a:t>
            </a:r>
            <a:r>
              <a:rPr lang="en-US" sz="1600" dirty="0" smtClean="0">
                <a:solidFill>
                  <a:srgbClr val="00B050"/>
                </a:solidFill>
              </a:rPr>
              <a:t>(axis=1)        </a:t>
            </a:r>
            <a:r>
              <a:rPr lang="en-US" sz="1600" dirty="0" smtClean="0"/>
              <a:t>:  </a:t>
            </a:r>
            <a:r>
              <a:rPr lang="en-US" sz="1600" dirty="0" smtClean="0"/>
              <a:t>to drop the columns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To fill the missing values with other values,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>
                <a:solidFill>
                  <a:srgbClr val="00B050"/>
                </a:solidFill>
              </a:rPr>
              <a:t>df.fillna</a:t>
            </a:r>
            <a:r>
              <a:rPr lang="en-US" sz="1600" dirty="0" smtClean="0">
                <a:solidFill>
                  <a:srgbClr val="00B050"/>
                </a:solidFill>
              </a:rPr>
              <a:t>(x)</a:t>
            </a:r>
            <a:r>
              <a:rPr lang="en-US" sz="1600" dirty="0" smtClean="0"/>
              <a:t>                      :  fills the missing values with x (you can put there whatever you want)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>
                <a:solidFill>
                  <a:srgbClr val="00B050"/>
                </a:solidFill>
              </a:rPr>
              <a:t>s.fillna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</a:rPr>
              <a:t>s.mean</a:t>
            </a:r>
            <a:r>
              <a:rPr lang="en-US" sz="1600" dirty="0" smtClean="0">
                <a:solidFill>
                  <a:srgbClr val="00B050"/>
                </a:solidFill>
              </a:rPr>
              <a:t>( )) </a:t>
            </a:r>
            <a:r>
              <a:rPr lang="en-US" sz="1600" dirty="0" smtClean="0"/>
              <a:t>        :  to replace all null values with the mean (mean can be replaced with almost any function from the statistics section)</a:t>
            </a:r>
          </a:p>
        </p:txBody>
      </p:sp>
    </p:spTree>
    <p:extLst>
      <p:ext uri="{BB962C8B-B14F-4D97-AF65-F5344CB8AC3E}">
        <p14:creationId xmlns:p14="http://schemas.microsoft.com/office/powerpoint/2010/main" val="304796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82" y="129317"/>
            <a:ext cx="76569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It is sometimes necessary to replace values with different values,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B050"/>
                </a:solidFill>
              </a:rPr>
              <a:t>s.replace</a:t>
            </a:r>
            <a:r>
              <a:rPr lang="en-US" sz="1600" dirty="0" smtClean="0">
                <a:solidFill>
                  <a:srgbClr val="00B050"/>
                </a:solidFill>
              </a:rPr>
              <a:t>(1, ’one’)                                  </a:t>
            </a:r>
            <a:r>
              <a:rPr lang="en-US" sz="1600" dirty="0" smtClean="0"/>
              <a:t>:  would replace all values equal to ‘1’ with ‘one’.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B050"/>
                </a:solidFill>
              </a:rPr>
              <a:t>s.replace</a:t>
            </a:r>
            <a:r>
              <a:rPr lang="en-US" sz="1600" dirty="0" smtClean="0">
                <a:solidFill>
                  <a:srgbClr val="00B050"/>
                </a:solidFill>
              </a:rPr>
              <a:t>([1,3],[‘</a:t>
            </a:r>
            <a:r>
              <a:rPr lang="en-US" sz="1600" dirty="0" err="1" smtClean="0">
                <a:solidFill>
                  <a:srgbClr val="00B050"/>
                </a:solidFill>
              </a:rPr>
              <a:t>one’,’three</a:t>
            </a:r>
            <a:r>
              <a:rPr lang="en-US" sz="1600" dirty="0" smtClean="0">
                <a:solidFill>
                  <a:srgbClr val="00B050"/>
                </a:solidFill>
              </a:rPr>
              <a:t>’])              </a:t>
            </a:r>
            <a:r>
              <a:rPr lang="en-US" sz="1600" dirty="0" smtClean="0"/>
              <a:t>:  It’s possible to do it for multiple values,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would replace all 1 with ‘one’ and 3 with ‘three’</a:t>
            </a:r>
          </a:p>
          <a:p>
            <a:pPr>
              <a:lnSpc>
                <a:spcPct val="200000"/>
              </a:lnSpc>
            </a:pP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smtClean="0"/>
              <a:t>You can also rename specific columns,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>
                <a:solidFill>
                  <a:srgbClr val="00B050"/>
                </a:solidFill>
              </a:rPr>
              <a:t>df.rename</a:t>
            </a:r>
            <a:r>
              <a:rPr lang="en-US" sz="1600" dirty="0" smtClean="0">
                <a:solidFill>
                  <a:srgbClr val="00B050"/>
                </a:solidFill>
              </a:rPr>
              <a:t>(columns={‘</a:t>
            </a:r>
            <a:r>
              <a:rPr lang="en-US" sz="1600" dirty="0" err="1" smtClean="0">
                <a:solidFill>
                  <a:srgbClr val="00B050"/>
                </a:solidFill>
              </a:rPr>
              <a:t>old_name</a:t>
            </a:r>
            <a:r>
              <a:rPr lang="en-US" sz="1600" dirty="0" smtClean="0">
                <a:solidFill>
                  <a:srgbClr val="00B050"/>
                </a:solidFill>
              </a:rPr>
              <a:t>’ : ’</a:t>
            </a:r>
            <a:r>
              <a:rPr lang="en-US" sz="1600" dirty="0" err="1" smtClean="0">
                <a:solidFill>
                  <a:srgbClr val="00B050"/>
                </a:solidFill>
              </a:rPr>
              <a:t>new_name</a:t>
            </a:r>
            <a:r>
              <a:rPr lang="en-US" sz="1600" dirty="0" smtClean="0">
                <a:solidFill>
                  <a:srgbClr val="00B050"/>
                </a:solidFill>
              </a:rPr>
              <a:t>’})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To change the index of the data frame,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   </a:t>
            </a:r>
            <a:r>
              <a:rPr lang="en-US" sz="1600" dirty="0" err="1" smtClean="0">
                <a:solidFill>
                  <a:srgbClr val="00B050"/>
                </a:solidFill>
              </a:rPr>
              <a:t>df.set_index</a:t>
            </a:r>
            <a:r>
              <a:rPr lang="en-US" sz="1600" dirty="0" smtClean="0">
                <a:solidFill>
                  <a:srgbClr val="00B050"/>
                </a:solidFill>
              </a:rPr>
              <a:t>(‘</a:t>
            </a:r>
            <a:r>
              <a:rPr lang="en-US" sz="1600" dirty="0" err="1" smtClean="0">
                <a:solidFill>
                  <a:srgbClr val="00B050"/>
                </a:solidFill>
              </a:rPr>
              <a:t>column_one</a:t>
            </a:r>
            <a:r>
              <a:rPr lang="en-US" sz="1600" dirty="0" smtClean="0">
                <a:solidFill>
                  <a:srgbClr val="00B050"/>
                </a:solidFill>
              </a:rPr>
              <a:t>’)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6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1" y="120073"/>
            <a:ext cx="1713931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6. Join/Combine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891" y="683491"/>
            <a:ext cx="1211810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Set </a:t>
            </a:r>
            <a:r>
              <a:rPr lang="en-US" sz="1600" dirty="0"/>
              <a:t>of basic Pandas commands are for </a:t>
            </a:r>
            <a:r>
              <a:rPr lang="en-US" sz="1600" dirty="0">
                <a:solidFill>
                  <a:srgbClr val="00B050"/>
                </a:solidFill>
              </a:rPr>
              <a:t>joining or combining </a:t>
            </a:r>
            <a:r>
              <a:rPr lang="en-US" sz="1600" dirty="0"/>
              <a:t>data </a:t>
            </a:r>
            <a:r>
              <a:rPr lang="en-US" sz="1600" dirty="0" smtClean="0"/>
              <a:t>frames, rows / columns.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three commands are</a:t>
            </a:r>
            <a:r>
              <a:rPr lang="en-US" sz="1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00B050"/>
                </a:solidFill>
              </a:rPr>
              <a:t>df1.append(df2)</a:t>
            </a:r>
            <a:r>
              <a:rPr lang="en-US" sz="1600" dirty="0" smtClean="0"/>
              <a:t>                                       :    add the rows in </a:t>
            </a:r>
            <a:r>
              <a:rPr lang="en-US" sz="1600" dirty="0" smtClean="0">
                <a:solidFill>
                  <a:srgbClr val="00B0F0"/>
                </a:solidFill>
              </a:rPr>
              <a:t>df1</a:t>
            </a:r>
            <a:r>
              <a:rPr lang="en-US" sz="1600" dirty="0" smtClean="0"/>
              <a:t> to the end of </a:t>
            </a:r>
            <a:r>
              <a:rPr lang="en-US" sz="1600" dirty="0" smtClean="0">
                <a:solidFill>
                  <a:srgbClr val="00B0F0"/>
                </a:solidFill>
              </a:rPr>
              <a:t>df2</a:t>
            </a:r>
            <a:r>
              <a:rPr lang="en-US" sz="1600" dirty="0" smtClean="0"/>
              <a:t> (columns should be identical)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00B050"/>
                </a:solidFill>
              </a:rPr>
              <a:t>df.concat([df1, df2], axis=1)                   </a:t>
            </a:r>
            <a:r>
              <a:rPr lang="en-US" sz="1600" dirty="0" smtClean="0"/>
              <a:t>:    add the columns in </a:t>
            </a:r>
            <a:r>
              <a:rPr lang="en-US" sz="1600" dirty="0" smtClean="0">
                <a:solidFill>
                  <a:srgbClr val="00B0F0"/>
                </a:solidFill>
              </a:rPr>
              <a:t>df1</a:t>
            </a:r>
            <a:r>
              <a:rPr lang="en-US" sz="1600" dirty="0" smtClean="0"/>
              <a:t> to the end of </a:t>
            </a:r>
            <a:r>
              <a:rPr lang="en-US" sz="1600" dirty="0" smtClean="0">
                <a:solidFill>
                  <a:srgbClr val="00B0F0"/>
                </a:solidFill>
              </a:rPr>
              <a:t>df2</a:t>
            </a:r>
            <a:r>
              <a:rPr lang="en-US" sz="1600" dirty="0" smtClean="0"/>
              <a:t> (rows should be identical)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00B050"/>
                </a:solidFill>
              </a:rPr>
              <a:t>df1.join(df2, on=col1, how=‘inner’       </a:t>
            </a:r>
            <a:r>
              <a:rPr lang="en-US" sz="1600" dirty="0" smtClean="0"/>
              <a:t>:    </a:t>
            </a:r>
            <a:r>
              <a:rPr lang="en-US" sz="1500" dirty="0" smtClean="0"/>
              <a:t>SQL-style join the columns in df1 with the columns on df2 where the rows for col have identical values.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How can be equal to one of: ‘left’, ‘right’, ‘outer’, ‘inner’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628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30</cp:revision>
  <dcterms:created xsi:type="dcterms:W3CDTF">2020-03-09T04:59:08Z</dcterms:created>
  <dcterms:modified xsi:type="dcterms:W3CDTF">2020-03-09T10:59:12Z</dcterms:modified>
</cp:coreProperties>
</file>