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4B5D1B-C71D-4CBB-BF5B-A3EBA5960084}"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273571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B5D1B-C71D-4CBB-BF5B-A3EBA5960084}"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394801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B5D1B-C71D-4CBB-BF5B-A3EBA5960084}"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240525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B5D1B-C71D-4CBB-BF5B-A3EBA5960084}"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35036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4B5D1B-C71D-4CBB-BF5B-A3EBA5960084}"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330991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4B5D1B-C71D-4CBB-BF5B-A3EBA5960084}" type="datetimeFigureOut">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386471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4B5D1B-C71D-4CBB-BF5B-A3EBA5960084}" type="datetimeFigureOut">
              <a:rPr lang="en-IN" smtClean="0"/>
              <a:t>10-12-2019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4287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4B5D1B-C71D-4CBB-BF5B-A3EBA5960084}" type="datetimeFigureOut">
              <a:rPr lang="en-IN" smtClean="0"/>
              <a:t>10-12-2019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319208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B5D1B-C71D-4CBB-BF5B-A3EBA5960084}" type="datetimeFigureOut">
              <a:rPr lang="en-IN" smtClean="0"/>
              <a:t>10-12-2019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258108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4B5D1B-C71D-4CBB-BF5B-A3EBA5960084}" type="datetimeFigureOut">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126217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4B5D1B-C71D-4CBB-BF5B-A3EBA5960084}" type="datetimeFigureOut">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09A17F-1347-48A3-9D41-0954B2576573}" type="slidenum">
              <a:rPr lang="en-IN" smtClean="0"/>
              <a:t>‹#›</a:t>
            </a:fld>
            <a:endParaRPr lang="en-IN"/>
          </a:p>
        </p:txBody>
      </p:sp>
    </p:spTree>
    <p:extLst>
      <p:ext uri="{BB962C8B-B14F-4D97-AF65-F5344CB8AC3E}">
        <p14:creationId xmlns:p14="http://schemas.microsoft.com/office/powerpoint/2010/main" val="316252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B5D1B-C71D-4CBB-BF5B-A3EBA5960084}" type="datetimeFigureOut">
              <a:rPr lang="en-IN" smtClean="0"/>
              <a:t>10-12-2019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9A17F-1347-48A3-9D41-0954B2576573}" type="slidenum">
              <a:rPr lang="en-IN" smtClean="0"/>
              <a:t>‹#›</a:t>
            </a:fld>
            <a:endParaRPr lang="en-IN"/>
          </a:p>
        </p:txBody>
      </p:sp>
    </p:spTree>
    <p:extLst>
      <p:ext uri="{BB962C8B-B14F-4D97-AF65-F5344CB8AC3E}">
        <p14:creationId xmlns:p14="http://schemas.microsoft.com/office/powerpoint/2010/main" val="342103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 y="79130"/>
            <a:ext cx="11985336" cy="4062651"/>
          </a:xfrm>
          <a:prstGeom prst="rect">
            <a:avLst/>
          </a:prstGeom>
          <a:noFill/>
          <a:ln>
            <a:solidFill>
              <a:schemeClr val="tx1"/>
            </a:solidFill>
          </a:ln>
        </p:spPr>
        <p:txBody>
          <a:bodyPr wrap="square" rtlCol="0">
            <a:spAutoFit/>
          </a:bodyPr>
          <a:lstStyle/>
          <a:p>
            <a:pPr>
              <a:lnSpc>
                <a:spcPct val="150000"/>
              </a:lnSpc>
            </a:pPr>
            <a:r>
              <a:rPr lang="en-IN" sz="1600" dirty="0"/>
              <a:t>Structure of this notebook</a:t>
            </a:r>
          </a:p>
          <a:p>
            <a:pPr>
              <a:lnSpc>
                <a:spcPct val="150000"/>
              </a:lnSpc>
            </a:pPr>
            <a:r>
              <a:rPr lang="en-IN" sz="1400" dirty="0" smtClean="0"/>
              <a:t>          1. Loading </a:t>
            </a:r>
            <a:r>
              <a:rPr lang="en-IN" sz="1400" dirty="0"/>
              <a:t>and understanding the data</a:t>
            </a:r>
          </a:p>
          <a:p>
            <a:pPr>
              <a:lnSpc>
                <a:spcPct val="150000"/>
              </a:lnSpc>
            </a:pPr>
            <a:r>
              <a:rPr lang="en-IN" sz="1400" dirty="0" smtClean="0"/>
              <a:t>          2. Exploratory </a:t>
            </a:r>
            <a:r>
              <a:rPr lang="en-IN" sz="1400" dirty="0"/>
              <a:t>Data Analysis</a:t>
            </a:r>
          </a:p>
          <a:p>
            <a:pPr>
              <a:lnSpc>
                <a:spcPct val="150000"/>
              </a:lnSpc>
            </a:pPr>
            <a:r>
              <a:rPr lang="en-IN" sz="1400" dirty="0" smtClean="0"/>
              <a:t>          3. Cleaning </a:t>
            </a:r>
            <a:r>
              <a:rPr lang="en-IN" sz="1400" dirty="0"/>
              <a:t>the data and feature scaling</a:t>
            </a:r>
          </a:p>
          <a:p>
            <a:pPr>
              <a:lnSpc>
                <a:spcPct val="150000"/>
              </a:lnSpc>
            </a:pPr>
            <a:r>
              <a:rPr lang="en-IN" sz="1400" dirty="0" smtClean="0"/>
              <a:t>          4. Modeling </a:t>
            </a:r>
            <a:r>
              <a:rPr lang="en-IN" sz="1400" dirty="0"/>
              <a:t>the data</a:t>
            </a:r>
          </a:p>
          <a:p>
            <a:pPr>
              <a:lnSpc>
                <a:spcPct val="150000"/>
              </a:lnSpc>
            </a:pPr>
            <a:r>
              <a:rPr lang="en-IN" sz="1400" dirty="0" smtClean="0"/>
              <a:t>          5. Fine </a:t>
            </a:r>
            <a:r>
              <a:rPr lang="en-IN" sz="1400" dirty="0"/>
              <a:t>tuning and interpreting our result</a:t>
            </a:r>
          </a:p>
          <a:p>
            <a:pPr>
              <a:lnSpc>
                <a:spcPct val="150000"/>
              </a:lnSpc>
            </a:pPr>
            <a:r>
              <a:rPr lang="en-IN" sz="1600" dirty="0"/>
              <a:t>Since our dataset is based on the sector of healthcare, we will use precision and recall with AUC as our performance </a:t>
            </a:r>
            <a:r>
              <a:rPr lang="en-IN" sz="1600" dirty="0" smtClean="0"/>
              <a:t>measurement.</a:t>
            </a:r>
          </a:p>
          <a:p>
            <a:pPr>
              <a:lnSpc>
                <a:spcPct val="150000"/>
              </a:lnSpc>
            </a:pPr>
            <a:endParaRPr lang="en-US" sz="1600" dirty="0"/>
          </a:p>
          <a:p>
            <a:pPr>
              <a:lnSpc>
                <a:spcPct val="150000"/>
              </a:lnSpc>
            </a:pPr>
            <a:r>
              <a:rPr lang="en-IN" sz="1600" dirty="0" smtClean="0"/>
              <a:t>                The </a:t>
            </a:r>
            <a:r>
              <a:rPr lang="en-IN" sz="1600" dirty="0"/>
              <a:t>objective of our notebook is to predict if the patient has diabetes or not. Our prediction will be based on certain diagnostic measurement provided in our dataset. A key point to note here is that this data is taken from a much larger dataset, and this dataset is based on the patient from Pima Indian heritage with at least 21 years old females.</a:t>
            </a:r>
          </a:p>
        </p:txBody>
      </p:sp>
      <p:sp>
        <p:nvSpPr>
          <p:cNvPr id="5" name="TextBox 4"/>
          <p:cNvSpPr txBox="1"/>
          <p:nvPr/>
        </p:nvSpPr>
        <p:spPr>
          <a:xfrm>
            <a:off x="114301" y="4590473"/>
            <a:ext cx="11985336" cy="1569660"/>
          </a:xfrm>
          <a:prstGeom prst="rect">
            <a:avLst/>
          </a:prstGeom>
          <a:noFill/>
          <a:ln>
            <a:solidFill>
              <a:schemeClr val="tx1"/>
            </a:solidFill>
          </a:ln>
        </p:spPr>
        <p:txBody>
          <a:bodyPr wrap="square" rtlCol="0">
            <a:spAutoFit/>
          </a:bodyPr>
          <a:lstStyle/>
          <a:p>
            <a:pPr>
              <a:lnSpc>
                <a:spcPct val="150000"/>
              </a:lnSpc>
            </a:pPr>
            <a:r>
              <a:rPr lang="en-IN" sz="1600" b="1" dirty="0"/>
              <a:t>Important Note:</a:t>
            </a:r>
            <a:endParaRPr lang="en-IN" sz="1600" dirty="0"/>
          </a:p>
          <a:p>
            <a:pPr>
              <a:lnSpc>
                <a:spcPct val="150000"/>
              </a:lnSpc>
            </a:pPr>
            <a:r>
              <a:rPr lang="en-IN" sz="1600" dirty="0" smtClean="0"/>
              <a:t>              There </a:t>
            </a:r>
            <a:r>
              <a:rPr lang="en-IN" sz="1600" dirty="0"/>
              <a:t>are zeros in places where they are biologically impossible, such as the blood pressure attribute. It seems very likely that zero values encode missing data. However, since the dataset donors made no such statement, every individual are allowed to make there best judgement and state assumptions</a:t>
            </a:r>
            <a:r>
              <a:rPr lang="en-IN" sz="1600" dirty="0" smtClean="0"/>
              <a:t>.</a:t>
            </a:r>
            <a:endParaRPr lang="en-IN" sz="1600" dirty="0"/>
          </a:p>
        </p:txBody>
      </p:sp>
    </p:spTree>
    <p:extLst>
      <p:ext uri="{BB962C8B-B14F-4D97-AF65-F5344CB8AC3E}">
        <p14:creationId xmlns:p14="http://schemas.microsoft.com/office/powerpoint/2010/main" val="218656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31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61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68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4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TotalTime>
  <Words>192</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VolvoIT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Anuganti</dc:creator>
  <cp:lastModifiedBy>Suresh Anuganti</cp:lastModifiedBy>
  <cp:revision>4</cp:revision>
  <dcterms:created xsi:type="dcterms:W3CDTF">2019-12-10T06:15:53Z</dcterms:created>
  <dcterms:modified xsi:type="dcterms:W3CDTF">2019-12-11T12:08:20Z</dcterms:modified>
</cp:coreProperties>
</file>