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6" r:id="rId10"/>
    <p:sldId id="258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52320-9C8C-4A6F-BEBB-919D0F2E67A4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4A63-094E-4221-8BA5-B864E4CA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2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52320-9C8C-4A6F-BEBB-919D0F2E67A4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4A63-094E-4221-8BA5-B864E4CA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6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52320-9C8C-4A6F-BEBB-919D0F2E67A4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4A63-094E-4221-8BA5-B864E4CA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4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52320-9C8C-4A6F-BEBB-919D0F2E67A4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4A63-094E-4221-8BA5-B864E4CA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3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52320-9C8C-4A6F-BEBB-919D0F2E67A4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4A63-094E-4221-8BA5-B864E4CA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5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52320-9C8C-4A6F-BEBB-919D0F2E67A4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4A63-094E-4221-8BA5-B864E4CA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0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52320-9C8C-4A6F-BEBB-919D0F2E67A4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4A63-094E-4221-8BA5-B864E4CA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4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52320-9C8C-4A6F-BEBB-919D0F2E67A4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4A63-094E-4221-8BA5-B864E4CA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49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52320-9C8C-4A6F-BEBB-919D0F2E67A4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4A63-094E-4221-8BA5-B864E4CA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9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52320-9C8C-4A6F-BEBB-919D0F2E67A4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4A63-094E-4221-8BA5-B864E4CA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31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52320-9C8C-4A6F-BEBB-919D0F2E67A4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4A63-094E-4221-8BA5-B864E4CA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82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52320-9C8C-4A6F-BEBB-919D0F2E67A4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44A63-094E-4221-8BA5-B864E4CA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0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aw_data" TargetMode="External"/><Relationship Id="rId2" Type="http://schemas.openxmlformats.org/officeDocument/2006/relationships/hyperlink" Target="https://en.wikipedia.org/wiki/Data_mapp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andas.pydata.org/" TargetMode="External"/><Relationship Id="rId4" Type="http://schemas.openxmlformats.org/officeDocument/2006/relationships/hyperlink" Target="https://en.wikipedia.org/wiki/Content_forma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heappsolutions.com/blog/development/what-is-user-modeling-and-personalization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heappsolutions.com/blog/development/pattern-recognition-guide/" TargetMode="External"/><Relationship Id="rId2" Type="http://schemas.openxmlformats.org/officeDocument/2006/relationships/hyperlink" Target="https://theappsolutions.com/blog/development/machine-learning-algorithm-typ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731" y="492369"/>
            <a:ext cx="513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https://www.springboard.com/blog/data-wrangling/</a:t>
            </a:r>
          </a:p>
        </p:txBody>
      </p:sp>
    </p:spTree>
    <p:extLst>
      <p:ext uri="{BB962C8B-B14F-4D97-AF65-F5344CB8AC3E}">
        <p14:creationId xmlns:p14="http://schemas.microsoft.com/office/powerpoint/2010/main" val="2047275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891" y="64658"/>
            <a:ext cx="10252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Data wrangling </a:t>
            </a:r>
            <a:r>
              <a:rPr lang="en-US" sz="1400" dirty="0"/>
              <a:t>is the process of </a:t>
            </a:r>
            <a:r>
              <a:rPr lang="en-US" sz="1400" b="1" dirty="0"/>
              <a:t>cleaning, structuring and enriching </a:t>
            </a:r>
            <a:r>
              <a:rPr lang="en-US" sz="1400" dirty="0"/>
              <a:t>raw data into a desired format for better decision making in less time.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1" y="526906"/>
            <a:ext cx="5098473" cy="44487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613" y="526905"/>
            <a:ext cx="4931642" cy="48281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0792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7216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1621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542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416" y="83128"/>
            <a:ext cx="12053457" cy="3231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dirty="0" smtClean="0"/>
              <a:t>1. Data </a:t>
            </a:r>
            <a:r>
              <a:rPr lang="en-US" sz="1400" dirty="0"/>
              <a:t>wrangling is the process of </a:t>
            </a:r>
            <a:r>
              <a:rPr lang="en-US" sz="1400" dirty="0">
                <a:solidFill>
                  <a:srgbClr val="00B050"/>
                </a:solidFill>
              </a:rPr>
              <a:t>cleaning and unifying </a:t>
            </a:r>
            <a:r>
              <a:rPr lang="en-US" sz="1400" b="1" dirty="0"/>
              <a:t>messy and complex data sets </a:t>
            </a:r>
            <a:r>
              <a:rPr lang="en-US" sz="1400" dirty="0"/>
              <a:t>for easy access and analysis</a:t>
            </a:r>
            <a:r>
              <a:rPr lang="en-US" sz="14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sz="1400" b="1" dirty="0" smtClean="0"/>
              <a:t>2. Data Wrangling</a:t>
            </a:r>
            <a:r>
              <a:rPr lang="en-US" sz="1400" dirty="0" smtClean="0"/>
              <a:t> acts as a </a:t>
            </a:r>
            <a:r>
              <a:rPr lang="en-US" sz="1400" b="1" dirty="0" smtClean="0"/>
              <a:t>preparation stage </a:t>
            </a:r>
            <a:r>
              <a:rPr lang="en-US" sz="1400" dirty="0" smtClean="0"/>
              <a:t>for the </a:t>
            </a:r>
            <a:r>
              <a:rPr lang="en-US" sz="1400" dirty="0" smtClean="0">
                <a:solidFill>
                  <a:srgbClr val="00B050"/>
                </a:solidFill>
              </a:rPr>
              <a:t>Data mining operation</a:t>
            </a:r>
            <a:r>
              <a:rPr lang="en-US" sz="14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sz="1400" dirty="0" smtClean="0"/>
              <a:t>3. Data wrangling refers to the process of </a:t>
            </a:r>
            <a:r>
              <a:rPr lang="en-US" sz="1400" dirty="0" smtClean="0">
                <a:solidFill>
                  <a:srgbClr val="00B050"/>
                </a:solidFill>
              </a:rPr>
              <a:t>cleaning, restructuring and enriching the raw data available into a more usable format. </a:t>
            </a:r>
            <a:r>
              <a:rPr lang="en-US" sz="1400" dirty="0" smtClean="0"/>
              <a:t>This will help the scientist quicken </a:t>
            </a:r>
          </a:p>
          <a:p>
            <a:pPr>
              <a:lnSpc>
                <a:spcPct val="200000"/>
              </a:lnSpc>
            </a:pPr>
            <a:r>
              <a:rPr lang="en-US" sz="1400" dirty="0"/>
              <a:t> </a:t>
            </a:r>
            <a:r>
              <a:rPr lang="en-US" sz="1400" dirty="0" smtClean="0"/>
              <a:t>   the process of </a:t>
            </a:r>
            <a:r>
              <a:rPr lang="en-US" sz="1400" dirty="0" smtClean="0">
                <a:solidFill>
                  <a:srgbClr val="00B050"/>
                </a:solidFill>
              </a:rPr>
              <a:t>decision making</a:t>
            </a:r>
            <a:r>
              <a:rPr lang="en-US" sz="1400" dirty="0" smtClean="0"/>
              <a:t>, and thus get </a:t>
            </a:r>
            <a:r>
              <a:rPr lang="en-US" sz="1400" dirty="0" smtClean="0">
                <a:solidFill>
                  <a:srgbClr val="00B050"/>
                </a:solidFill>
              </a:rPr>
              <a:t>better insights </a:t>
            </a:r>
            <a:r>
              <a:rPr lang="en-US" sz="1400" dirty="0" smtClean="0"/>
              <a:t>in less time. </a:t>
            </a:r>
          </a:p>
          <a:p>
            <a:pPr>
              <a:lnSpc>
                <a:spcPct val="200000"/>
              </a:lnSpc>
            </a:pPr>
            <a:r>
              <a:rPr lang="en-US" sz="1400" dirty="0" smtClean="0"/>
              <a:t>4. </a:t>
            </a:r>
            <a:r>
              <a:rPr lang="en-US" sz="1400" b="1" dirty="0" smtClean="0"/>
              <a:t>Data wrangling</a:t>
            </a:r>
            <a:r>
              <a:rPr lang="en-US" sz="1400" dirty="0" smtClean="0"/>
              <a:t>, sometimes referred to as </a:t>
            </a:r>
            <a:r>
              <a:rPr lang="en-US" sz="1400" b="1" dirty="0" smtClean="0"/>
              <a:t>data munging</a:t>
            </a:r>
            <a:r>
              <a:rPr lang="en-US" sz="1400" dirty="0" smtClean="0"/>
              <a:t>, is the process of transforming and </a:t>
            </a:r>
            <a:r>
              <a:rPr lang="en-US" sz="1400" dirty="0" smtClean="0">
                <a:hlinkClick r:id="rId2" tooltip="Data mapping"/>
              </a:rPr>
              <a:t>mapping data</a:t>
            </a:r>
            <a:r>
              <a:rPr lang="en-US" sz="1400" dirty="0" smtClean="0"/>
              <a:t> from one "</a:t>
            </a:r>
            <a:r>
              <a:rPr lang="en-US" sz="1400" dirty="0" smtClean="0">
                <a:hlinkClick r:id="rId3" tooltip="Raw data"/>
              </a:rPr>
              <a:t>raw</a:t>
            </a:r>
            <a:r>
              <a:rPr lang="en-US" sz="1400" dirty="0" smtClean="0"/>
              <a:t>" data form into another </a:t>
            </a:r>
            <a:r>
              <a:rPr lang="en-US" sz="1400" dirty="0" smtClean="0">
                <a:hlinkClick r:id="rId4" tooltip="Content format"/>
              </a:rPr>
              <a:t>format</a:t>
            </a:r>
            <a:r>
              <a:rPr lang="en-US" sz="1400" dirty="0" smtClean="0"/>
              <a:t> with the  </a:t>
            </a:r>
          </a:p>
          <a:p>
            <a:pPr>
              <a:lnSpc>
                <a:spcPct val="200000"/>
              </a:lnSpc>
            </a:pPr>
            <a:r>
              <a:rPr lang="en-US" sz="1400" dirty="0"/>
              <a:t> </a:t>
            </a:r>
            <a:r>
              <a:rPr lang="en-US" sz="1400" dirty="0" smtClean="0"/>
              <a:t>   intent of making it more appropriate and valuable for a variety of downstream purposes such as analytics.</a:t>
            </a:r>
          </a:p>
          <a:p>
            <a:pPr>
              <a:lnSpc>
                <a:spcPct val="200000"/>
              </a:lnSpc>
            </a:pPr>
            <a:r>
              <a:rPr lang="en-US" sz="1400" dirty="0" smtClean="0"/>
              <a:t>5. </a:t>
            </a:r>
            <a:r>
              <a:rPr lang="en-US" sz="1400" dirty="0" smtClean="0">
                <a:hlinkClick r:id="rId5"/>
              </a:rPr>
              <a:t>Pandas</a:t>
            </a:r>
            <a:r>
              <a:rPr lang="en-US" sz="1400" dirty="0" smtClean="0"/>
              <a:t> is one of the most popular Python library for data wrangling.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894" y="3463633"/>
            <a:ext cx="746298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The goals of data wrangling: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         1. Reveal </a:t>
            </a:r>
            <a:r>
              <a:rPr lang="en-US" sz="1400" dirty="0"/>
              <a:t>a “deeper intelligence” within your data, by gathering data from multiple sources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         2. Provide </a:t>
            </a:r>
            <a:r>
              <a:rPr lang="en-US" sz="1400" dirty="0"/>
              <a:t>accurate, actionable data in the hands of business analysts in a timely matter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         3. Reduce </a:t>
            </a:r>
            <a:r>
              <a:rPr lang="en-US" sz="1400" dirty="0"/>
              <a:t>the time spent collecting and organizing unruly data before it can be utilized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         4. Enable </a:t>
            </a:r>
            <a:r>
              <a:rPr lang="en-US" sz="1400" dirty="0"/>
              <a:t>data scientists and analysts to focus on the analysis of data, rather than the wrangling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         5. Drive </a:t>
            </a:r>
            <a:r>
              <a:rPr lang="en-US" sz="1400" dirty="0"/>
              <a:t>better decision-making skills by senior leaders in an </a:t>
            </a:r>
            <a:r>
              <a:rPr lang="en-US" sz="1400" dirty="0" smtClean="0"/>
              <a:t>organization</a:t>
            </a:r>
          </a:p>
        </p:txBody>
      </p:sp>
    </p:spTree>
    <p:extLst>
      <p:ext uri="{BB962C8B-B14F-4D97-AF65-F5344CB8AC3E}">
        <p14:creationId xmlns:p14="http://schemas.microsoft.com/office/powerpoint/2010/main" val="4132069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6398" y="88006"/>
            <a:ext cx="11687390" cy="27007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b="1" dirty="0" smtClean="0"/>
              <a:t>Data Wrangling Steps or process: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     1. Preprocessing — the initial state that occurs right after the acquiring of data (Getting data from the various source into one place).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     2. Standardizing data into an understandable format. For ex: you have </a:t>
            </a:r>
            <a:r>
              <a:rPr lang="en-US" sz="1400" dirty="0" smtClean="0">
                <a:hlinkClick r:id="rId2"/>
              </a:rPr>
              <a:t>user profile</a:t>
            </a:r>
            <a:r>
              <a:rPr lang="en-US" sz="1400" dirty="0" smtClean="0"/>
              <a:t> events record, and you need to sort it by types of events and time stamps;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    3. Cleaning data from noise, missing or erroneous elements.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    4. Consolidating data from various sources or data sets into a coherent whole. For example, you have an affiliate advertising network, and you need to gather 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</a:t>
            </a:r>
            <a:r>
              <a:rPr lang="en-US" sz="1400" dirty="0" smtClean="0"/>
              <a:t>       performance statistics for the current stage of the marketing campaign;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    5. Matching data with the existing data sets. For example, you already have user data for a certain period and unite these sets into a more expansive one;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</a:t>
            </a:r>
            <a:r>
              <a:rPr lang="en-US" sz="1400" dirty="0" smtClean="0"/>
              <a:t>       Filtering data through determined settings for the processing.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26" y="4486272"/>
            <a:ext cx="798019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The key steps to data wrangling: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        1. Data Acquisition</a:t>
            </a:r>
            <a:r>
              <a:rPr lang="en-US" sz="1400" dirty="0"/>
              <a:t>: Identify and obtain access to the data within your sources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        2. Joining Data</a:t>
            </a:r>
            <a:r>
              <a:rPr lang="en-US" sz="1400" dirty="0"/>
              <a:t> : Combine the edited data for further use and analysis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        3. Data Cleansing</a:t>
            </a:r>
            <a:r>
              <a:rPr lang="en-US" sz="1400" dirty="0"/>
              <a:t>: Redesign the data into a usable/functional format and correct/remove any bad </a:t>
            </a:r>
            <a:r>
              <a:rPr lang="en-US" sz="1400" dirty="0" smtClean="0"/>
              <a:t>data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82894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48" y="52759"/>
            <a:ext cx="9666364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/>
              <a:t>Data Wrangling Machine Learning Algorithms :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       Overall, there are the following </a:t>
            </a:r>
            <a:r>
              <a:rPr lang="en-US" sz="1400" dirty="0" smtClean="0">
                <a:hlinkClick r:id="rId2"/>
              </a:rPr>
              <a:t>types of machine learning algorithms</a:t>
            </a:r>
            <a:r>
              <a:rPr lang="en-US" sz="1400" dirty="0" smtClean="0"/>
              <a:t> at play: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            1. </a:t>
            </a:r>
            <a:r>
              <a:rPr lang="en-US" sz="1400" u="sng" dirty="0" smtClean="0">
                <a:solidFill>
                  <a:schemeClr val="accent1">
                    <a:lumMod val="75000"/>
                  </a:schemeClr>
                </a:solidFill>
              </a:rPr>
              <a:t>Supervised ML algorithms </a:t>
            </a:r>
            <a:r>
              <a:rPr lang="en-US" sz="1400" dirty="0" smtClean="0"/>
              <a:t>are used for standardizing and consolidating disparate data sources: 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/>
              <a:t>        </a:t>
            </a:r>
            <a:r>
              <a:rPr lang="en-US" sz="1400" dirty="0" err="1" smtClean="0"/>
              <a:t>i</a:t>
            </a:r>
            <a:r>
              <a:rPr lang="en-US" sz="1400" dirty="0" smtClean="0"/>
              <a:t>. Classification is used to identify known patterns;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/>
              <a:t>       ii. Normalization is used to flatten the independent variables of data sets and restructure data into a more cohesive form.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        </a:t>
            </a:r>
            <a:r>
              <a:rPr lang="en-US" sz="1400" dirty="0" smtClean="0"/>
              <a:t>2.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u="sng" dirty="0" smtClean="0">
                <a:solidFill>
                  <a:schemeClr val="accent1">
                    <a:lumMod val="75000"/>
                  </a:schemeClr>
                </a:solidFill>
              </a:rPr>
              <a:t>Unsupervised ML algorithms </a:t>
            </a:r>
            <a:r>
              <a:rPr lang="en-US" sz="1400" dirty="0" smtClean="0"/>
              <a:t>are used for exploration of unlabeled data: 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/>
              <a:t>       </a:t>
            </a:r>
            <a:r>
              <a:rPr lang="en-US" sz="1400" dirty="0" err="1" smtClean="0"/>
              <a:t>i</a:t>
            </a:r>
            <a:r>
              <a:rPr lang="en-US" sz="1400" dirty="0" smtClean="0"/>
              <a:t>. Clustering is used to </a:t>
            </a:r>
            <a:r>
              <a:rPr lang="en-US" sz="1400" dirty="0" smtClean="0">
                <a:hlinkClick r:id="rId3"/>
              </a:rPr>
              <a:t>detect distinct patterns</a:t>
            </a:r>
            <a:endParaRPr lang="en-US" sz="1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39" y="2751260"/>
            <a:ext cx="6582605" cy="31138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8220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6" y="80596"/>
            <a:ext cx="6853969" cy="41872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46" y="4347999"/>
            <a:ext cx="6475900" cy="24445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92971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42" y="95972"/>
            <a:ext cx="6972732" cy="40416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06" y="4211551"/>
            <a:ext cx="6316950" cy="25816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9269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0" y="79163"/>
            <a:ext cx="7333674" cy="66728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596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07" y="78798"/>
            <a:ext cx="7382649" cy="45670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38349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7018" y="794328"/>
            <a:ext cx="7803034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dirty="0" smtClean="0">
                <a:latin typeface="Arial" panose="020B0604020202020204" pitchFamily="34" charset="0"/>
              </a:rPr>
              <a:t> Data </a:t>
            </a:r>
            <a:r>
              <a:rPr lang="en-US" altLang="en-US" sz="1400" b="1" dirty="0">
                <a:latin typeface="Arial" panose="020B0604020202020204" pitchFamily="34" charset="0"/>
              </a:rPr>
              <a:t>Sorting:</a:t>
            </a:r>
            <a:r>
              <a:rPr lang="en-US" altLang="en-US" sz="1400" dirty="0">
                <a:latin typeface="Arial" panose="020B0604020202020204" pitchFamily="34" charset="0"/>
              </a:rPr>
              <a:t> To rearrange values in ascending or descending order.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dirty="0" smtClean="0">
                <a:latin typeface="Arial" panose="020B0604020202020204" pitchFamily="34" charset="0"/>
              </a:rPr>
              <a:t> Data </a:t>
            </a:r>
            <a:r>
              <a:rPr lang="en-US" altLang="en-US" sz="1400" b="1" dirty="0">
                <a:latin typeface="Arial" panose="020B0604020202020204" pitchFamily="34" charset="0"/>
              </a:rPr>
              <a:t>Filtration:</a:t>
            </a:r>
            <a:r>
              <a:rPr lang="en-US" altLang="en-US" sz="1400" dirty="0">
                <a:latin typeface="Arial" panose="020B0604020202020204" pitchFamily="34" charset="0"/>
              </a:rPr>
              <a:t> To create a subset of available data.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dirty="0" smtClean="0">
                <a:latin typeface="Arial" panose="020B0604020202020204" pitchFamily="34" charset="0"/>
              </a:rPr>
              <a:t> Data </a:t>
            </a:r>
            <a:r>
              <a:rPr lang="en-US" altLang="en-US" sz="1400" b="1" dirty="0">
                <a:latin typeface="Arial" panose="020B0604020202020204" pitchFamily="34" charset="0"/>
              </a:rPr>
              <a:t>Reduction:</a:t>
            </a:r>
            <a:r>
              <a:rPr lang="en-US" altLang="en-US" sz="1400" dirty="0">
                <a:latin typeface="Arial" panose="020B0604020202020204" pitchFamily="34" charset="0"/>
              </a:rPr>
              <a:t> To eliminate or replace unwanted values.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dirty="0" smtClean="0">
                <a:latin typeface="Arial" panose="020B0604020202020204" pitchFamily="34" charset="0"/>
              </a:rPr>
              <a:t> Data </a:t>
            </a:r>
            <a:r>
              <a:rPr lang="en-US" altLang="en-US" sz="1400" b="1" dirty="0">
                <a:latin typeface="Arial" panose="020B0604020202020204" pitchFamily="34" charset="0"/>
              </a:rPr>
              <a:t>Access</a:t>
            </a:r>
            <a:r>
              <a:rPr lang="en-US" altLang="en-US" sz="1400" dirty="0">
                <a:latin typeface="Arial" panose="020B0604020202020204" pitchFamily="34" charset="0"/>
              </a:rPr>
              <a:t>: To read or write data files.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dirty="0" smtClean="0">
                <a:latin typeface="Arial" panose="020B0604020202020204" pitchFamily="34" charset="0"/>
              </a:rPr>
              <a:t> Data </a:t>
            </a:r>
            <a:r>
              <a:rPr lang="en-US" altLang="en-US" sz="1400" b="1" dirty="0">
                <a:latin typeface="Arial" panose="020B0604020202020204" pitchFamily="34" charset="0"/>
              </a:rPr>
              <a:t>Processing:</a:t>
            </a:r>
            <a:r>
              <a:rPr lang="en-US" altLang="en-US" sz="1400" dirty="0">
                <a:latin typeface="Arial" panose="020B0604020202020204" pitchFamily="34" charset="0"/>
              </a:rPr>
              <a:t> To perform aggregation, statistical, and similar operations on specific values</a:t>
            </a:r>
            <a:r>
              <a:rPr lang="en-US" altLang="en-US" sz="1400" dirty="0" smtClean="0">
                <a:latin typeface="Arial" panose="020B0604020202020204" pitchFamily="34" charset="0"/>
              </a:rPr>
              <a:t>.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26182" y="138668"/>
            <a:ext cx="16449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Data wrangling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7018" y="2720286"/>
            <a:ext cx="78786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effectLst/>
              </a:rPr>
              <a:t>The following </a:t>
            </a:r>
            <a:r>
              <a:rPr lang="en-US" sz="1400" b="1" dirty="0" smtClean="0">
                <a:effectLst/>
              </a:rPr>
              <a:t>pandas functionalities </a:t>
            </a:r>
            <a:r>
              <a:rPr lang="en-US" sz="1400" dirty="0" smtClean="0">
                <a:effectLst/>
              </a:rPr>
              <a:t>will be covered: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effectLst/>
              </a:rPr>
              <a:t>1. Data exploration</a:t>
            </a:r>
            <a:r>
              <a:rPr lang="en-US" sz="1400" dirty="0" smtClean="0">
                <a:effectLst/>
              </a:rPr>
              <a:t> — columns, unique values in a column, describe, duplicates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effectLst/>
              </a:rPr>
              <a:t>2. Dealing with missing values</a:t>
            </a:r>
            <a:r>
              <a:rPr lang="en-US" sz="1400" dirty="0" smtClean="0">
                <a:effectLst/>
              </a:rPr>
              <a:t> — quantifying missing values per column, filling &amp; dropping missing values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effectLst/>
              </a:rPr>
              <a:t>3. Reshaping data </a:t>
            </a:r>
            <a:r>
              <a:rPr lang="en-US" sz="1400" dirty="0" smtClean="0">
                <a:effectLst/>
              </a:rPr>
              <a:t>— one hot encoding, pivot tables, joins, grouping and aggregating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effectLst/>
              </a:rPr>
              <a:t>4. Filtering data</a:t>
            </a:r>
            <a:endParaRPr lang="en-US" sz="1400" dirty="0" smtClean="0">
              <a:effectLst/>
            </a:endParaRPr>
          </a:p>
          <a:p>
            <a:pPr>
              <a:lnSpc>
                <a:spcPct val="150000"/>
              </a:lnSpc>
            </a:pPr>
            <a:r>
              <a:rPr lang="en-US" sz="1400" b="1" dirty="0" smtClean="0">
                <a:effectLst/>
              </a:rPr>
              <a:t>5. Other</a:t>
            </a:r>
            <a:r>
              <a:rPr lang="en-US" sz="1400" dirty="0" smtClean="0">
                <a:effectLst/>
              </a:rPr>
              <a:t> — Making descriptive columns, element-wise conditional operations</a:t>
            </a:r>
          </a:p>
        </p:txBody>
      </p:sp>
    </p:spTree>
    <p:extLst>
      <p:ext uri="{BB962C8B-B14F-4D97-AF65-F5344CB8AC3E}">
        <p14:creationId xmlns:p14="http://schemas.microsoft.com/office/powerpoint/2010/main" val="2934333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587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Semcon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</dc:creator>
  <cp:lastModifiedBy>Anuganti Suresh</cp:lastModifiedBy>
  <cp:revision>17</cp:revision>
  <dcterms:created xsi:type="dcterms:W3CDTF">2019-08-23T06:23:06Z</dcterms:created>
  <dcterms:modified xsi:type="dcterms:W3CDTF">2019-09-06T06:21:36Z</dcterms:modified>
</cp:coreProperties>
</file>