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3" r:id="rId4"/>
    <p:sldId id="257" r:id="rId5"/>
    <p:sldId id="270" r:id="rId6"/>
    <p:sldId id="271" r:id="rId7"/>
    <p:sldId id="272" r:id="rId8"/>
    <p:sldId id="274" r:id="rId9"/>
    <p:sldId id="259" r:id="rId10"/>
    <p:sldId id="258" r:id="rId11"/>
    <p:sldId id="260" r:id="rId12"/>
    <p:sldId id="26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956772-285C-450A-8BCE-3636DEA48F86}"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28487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56772-285C-450A-8BCE-3636DEA48F86}"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43669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56772-285C-450A-8BCE-3636DEA48F86}"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01913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56772-285C-450A-8BCE-3636DEA48F86}"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90449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956772-285C-450A-8BCE-3636DEA48F86}"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89963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956772-285C-450A-8BCE-3636DEA48F86}"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188164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956772-285C-450A-8BCE-3636DEA48F86}"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182372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956772-285C-450A-8BCE-3636DEA48F86}"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73947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56772-285C-450A-8BCE-3636DEA48F86}"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315955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956772-285C-450A-8BCE-3636DEA48F86}"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1446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956772-285C-450A-8BCE-3636DEA48F86}"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BD9CD-160A-4A7F-988F-A34C2B8E2F9C}" type="slidenum">
              <a:rPr lang="en-US" smtClean="0"/>
              <a:t>‹#›</a:t>
            </a:fld>
            <a:endParaRPr lang="en-US"/>
          </a:p>
        </p:txBody>
      </p:sp>
    </p:spTree>
    <p:extLst>
      <p:ext uri="{BB962C8B-B14F-4D97-AF65-F5344CB8AC3E}">
        <p14:creationId xmlns:p14="http://schemas.microsoft.com/office/powerpoint/2010/main" val="284085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56772-285C-450A-8BCE-3636DEA48F86}"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BD9CD-160A-4A7F-988F-A34C2B8E2F9C}" type="slidenum">
              <a:rPr lang="en-US" smtClean="0"/>
              <a:t>‹#›</a:t>
            </a:fld>
            <a:endParaRPr lang="en-US"/>
          </a:p>
        </p:txBody>
      </p:sp>
    </p:spTree>
    <p:extLst>
      <p:ext uri="{BB962C8B-B14F-4D97-AF65-F5344CB8AC3E}">
        <p14:creationId xmlns:p14="http://schemas.microsoft.com/office/powerpoint/2010/main" val="247602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1192" y="2154118"/>
            <a:ext cx="3743389" cy="1938992"/>
          </a:xfrm>
          <a:prstGeom prst="rect">
            <a:avLst/>
          </a:prstGeom>
          <a:noFill/>
        </p:spPr>
        <p:txBody>
          <a:bodyPr wrap="square" rtlCol="0">
            <a:spAutoFit/>
          </a:bodyPr>
          <a:lstStyle/>
          <a:p>
            <a:pPr algn="ctr">
              <a:lnSpc>
                <a:spcPct val="150000"/>
              </a:lnSpc>
            </a:pPr>
            <a:r>
              <a:rPr lang="en-US" sz="2400" b="1" dirty="0" smtClean="0"/>
              <a:t>Data </a:t>
            </a:r>
            <a:r>
              <a:rPr lang="en-US" sz="2400" b="1" dirty="0" smtClean="0"/>
              <a:t>Preparation</a:t>
            </a:r>
            <a:endParaRPr lang="en-US" sz="2400" b="1" dirty="0" smtClean="0"/>
          </a:p>
          <a:p>
            <a:pPr>
              <a:lnSpc>
                <a:spcPct val="150000"/>
              </a:lnSpc>
            </a:pPr>
            <a:r>
              <a:rPr lang="en-US" sz="1400" dirty="0" smtClean="0"/>
              <a:t>            </a:t>
            </a:r>
          </a:p>
          <a:p>
            <a:pPr>
              <a:lnSpc>
                <a:spcPct val="150000"/>
              </a:lnSpc>
            </a:pPr>
            <a:r>
              <a:rPr lang="en-US" sz="1400" dirty="0" smtClean="0"/>
              <a:t>It includes </a:t>
            </a:r>
            <a:r>
              <a:rPr lang="en-US" sz="1400" b="1" dirty="0" smtClean="0"/>
              <a:t>two techniques </a:t>
            </a:r>
            <a:r>
              <a:rPr lang="en-US" sz="1400" dirty="0" smtClean="0"/>
              <a:t>that are listed below :</a:t>
            </a:r>
          </a:p>
          <a:p>
            <a:pPr>
              <a:lnSpc>
                <a:spcPct val="150000"/>
              </a:lnSpc>
            </a:pPr>
            <a:r>
              <a:rPr lang="en-US" sz="1400" dirty="0" smtClean="0"/>
              <a:t>            1. Data Preprocessing</a:t>
            </a:r>
          </a:p>
          <a:p>
            <a:pPr>
              <a:lnSpc>
                <a:spcPct val="150000"/>
              </a:lnSpc>
            </a:pPr>
            <a:r>
              <a:rPr lang="en-US" sz="1400" dirty="0" smtClean="0"/>
              <a:t>            2. Data </a:t>
            </a:r>
            <a:r>
              <a:rPr lang="en-US" sz="1400" dirty="0" smtClean="0"/>
              <a:t>Wrangling</a:t>
            </a:r>
            <a:endParaRPr lang="en-US" sz="1400" dirty="0" smtClean="0"/>
          </a:p>
        </p:txBody>
      </p:sp>
    </p:spTree>
    <p:extLst>
      <p:ext uri="{BB962C8B-B14F-4D97-AF65-F5344CB8AC3E}">
        <p14:creationId xmlns:p14="http://schemas.microsoft.com/office/powerpoint/2010/main" val="238679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892" y="-157007"/>
            <a:ext cx="11988800" cy="7049302"/>
          </a:xfrm>
          <a:prstGeom prst="rect">
            <a:avLst/>
          </a:prstGeom>
          <a:noFill/>
        </p:spPr>
        <p:txBody>
          <a:bodyPr wrap="square" rtlCol="0">
            <a:spAutoFit/>
          </a:bodyPr>
          <a:lstStyle/>
          <a:p>
            <a:pPr>
              <a:lnSpc>
                <a:spcPct val="200000"/>
              </a:lnSpc>
            </a:pPr>
            <a:r>
              <a:rPr lang="en-US" b="1" dirty="0" smtClean="0"/>
              <a:t>Why is Data Wrangling Important?</a:t>
            </a:r>
          </a:p>
          <a:p>
            <a:pPr>
              <a:lnSpc>
                <a:spcPct val="200000"/>
              </a:lnSpc>
            </a:pPr>
            <a:r>
              <a:rPr lang="en-US" sz="1400" dirty="0" smtClean="0"/>
              <a:t>                  Data Wrangling is used to handle the issue of </a:t>
            </a:r>
            <a:r>
              <a:rPr lang="en-US" sz="1400" b="1" dirty="0" smtClean="0"/>
              <a:t>Data Leakage</a:t>
            </a:r>
            <a:r>
              <a:rPr lang="en-US" sz="1400" dirty="0" smtClean="0"/>
              <a:t> while implementing Machine Learning and Deep Learning. First of all, we have to understand what Data Leakage is?</a:t>
            </a:r>
          </a:p>
          <a:p>
            <a:pPr>
              <a:lnSpc>
                <a:spcPct val="200000"/>
              </a:lnSpc>
            </a:pPr>
            <a:r>
              <a:rPr lang="en-US" sz="1400" b="1" dirty="0" smtClean="0"/>
              <a:t>            Data Leakage in Machine Learning and Deep Learning</a:t>
            </a:r>
          </a:p>
          <a:p>
            <a:pPr>
              <a:lnSpc>
                <a:spcPct val="200000"/>
              </a:lnSpc>
            </a:pPr>
            <a:r>
              <a:rPr lang="en-US" sz="1400" dirty="0" smtClean="0"/>
              <a:t>                  Data Leakage is responsible for the cause of invalid Machine Learning/Deep Learning model due to the over optimization of the applied model.</a:t>
            </a:r>
          </a:p>
          <a:p>
            <a:pPr>
              <a:lnSpc>
                <a:spcPct val="200000"/>
              </a:lnSpc>
            </a:pPr>
            <a:r>
              <a:rPr lang="en-US" sz="1400" dirty="0" smtClean="0"/>
              <a:t>                  Data Leakage is the term used when the data from outside, i.e., not part of training dataset is used for the learning process of the model. This additional learning of information by the applied model will disapprove the computed estimated performance of the model.</a:t>
            </a:r>
          </a:p>
          <a:p>
            <a:pPr>
              <a:lnSpc>
                <a:spcPct val="200000"/>
              </a:lnSpc>
            </a:pPr>
            <a:r>
              <a:rPr lang="en-US" sz="1400" dirty="0" smtClean="0"/>
              <a:t>                 For example when we want to use the particular feature for performing </a:t>
            </a:r>
            <a:r>
              <a:rPr lang="en-US" sz="1400" b="1" dirty="0" smtClean="0"/>
              <a:t>Predictive Analysis</a:t>
            </a:r>
            <a:r>
              <a:rPr lang="en-US" sz="1400" dirty="0" smtClean="0"/>
              <a:t>, but that specific feature is not present at the time of training of dataset then data leakage will be introduced within the model.</a:t>
            </a:r>
          </a:p>
          <a:p>
            <a:pPr>
              <a:lnSpc>
                <a:spcPct val="200000"/>
              </a:lnSpc>
            </a:pPr>
            <a:r>
              <a:rPr lang="en-US" sz="1400" dirty="0" smtClean="0"/>
              <a:t>Data Leakage can be demonstrated in many ways that are given below :</a:t>
            </a:r>
          </a:p>
          <a:p>
            <a:pPr>
              <a:lnSpc>
                <a:spcPct val="200000"/>
              </a:lnSpc>
            </a:pPr>
            <a:r>
              <a:rPr lang="en-US" sz="1400" dirty="0" smtClean="0"/>
              <a:t>                a. The Leakage of data from test dataset to training data set.</a:t>
            </a:r>
          </a:p>
          <a:p>
            <a:pPr>
              <a:lnSpc>
                <a:spcPct val="200000"/>
              </a:lnSpc>
            </a:pPr>
            <a:r>
              <a:rPr lang="en-US" sz="1400" dirty="0" smtClean="0"/>
              <a:t>                b. Leakage of computed correct prediction to the training dataset.</a:t>
            </a:r>
          </a:p>
          <a:p>
            <a:pPr>
              <a:lnSpc>
                <a:spcPct val="200000"/>
              </a:lnSpc>
            </a:pPr>
            <a:r>
              <a:rPr lang="en-US" sz="1400" dirty="0" smtClean="0"/>
              <a:t>                c. Leakage of future data into the past data.</a:t>
            </a:r>
          </a:p>
          <a:p>
            <a:pPr>
              <a:lnSpc>
                <a:spcPct val="200000"/>
              </a:lnSpc>
            </a:pPr>
            <a:r>
              <a:rPr lang="en-US" sz="1400" dirty="0" smtClean="0"/>
              <a:t>                d. Usage of data outside the scope of the applied algorithm</a:t>
            </a:r>
          </a:p>
          <a:p>
            <a:pPr>
              <a:lnSpc>
                <a:spcPct val="200000"/>
              </a:lnSpc>
            </a:pPr>
            <a:r>
              <a:rPr lang="en-US" sz="1400" dirty="0" smtClean="0"/>
              <a:t>In general, the leakage of data is observed from two primary sources of Machine Learning/Deep Learning algorithms such as feature attributes (variables) and training data set.</a:t>
            </a:r>
          </a:p>
        </p:txBody>
      </p:sp>
    </p:spTree>
    <p:extLst>
      <p:ext uri="{BB962C8B-B14F-4D97-AF65-F5344CB8AC3E}">
        <p14:creationId xmlns:p14="http://schemas.microsoft.com/office/powerpoint/2010/main" val="183247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73881"/>
            <a:ext cx="11988800" cy="4708981"/>
          </a:xfrm>
          <a:prstGeom prst="rect">
            <a:avLst/>
          </a:prstGeom>
          <a:noFill/>
        </p:spPr>
        <p:txBody>
          <a:bodyPr wrap="square" rtlCol="0">
            <a:spAutoFit/>
          </a:bodyPr>
          <a:lstStyle/>
          <a:p>
            <a:pPr>
              <a:lnSpc>
                <a:spcPct val="150000"/>
              </a:lnSpc>
            </a:pPr>
            <a:r>
              <a:rPr lang="en-US" b="1" dirty="0" smtClean="0"/>
              <a:t>How is Data Wrangling performed?</a:t>
            </a:r>
          </a:p>
          <a:p>
            <a:pPr>
              <a:lnSpc>
                <a:spcPct val="150000"/>
              </a:lnSpc>
            </a:pPr>
            <a:r>
              <a:rPr lang="en-US" sz="1400" dirty="0" smtClean="0"/>
              <a:t>                Data Wrangling is conducted to minimize the effect of Data Leakage while executing the model. In other words if one considers the complete data set for normalization and standardization, then the cross-validation is performed for the estimation of the performance of the model leads to the beginning of data leakage.</a:t>
            </a:r>
          </a:p>
          <a:p>
            <a:pPr>
              <a:lnSpc>
                <a:spcPct val="150000"/>
              </a:lnSpc>
            </a:pPr>
            <a:r>
              <a:rPr lang="en-US" sz="1400" dirty="0" smtClean="0"/>
              <a:t>               Another problem is also observed that the test model is also included for feature selection while executing each fold of cross-validation which further generates bias during performance analysis.</a:t>
            </a:r>
          </a:p>
          <a:p>
            <a:pPr>
              <a:lnSpc>
                <a:spcPct val="150000"/>
              </a:lnSpc>
            </a:pPr>
            <a:r>
              <a:rPr lang="en-US" sz="1400" dirty="0" smtClean="0"/>
              <a:t>              The effect of Data Leakage could be minimized by recalculating for the required Data Preparation during the cross-validation process that includes feature selection, outliers detection, and removal, projection methods, scaling of selected features and much more.</a:t>
            </a:r>
          </a:p>
          <a:p>
            <a:pPr>
              <a:lnSpc>
                <a:spcPct val="150000"/>
              </a:lnSpc>
            </a:pPr>
            <a:r>
              <a:rPr lang="en-US" sz="1400" dirty="0" smtClean="0"/>
              <a:t>              Another solution is that dividing the complete dataset into training data set that is used to train the model and validation dataset which is used to evaluate the performance and accuracy of the applied model.</a:t>
            </a:r>
          </a:p>
          <a:p>
            <a:pPr>
              <a:lnSpc>
                <a:spcPct val="150000"/>
              </a:lnSpc>
            </a:pPr>
            <a:r>
              <a:rPr lang="en-US" sz="1400" dirty="0" smtClean="0"/>
              <a:t>              But, the selection of the model is made by looking at the results of test data set in the cross-validation process. This conclusion will not always be valid as the sample of test data set could vary, and the performance of different models are evaluated for the particular type of test dataset. Therefore, while selecting best model test error is overfitting.</a:t>
            </a:r>
          </a:p>
          <a:p>
            <a:pPr>
              <a:lnSpc>
                <a:spcPct val="150000"/>
              </a:lnSpc>
            </a:pPr>
            <a:r>
              <a:rPr lang="en-US" sz="1400" dirty="0" smtClean="0"/>
              <a:t>To solve this problem, the variance of the test error is determined by using different samples of test dataset. In this way, the best suitable model is chosen.</a:t>
            </a:r>
          </a:p>
        </p:txBody>
      </p:sp>
      <p:pic>
        <p:nvPicPr>
          <p:cNvPr id="3" name="Picture 2"/>
          <p:cNvPicPr>
            <a:picLocks noChangeAspect="1"/>
          </p:cNvPicPr>
          <p:nvPr/>
        </p:nvPicPr>
        <p:blipFill>
          <a:blip r:embed="rId2"/>
          <a:stretch>
            <a:fillRect/>
          </a:stretch>
        </p:blipFill>
        <p:spPr>
          <a:xfrm>
            <a:off x="3186544" y="4110507"/>
            <a:ext cx="5204835" cy="2687021"/>
          </a:xfrm>
          <a:prstGeom prst="rect">
            <a:avLst/>
          </a:prstGeom>
          <a:ln>
            <a:solidFill>
              <a:schemeClr val="tx1"/>
            </a:solidFill>
          </a:ln>
        </p:spPr>
      </p:pic>
    </p:spTree>
    <p:extLst>
      <p:ext uri="{BB962C8B-B14F-4D97-AF65-F5344CB8AC3E}">
        <p14:creationId xmlns:p14="http://schemas.microsoft.com/office/powerpoint/2010/main" val="270612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55" y="64655"/>
            <a:ext cx="12034981" cy="3093154"/>
          </a:xfrm>
          <a:prstGeom prst="rect">
            <a:avLst/>
          </a:prstGeom>
          <a:noFill/>
        </p:spPr>
        <p:txBody>
          <a:bodyPr wrap="square" rtlCol="0">
            <a:spAutoFit/>
          </a:bodyPr>
          <a:lstStyle/>
          <a:p>
            <a:pPr>
              <a:lnSpc>
                <a:spcPct val="150000"/>
              </a:lnSpc>
            </a:pPr>
            <a:r>
              <a:rPr lang="en-US" b="1" dirty="0" smtClean="0"/>
              <a:t>Data Preparation vs Data Wrangling</a:t>
            </a:r>
          </a:p>
          <a:p>
            <a:pPr>
              <a:lnSpc>
                <a:spcPct val="150000"/>
              </a:lnSpc>
            </a:pPr>
            <a:r>
              <a:rPr lang="en-US" sz="1400" dirty="0" smtClean="0"/>
              <a:t>                    Data Preprocessing is performed before Data Wrangling. In this case, Data Preprocessing data is prepared exactly after receiving the data from the data source. In this initial transformations, </a:t>
            </a:r>
            <a:r>
              <a:rPr lang="en-US" sz="1400" b="1" dirty="0" smtClean="0"/>
              <a:t>Data Cleaning</a:t>
            </a:r>
            <a:r>
              <a:rPr lang="en-US" sz="1400" dirty="0" smtClean="0"/>
              <a:t> or any aggregation of data is performed. It is executed once.</a:t>
            </a:r>
          </a:p>
          <a:p>
            <a:pPr>
              <a:lnSpc>
                <a:spcPct val="150000"/>
              </a:lnSpc>
            </a:pPr>
            <a:r>
              <a:rPr lang="en-US" sz="1400" dirty="0" smtClean="0"/>
              <a:t>                   For example, we have data where one attribute has three variables, and we have to convert them into three attributes and delete the special characters from them. It is the concept that is performed before applying any iterative model and will be executed once in the project.</a:t>
            </a:r>
          </a:p>
          <a:p>
            <a:pPr>
              <a:lnSpc>
                <a:spcPct val="150000"/>
              </a:lnSpc>
            </a:pPr>
            <a:r>
              <a:rPr lang="en-US" sz="1400" dirty="0" smtClean="0"/>
              <a:t>                    On the other hand, Data Wrangling is performed during the iterative analysis and model building. This concept at the time of feature engineering. The conceptual view of the dataset changes as different models is applied to achieve good analytic model.</a:t>
            </a:r>
          </a:p>
          <a:p>
            <a:pPr>
              <a:lnSpc>
                <a:spcPct val="150000"/>
              </a:lnSpc>
            </a:pPr>
            <a:r>
              <a:rPr lang="en-US" sz="1400" dirty="0" smtClean="0"/>
              <a:t>                    For example, we have data containing 30 attributes where two attributes are used to compute another attribute, and that computed feature is used for further analysis. In this way, the data could be changed according to the requirement of the applied model.</a:t>
            </a:r>
          </a:p>
        </p:txBody>
      </p:sp>
    </p:spTree>
    <p:extLst>
      <p:ext uri="{BB962C8B-B14F-4D97-AF65-F5344CB8AC3E}">
        <p14:creationId xmlns:p14="http://schemas.microsoft.com/office/powerpoint/2010/main" val="235904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44" y="-83122"/>
            <a:ext cx="12118109" cy="3739485"/>
          </a:xfrm>
          <a:prstGeom prst="rect">
            <a:avLst/>
          </a:prstGeom>
          <a:noFill/>
        </p:spPr>
        <p:txBody>
          <a:bodyPr wrap="square" rtlCol="0">
            <a:spAutoFit/>
          </a:bodyPr>
          <a:lstStyle/>
          <a:p>
            <a:pPr>
              <a:lnSpc>
                <a:spcPct val="150000"/>
              </a:lnSpc>
            </a:pPr>
            <a:r>
              <a:rPr lang="en-US" b="1" dirty="0" smtClean="0"/>
              <a:t>Tasks of Data Wrangling</a:t>
            </a:r>
          </a:p>
          <a:p>
            <a:pPr>
              <a:lnSpc>
                <a:spcPct val="150000"/>
              </a:lnSpc>
            </a:pPr>
            <a:r>
              <a:rPr lang="en-US" sz="1400" dirty="0" smtClean="0"/>
              <a:t>The tasks of Data wrangling are described below –</a:t>
            </a:r>
          </a:p>
          <a:p>
            <a:pPr>
              <a:lnSpc>
                <a:spcPct val="150000"/>
              </a:lnSpc>
            </a:pPr>
            <a:r>
              <a:rPr lang="en-US" sz="1400" b="1" dirty="0" smtClean="0"/>
              <a:t>       1. Discovering : </a:t>
            </a:r>
            <a:r>
              <a:rPr lang="en-US" sz="1400" dirty="0" smtClean="0"/>
              <a:t>Firstly, data should be understood thoroughly and examine which approach will best suit. For example: if have a weather data when we analyze </a:t>
            </a:r>
          </a:p>
          <a:p>
            <a:pPr>
              <a:lnSpc>
                <a:spcPct val="150000"/>
              </a:lnSpc>
            </a:pPr>
            <a:r>
              <a:rPr lang="en-US" sz="1400" dirty="0"/>
              <a:t> </a:t>
            </a:r>
            <a:r>
              <a:rPr lang="en-US" sz="1400" dirty="0" smtClean="0"/>
              <a:t>           the data it is observed that data is from one area and so primary focus is on determining patterns.</a:t>
            </a:r>
          </a:p>
          <a:p>
            <a:pPr>
              <a:lnSpc>
                <a:spcPct val="150000"/>
              </a:lnSpc>
            </a:pPr>
            <a:r>
              <a:rPr lang="en-US" sz="1400" b="1" dirty="0" smtClean="0"/>
              <a:t>       2. Structuring : </a:t>
            </a:r>
            <a:r>
              <a:rPr lang="en-US" sz="1400" dirty="0" smtClean="0"/>
              <a:t>As the data is gathered from different sources, the data will be present in various shapes and sizes. Therefore, there is a need for structuring the  </a:t>
            </a:r>
          </a:p>
          <a:p>
            <a:pPr>
              <a:lnSpc>
                <a:spcPct val="150000"/>
              </a:lnSpc>
            </a:pPr>
            <a:r>
              <a:rPr lang="en-US" sz="1400" dirty="0"/>
              <a:t> </a:t>
            </a:r>
            <a:r>
              <a:rPr lang="en-US" sz="1400" dirty="0" smtClean="0"/>
              <a:t>          data in proper format.</a:t>
            </a:r>
          </a:p>
          <a:p>
            <a:pPr>
              <a:lnSpc>
                <a:spcPct val="150000"/>
              </a:lnSpc>
            </a:pPr>
            <a:r>
              <a:rPr lang="en-US" sz="1400" b="1" dirty="0" smtClean="0"/>
              <a:t>       3. Cleaning : </a:t>
            </a:r>
            <a:r>
              <a:rPr lang="en-US" sz="1400" dirty="0" smtClean="0"/>
              <a:t>Cleaning or removing of data should be performed that can degrade the performance of analysis.</a:t>
            </a:r>
          </a:p>
          <a:p>
            <a:pPr>
              <a:lnSpc>
                <a:spcPct val="150000"/>
              </a:lnSpc>
            </a:pPr>
            <a:r>
              <a:rPr lang="en-US" sz="1400" b="1" dirty="0" smtClean="0"/>
              <a:t>       4. Enrichment : </a:t>
            </a:r>
            <a:r>
              <a:rPr lang="en-US" sz="1400" dirty="0" smtClean="0"/>
              <a:t>Extract new features or data from the given data set to optimize the performance of the applied model.</a:t>
            </a:r>
          </a:p>
          <a:p>
            <a:pPr>
              <a:lnSpc>
                <a:spcPct val="150000"/>
              </a:lnSpc>
            </a:pPr>
            <a:r>
              <a:rPr lang="en-US" sz="1400" b="1" dirty="0" smtClean="0"/>
              <a:t>       5. Validating : </a:t>
            </a:r>
            <a:r>
              <a:rPr lang="en-US" sz="1400" b="1" dirty="0"/>
              <a:t> </a:t>
            </a:r>
            <a:r>
              <a:rPr lang="en-US" sz="1400" dirty="0" smtClean="0"/>
              <a:t>This approach is used for improving the quality of data and consistency rules so that transformations that are applied to the data could be verified.</a:t>
            </a:r>
          </a:p>
          <a:p>
            <a:pPr>
              <a:lnSpc>
                <a:spcPct val="150000"/>
              </a:lnSpc>
            </a:pPr>
            <a:r>
              <a:rPr lang="en-US" sz="1400" b="1" dirty="0" smtClean="0"/>
              <a:t>       6. Publishing : </a:t>
            </a:r>
            <a:r>
              <a:rPr lang="en-US" sz="1400" dirty="0" smtClean="0"/>
              <a:t>After completing the steps of Data Wrangling, the steps can be documented so that similar steps can be performed for the same kind of data to </a:t>
            </a:r>
          </a:p>
          <a:p>
            <a:pPr>
              <a:lnSpc>
                <a:spcPct val="150000"/>
              </a:lnSpc>
            </a:pPr>
            <a:r>
              <a:rPr lang="en-US" sz="1400" dirty="0"/>
              <a:t> </a:t>
            </a:r>
            <a:r>
              <a:rPr lang="en-US" sz="1400" dirty="0" smtClean="0"/>
              <a:t>           save time.</a:t>
            </a:r>
          </a:p>
        </p:txBody>
      </p:sp>
      <p:pic>
        <p:nvPicPr>
          <p:cNvPr id="3" name="Picture 2"/>
          <p:cNvPicPr>
            <a:picLocks noChangeAspect="1"/>
          </p:cNvPicPr>
          <p:nvPr/>
        </p:nvPicPr>
        <p:blipFill>
          <a:blip r:embed="rId2"/>
          <a:stretch>
            <a:fillRect/>
          </a:stretch>
        </p:blipFill>
        <p:spPr>
          <a:xfrm>
            <a:off x="2927926" y="3278185"/>
            <a:ext cx="3814619" cy="3564060"/>
          </a:xfrm>
          <a:prstGeom prst="rect">
            <a:avLst/>
          </a:prstGeom>
          <a:ln>
            <a:solidFill>
              <a:schemeClr val="tx1"/>
            </a:solidFill>
          </a:ln>
        </p:spPr>
      </p:pic>
    </p:spTree>
    <p:extLst>
      <p:ext uri="{BB962C8B-B14F-4D97-AF65-F5344CB8AC3E}">
        <p14:creationId xmlns:p14="http://schemas.microsoft.com/office/powerpoint/2010/main" val="188902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9" y="61545"/>
            <a:ext cx="12023050" cy="4832092"/>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sng" strike="noStrike" kern="1200" cap="none" spc="0" normalizeH="0" baseline="0" noProof="0" dirty="0">
                <a:ln>
                  <a:noFill/>
                </a:ln>
                <a:solidFill>
                  <a:prstClr val="black"/>
                </a:solidFill>
                <a:effectLst/>
                <a:uLnTx/>
                <a:uFillTx/>
                <a:latin typeface="Calibri" panose="020F0502020204030204"/>
                <a:ea typeface="+mn-ea"/>
                <a:cs typeface="+mn-cs"/>
              </a:rPr>
              <a:t>Let’s take a look at the typical analytical pipeline when you build an analytic model:</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1. Data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Access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B050"/>
                </a:solidFill>
                <a:effectLst/>
                <a:uLnTx/>
                <a:uFillTx/>
                <a:latin typeface="Calibri" panose="020F0502020204030204"/>
                <a:ea typeface="+mn-ea"/>
                <a:cs typeface="+mn-cs"/>
              </a:rPr>
              <a:t>            2. Data </a:t>
            </a:r>
            <a:r>
              <a:rPr kumimoji="0" lang="en-US" sz="1400" b="0" i="0" u="none" strike="noStrike" kern="1200" cap="none" spc="0" normalizeH="0" baseline="0" noProof="0" dirty="0">
                <a:ln>
                  <a:noFill/>
                </a:ln>
                <a:solidFill>
                  <a:srgbClr val="00B050"/>
                </a:solidFill>
                <a:effectLst/>
                <a:uLnTx/>
                <a:uFillTx/>
                <a:latin typeface="Calibri" panose="020F0502020204030204"/>
                <a:ea typeface="+mn-ea"/>
                <a:cs typeface="+mn-cs"/>
              </a:rPr>
              <a:t>Preprocessing</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B0F0"/>
                </a:solidFill>
                <a:effectLst/>
                <a:uLnTx/>
                <a:uFillTx/>
                <a:latin typeface="Calibri" panose="020F0502020204030204"/>
                <a:ea typeface="+mn-ea"/>
                <a:cs typeface="+mn-cs"/>
              </a:rPr>
              <a:t>            3. Exploratory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Data Analysis (EDA)</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B0F0"/>
                </a:solidFill>
                <a:effectLst/>
                <a:uLnTx/>
                <a:uFillTx/>
                <a:latin typeface="Calibri" panose="020F0502020204030204"/>
                <a:ea typeface="+mn-ea"/>
                <a:cs typeface="+mn-cs"/>
              </a:rPr>
              <a:t>            4. Model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Building</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5. Model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Validation</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6. Model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Execution</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7. Deployment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a. Step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focuses on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data preprocessing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before you build an analytic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model</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b. Data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wrangling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used in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step 3 and 4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 adjust data sets interactively while analyzing data and building a model. </a:t>
            </a:r>
            <a:endPar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c. Three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steps (2,3 and 4)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can include both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data cleansing and feature engineering</a:t>
            </a: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474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9428" y="2727304"/>
            <a:ext cx="2576731" cy="461665"/>
          </a:xfrm>
          <a:prstGeom prst="rect">
            <a:avLst/>
          </a:prstGeom>
          <a:solidFill>
            <a:srgbClr val="92D050"/>
          </a:solidFill>
          <a:ln>
            <a:solidFill>
              <a:schemeClr val="tx1"/>
            </a:solidFill>
          </a:ln>
        </p:spPr>
        <p:txBody>
          <a:bodyPr wrap="none" rtlCol="0">
            <a:spAutoFit/>
          </a:bodyPr>
          <a:lstStyle/>
          <a:p>
            <a:r>
              <a:rPr lang="en-US" sz="2400" dirty="0">
                <a:solidFill>
                  <a:prstClr val="black"/>
                </a:solidFill>
              </a:rPr>
              <a:t>Data </a:t>
            </a:r>
            <a:r>
              <a:rPr lang="en-US" sz="2400" dirty="0" smtClean="0">
                <a:solidFill>
                  <a:prstClr val="black"/>
                </a:solidFill>
              </a:rPr>
              <a:t>Preprocessing</a:t>
            </a:r>
            <a:endParaRPr lang="en-US" sz="2400" dirty="0">
              <a:solidFill>
                <a:prstClr val="black"/>
              </a:solidFill>
            </a:endParaRPr>
          </a:p>
        </p:txBody>
      </p:sp>
    </p:spTree>
    <p:extLst>
      <p:ext uri="{BB962C8B-B14F-4D97-AF65-F5344CB8AC3E}">
        <p14:creationId xmlns:p14="http://schemas.microsoft.com/office/powerpoint/2010/main" val="147965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6" y="92364"/>
            <a:ext cx="12044220" cy="3416320"/>
          </a:xfrm>
          <a:prstGeom prst="rect">
            <a:avLst/>
          </a:prstGeom>
          <a:noFill/>
          <a:ln>
            <a:solidFill>
              <a:schemeClr val="tx1"/>
            </a:solidFill>
          </a:ln>
        </p:spPr>
        <p:txBody>
          <a:bodyPr wrap="square" rtlCol="0">
            <a:spAutoFit/>
          </a:bodyPr>
          <a:lstStyle/>
          <a:p>
            <a:pPr>
              <a:lnSpc>
                <a:spcPct val="150000"/>
              </a:lnSpc>
            </a:pPr>
            <a:r>
              <a:rPr lang="en-US" b="1" dirty="0" smtClean="0"/>
              <a:t>1. Data Preprocessing :</a:t>
            </a:r>
          </a:p>
          <a:p>
            <a:pPr>
              <a:lnSpc>
                <a:spcPct val="150000"/>
              </a:lnSpc>
            </a:pPr>
            <a:r>
              <a:rPr lang="en-US" sz="1400" dirty="0" smtClean="0"/>
              <a:t>                 is a technique that is used to convert the raw data into a clean data set. In other words, whenever the data is gathered from different sources it is collected in raw format which is not feasible for the analysis. Therefore, certain steps are executed to convert the data into a small clean data set. This technique is performed before the execution of </a:t>
            </a:r>
            <a:r>
              <a:rPr lang="en-US" sz="1400" b="1" dirty="0" smtClean="0"/>
              <a:t>Iterative Analysis</a:t>
            </a:r>
            <a:r>
              <a:rPr lang="en-US" sz="1400" dirty="0" smtClean="0"/>
              <a:t>. </a:t>
            </a:r>
          </a:p>
          <a:p>
            <a:pPr>
              <a:lnSpc>
                <a:spcPct val="150000"/>
              </a:lnSpc>
            </a:pPr>
            <a:endParaRPr lang="en-US" sz="1400" dirty="0" smtClean="0"/>
          </a:p>
          <a:p>
            <a:pPr>
              <a:lnSpc>
                <a:spcPct val="150000"/>
              </a:lnSpc>
            </a:pPr>
            <a:r>
              <a:rPr lang="en-US" sz="1400" dirty="0" smtClean="0"/>
              <a:t>               </a:t>
            </a:r>
            <a:r>
              <a:rPr lang="en-US" sz="1400" u="sng" dirty="0" smtClean="0"/>
              <a:t>Data Preprocessing Steps :</a:t>
            </a:r>
          </a:p>
          <a:p>
            <a:pPr>
              <a:lnSpc>
                <a:spcPct val="150000"/>
              </a:lnSpc>
            </a:pPr>
            <a:r>
              <a:rPr lang="en-US" sz="1400" dirty="0" smtClean="0"/>
              <a:t>                           1. Data Cleaning</a:t>
            </a:r>
          </a:p>
          <a:p>
            <a:pPr>
              <a:lnSpc>
                <a:spcPct val="150000"/>
              </a:lnSpc>
            </a:pPr>
            <a:r>
              <a:rPr lang="en-US" sz="1400" dirty="0" smtClean="0"/>
              <a:t>                           2. Data Integration</a:t>
            </a:r>
          </a:p>
          <a:p>
            <a:pPr>
              <a:lnSpc>
                <a:spcPct val="150000"/>
              </a:lnSpc>
            </a:pPr>
            <a:r>
              <a:rPr lang="en-US" sz="1400" dirty="0" smtClean="0"/>
              <a:t>                           3. Data Transformation</a:t>
            </a:r>
          </a:p>
          <a:p>
            <a:pPr>
              <a:lnSpc>
                <a:spcPct val="150000"/>
              </a:lnSpc>
            </a:pPr>
            <a:r>
              <a:rPr lang="en-US" sz="1400" dirty="0" smtClean="0"/>
              <a:t>                           4. Data Reduction</a:t>
            </a:r>
          </a:p>
        </p:txBody>
      </p:sp>
      <p:sp>
        <p:nvSpPr>
          <p:cNvPr id="3" name="TextBox 2"/>
          <p:cNvSpPr txBox="1"/>
          <p:nvPr/>
        </p:nvSpPr>
        <p:spPr>
          <a:xfrm>
            <a:off x="83126" y="3822718"/>
            <a:ext cx="11988800" cy="1477328"/>
          </a:xfrm>
          <a:prstGeom prst="rect">
            <a:avLst/>
          </a:prstGeom>
          <a:noFill/>
          <a:ln>
            <a:solidFill>
              <a:schemeClr val="tx1"/>
            </a:solidFill>
          </a:ln>
        </p:spPr>
        <p:txBody>
          <a:bodyPr wrap="square" rtlCol="0">
            <a:spAutoFit/>
          </a:bodyPr>
          <a:lstStyle/>
          <a:p>
            <a:pPr>
              <a:lnSpc>
                <a:spcPct val="150000"/>
              </a:lnSpc>
            </a:pPr>
            <a:r>
              <a:rPr lang="en-US" b="1" dirty="0" smtClean="0"/>
              <a:t>Need of Data Preparation and Preprocessing :</a:t>
            </a:r>
          </a:p>
          <a:p>
            <a:pPr>
              <a:lnSpc>
                <a:spcPct val="150000"/>
              </a:lnSpc>
            </a:pPr>
            <a:r>
              <a:rPr lang="en-US" sz="1400" dirty="0" smtClean="0"/>
              <a:t>                  For achieving better results from the applied model in Machine Learning and Deep Learning projects the format of the data has to be in a proper manner. Some specified Machine Learning and Deep Learning model need information in a specified format, for example, </a:t>
            </a:r>
            <a:r>
              <a:rPr lang="en-US" sz="1400" b="1" dirty="0" smtClean="0"/>
              <a:t>Random Forest algorithm does not support null values, therefore to execute random forest algorithm null values has to be managed from the original raw data set.</a:t>
            </a:r>
            <a:endParaRPr lang="en-US" sz="1400" b="1" dirty="0"/>
          </a:p>
        </p:txBody>
      </p:sp>
    </p:spTree>
    <p:extLst>
      <p:ext uri="{BB962C8B-B14F-4D97-AF65-F5344CB8AC3E}">
        <p14:creationId xmlns:p14="http://schemas.microsoft.com/office/powerpoint/2010/main" val="278928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655" y="46184"/>
            <a:ext cx="12044219" cy="4524315"/>
          </a:xfrm>
          <a:prstGeom prst="rect">
            <a:avLst/>
          </a:prstGeom>
          <a:noFill/>
        </p:spPr>
        <p:txBody>
          <a:bodyPr wrap="square" rtlCol="0">
            <a:spAutoFit/>
          </a:bodyPr>
          <a:lstStyle/>
          <a:p>
            <a:pPr>
              <a:lnSpc>
                <a:spcPct val="200000"/>
              </a:lnSpc>
            </a:pPr>
            <a:r>
              <a:rPr lang="en-US" b="1" dirty="0" smtClean="0"/>
              <a:t>How is Data Preprocessing performed?</a:t>
            </a:r>
          </a:p>
          <a:p>
            <a:pPr>
              <a:lnSpc>
                <a:spcPct val="200000"/>
              </a:lnSpc>
            </a:pPr>
            <a:r>
              <a:rPr lang="en-US" sz="1400" dirty="0" smtClean="0"/>
              <a:t>           First of all, let’s explain how </a:t>
            </a:r>
            <a:r>
              <a:rPr lang="en-US" sz="1400" b="1" dirty="0" smtClean="0"/>
              <a:t>missing data </a:t>
            </a:r>
            <a:r>
              <a:rPr lang="en-US" sz="1400" dirty="0" smtClean="0"/>
              <a:t>can be handled. Three different steps can be executed which are given below :</a:t>
            </a:r>
          </a:p>
          <a:p>
            <a:pPr>
              <a:lnSpc>
                <a:spcPct val="200000"/>
              </a:lnSpc>
            </a:pPr>
            <a:r>
              <a:rPr lang="en-US" sz="1400" b="1" dirty="0" smtClean="0"/>
              <a:t>                   1. Ignoring the missing record :</a:t>
            </a:r>
            <a:r>
              <a:rPr lang="en-US" sz="1400" dirty="0" smtClean="0"/>
              <a:t> It is the simplest and efficient method for handling the missing data. But, this method should not be performed at the </a:t>
            </a:r>
          </a:p>
          <a:p>
            <a:pPr>
              <a:lnSpc>
                <a:spcPct val="200000"/>
              </a:lnSpc>
            </a:pPr>
            <a:r>
              <a:rPr lang="en-US" sz="1400" dirty="0"/>
              <a:t> </a:t>
            </a:r>
            <a:r>
              <a:rPr lang="en-US" sz="1400" dirty="0" smtClean="0"/>
              <a:t>                       time when the number of missing values are immense or when the pattern of data is related to the unrecognized primary root of the cause of </a:t>
            </a:r>
          </a:p>
          <a:p>
            <a:pPr>
              <a:lnSpc>
                <a:spcPct val="200000"/>
              </a:lnSpc>
            </a:pPr>
            <a:r>
              <a:rPr lang="en-US" sz="1400" dirty="0"/>
              <a:t> </a:t>
            </a:r>
            <a:r>
              <a:rPr lang="en-US" sz="1400" dirty="0" smtClean="0"/>
              <a:t>                       statement problem.</a:t>
            </a:r>
          </a:p>
          <a:p>
            <a:pPr>
              <a:lnSpc>
                <a:spcPct val="200000"/>
              </a:lnSpc>
            </a:pPr>
            <a:r>
              <a:rPr lang="en-US" sz="1400" b="1" dirty="0" smtClean="0"/>
              <a:t>                   2. Filling the missing values manually :</a:t>
            </a:r>
            <a:r>
              <a:rPr lang="en-US" sz="1400" dirty="0" smtClean="0"/>
              <a:t> This is one of the best-chosen methods. But there is one limitation that when there are large data set, and missing </a:t>
            </a:r>
          </a:p>
          <a:p>
            <a:pPr>
              <a:lnSpc>
                <a:spcPct val="200000"/>
              </a:lnSpc>
            </a:pPr>
            <a:r>
              <a:rPr lang="en-US" sz="1400" dirty="0"/>
              <a:t> </a:t>
            </a:r>
            <a:r>
              <a:rPr lang="en-US" sz="1400" dirty="0" smtClean="0"/>
              <a:t>                       values are significant then, this approach is not efficient as it becomes a time-consuming task.</a:t>
            </a:r>
          </a:p>
          <a:p>
            <a:pPr>
              <a:lnSpc>
                <a:spcPct val="200000"/>
              </a:lnSpc>
            </a:pPr>
            <a:r>
              <a:rPr lang="en-US" sz="1400" b="1" dirty="0" smtClean="0"/>
              <a:t>                   3. Filling using computed values :</a:t>
            </a:r>
            <a:r>
              <a:rPr lang="en-US" sz="1400" dirty="0" smtClean="0"/>
              <a:t> The missing values can also be occupied by computing mean, mode or median of the observed given values. Another </a:t>
            </a:r>
          </a:p>
          <a:p>
            <a:pPr>
              <a:lnSpc>
                <a:spcPct val="200000"/>
              </a:lnSpc>
            </a:pPr>
            <a:r>
              <a:rPr lang="en-US" sz="1400" dirty="0"/>
              <a:t> </a:t>
            </a:r>
            <a:r>
              <a:rPr lang="en-US" sz="1400" dirty="0" smtClean="0"/>
              <a:t>                       method could be the predictive values that are computed by using any Machine Learning or Deep Learning algorithm. But one drawback of this </a:t>
            </a:r>
          </a:p>
          <a:p>
            <a:pPr>
              <a:lnSpc>
                <a:spcPct val="200000"/>
              </a:lnSpc>
            </a:pPr>
            <a:r>
              <a:rPr lang="en-US" sz="1400" dirty="0"/>
              <a:t> </a:t>
            </a:r>
            <a:r>
              <a:rPr lang="en-US" sz="1400" dirty="0" smtClean="0"/>
              <a:t>                       approach is that it can generate bias within the data as the calculated values are not accurate concerning the observed values.</a:t>
            </a:r>
          </a:p>
        </p:txBody>
      </p:sp>
    </p:spTree>
    <p:extLst>
      <p:ext uri="{BB962C8B-B14F-4D97-AF65-F5344CB8AC3E}">
        <p14:creationId xmlns:p14="http://schemas.microsoft.com/office/powerpoint/2010/main" val="178524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7" y="83130"/>
            <a:ext cx="12025747" cy="3539430"/>
          </a:xfrm>
          <a:prstGeom prst="rect">
            <a:avLst/>
          </a:prstGeom>
          <a:noFill/>
        </p:spPr>
        <p:txBody>
          <a:bodyPr wrap="square" rtlCol="0">
            <a:spAutoFit/>
          </a:bodyPr>
          <a:lstStyle/>
          <a:p>
            <a:pPr>
              <a:lnSpc>
                <a:spcPct val="200000"/>
              </a:lnSpc>
            </a:pPr>
            <a:r>
              <a:rPr lang="en-US" sz="1400" dirty="0" smtClean="0"/>
              <a:t>Let’s move further and discuss how we can deal with the </a:t>
            </a:r>
            <a:r>
              <a:rPr lang="en-US" sz="1400" b="1" dirty="0" smtClean="0"/>
              <a:t>noisy data</a:t>
            </a:r>
            <a:r>
              <a:rPr lang="en-US" sz="1400" dirty="0" smtClean="0"/>
              <a:t>. The methods that can be followed are given below :</a:t>
            </a:r>
          </a:p>
          <a:p>
            <a:pPr>
              <a:lnSpc>
                <a:spcPct val="200000"/>
              </a:lnSpc>
            </a:pPr>
            <a:r>
              <a:rPr lang="en-US" sz="1400" b="1" dirty="0" smtClean="0"/>
              <a:t>          1. Data Binning : </a:t>
            </a:r>
            <a:r>
              <a:rPr lang="en-US" sz="1400" dirty="0" smtClean="0"/>
              <a:t>In this approach sorting of data is performed concerning the values of the neighborhood. This method is also known as local smoothing.</a:t>
            </a:r>
          </a:p>
          <a:p>
            <a:pPr>
              <a:lnSpc>
                <a:spcPct val="200000"/>
              </a:lnSpc>
            </a:pPr>
            <a:r>
              <a:rPr lang="en-US" sz="1400" b="1" dirty="0" smtClean="0"/>
              <a:t>          2. Preprocessing in Clustering : </a:t>
            </a:r>
            <a:r>
              <a:rPr lang="en-US" sz="1400" b="1" dirty="0"/>
              <a:t> </a:t>
            </a:r>
            <a:r>
              <a:rPr lang="en-US" sz="1400" dirty="0" smtClean="0"/>
              <a:t>In the approach, the outliers may be detected by grouping the similar data in the same group, i.e., in the same cluster.</a:t>
            </a:r>
          </a:p>
          <a:p>
            <a:pPr>
              <a:lnSpc>
                <a:spcPct val="200000"/>
              </a:lnSpc>
            </a:pPr>
            <a:r>
              <a:rPr lang="en-US" sz="1400" b="1" dirty="0" smtClean="0"/>
              <a:t>          3. Machine Learning : </a:t>
            </a:r>
            <a:r>
              <a:rPr lang="en-US" sz="1400" dirty="0" smtClean="0"/>
              <a:t>A Machine Learning algorithm can be executed for smoothing of data. For example, </a:t>
            </a:r>
            <a:r>
              <a:rPr lang="en-US" sz="1400" b="1" dirty="0" smtClean="0"/>
              <a:t>Regression Algorithm</a:t>
            </a:r>
            <a:r>
              <a:rPr lang="en-US" sz="1400" dirty="0" smtClean="0"/>
              <a:t> can be used for smoothing of  </a:t>
            </a:r>
          </a:p>
          <a:p>
            <a:pPr>
              <a:lnSpc>
                <a:spcPct val="200000"/>
              </a:lnSpc>
            </a:pPr>
            <a:r>
              <a:rPr lang="en-US" sz="1400" dirty="0"/>
              <a:t> </a:t>
            </a:r>
            <a:r>
              <a:rPr lang="en-US" sz="1400" dirty="0" smtClean="0"/>
              <a:t>              data using a specified linear function.</a:t>
            </a:r>
          </a:p>
          <a:p>
            <a:pPr>
              <a:lnSpc>
                <a:spcPct val="200000"/>
              </a:lnSpc>
            </a:pPr>
            <a:r>
              <a:rPr lang="en-US" sz="1400" b="1" dirty="0" smtClean="0"/>
              <a:t>          4. Removing manually : </a:t>
            </a:r>
            <a:r>
              <a:rPr lang="en-US" sz="1400" dirty="0" smtClean="0"/>
              <a:t>The noisy data can be deleted manually by the human being, but it is a time-consuming process, so mostly this method is not given  </a:t>
            </a:r>
          </a:p>
          <a:p>
            <a:pPr>
              <a:lnSpc>
                <a:spcPct val="200000"/>
              </a:lnSpc>
            </a:pPr>
            <a:r>
              <a:rPr lang="en-US" sz="1400" dirty="0"/>
              <a:t> </a:t>
            </a:r>
            <a:r>
              <a:rPr lang="en-US" sz="1400" dirty="0" smtClean="0"/>
              <a:t>              priority. To deal with the </a:t>
            </a:r>
            <a:r>
              <a:rPr lang="en-US" sz="1400" b="1" dirty="0" smtClean="0"/>
              <a:t>inconsistent data</a:t>
            </a:r>
            <a:r>
              <a:rPr lang="en-US" sz="1400" dirty="0" smtClean="0"/>
              <a:t> manually, the data is managed using external references and knowledge engineering tools like the knowledge </a:t>
            </a:r>
          </a:p>
          <a:p>
            <a:pPr>
              <a:lnSpc>
                <a:spcPct val="200000"/>
              </a:lnSpc>
            </a:pPr>
            <a:r>
              <a:rPr lang="en-US" sz="1400" dirty="0"/>
              <a:t> </a:t>
            </a:r>
            <a:r>
              <a:rPr lang="en-US" sz="1400" dirty="0" smtClean="0"/>
              <a:t>              engineering process.</a:t>
            </a:r>
          </a:p>
        </p:txBody>
      </p:sp>
      <p:pic>
        <p:nvPicPr>
          <p:cNvPr id="5" name="Picture 4"/>
          <p:cNvPicPr>
            <a:picLocks noChangeAspect="1"/>
          </p:cNvPicPr>
          <p:nvPr/>
        </p:nvPicPr>
        <p:blipFill rotWithShape="1">
          <a:blip r:embed="rId2"/>
          <a:srcRect l="1136" t="8111" r="883" b="2458"/>
          <a:stretch/>
        </p:blipFill>
        <p:spPr>
          <a:xfrm>
            <a:off x="1570181" y="3916218"/>
            <a:ext cx="7998691" cy="2690282"/>
          </a:xfrm>
          <a:prstGeom prst="rect">
            <a:avLst/>
          </a:prstGeom>
        </p:spPr>
      </p:pic>
    </p:spTree>
    <p:extLst>
      <p:ext uri="{BB962C8B-B14F-4D97-AF65-F5344CB8AC3E}">
        <p14:creationId xmlns:p14="http://schemas.microsoft.com/office/powerpoint/2010/main" val="236947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1" y="36944"/>
            <a:ext cx="12034982" cy="438581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Tasks of Data Preparation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Different steps are involved for Data Preprocessing. These steps are described below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1. Data Cleaning :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This is the first step which is implemented in Data Preprocessing. In this step, the primary focus is on handling missing data, noisy data,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detection, and removal of outliers, minimizing duplication and computed biases within the data.</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2. Data Integration :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This process is used when data is gathered from various data sources and data are combined to form consistent data. This consistent data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after performing data cleaning is used for analysis.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3. Data Transformation :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This step is used to convert the raw data into a specified format according to the need of the model. The options used for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transformation of data are given below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a. Normalization –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In this method, numerical data is converted into the specified range, i.e., between 0 and one so that scaling of data can be performed.</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b. Aggregation –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The concept can be derived from the word itself, this method is used to combine the features into one. For example, combining two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categories can be used to form a new group.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c. Generalization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In this case, lower level attributes are converted to a higher standard.</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         4. Data Reduction : </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After the transformation and scaling of data duplication, i.e., redundancy within the data is removed and efficiently organize the data.</a:t>
            </a:r>
          </a:p>
        </p:txBody>
      </p:sp>
      <p:pic>
        <p:nvPicPr>
          <p:cNvPr id="3" name="Picture 2"/>
          <p:cNvPicPr>
            <a:picLocks noChangeAspect="1"/>
          </p:cNvPicPr>
          <p:nvPr/>
        </p:nvPicPr>
        <p:blipFill>
          <a:blip r:embed="rId2"/>
          <a:stretch>
            <a:fillRect/>
          </a:stretch>
        </p:blipFill>
        <p:spPr>
          <a:xfrm>
            <a:off x="3482109" y="4386062"/>
            <a:ext cx="3560330" cy="2434994"/>
          </a:xfrm>
          <a:prstGeom prst="rect">
            <a:avLst/>
          </a:prstGeom>
        </p:spPr>
      </p:pic>
    </p:spTree>
    <p:extLst>
      <p:ext uri="{BB962C8B-B14F-4D97-AF65-F5344CB8AC3E}">
        <p14:creationId xmlns:p14="http://schemas.microsoft.com/office/powerpoint/2010/main" val="42676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9428" y="2727304"/>
            <a:ext cx="2100703" cy="461665"/>
          </a:xfrm>
          <a:prstGeom prst="rect">
            <a:avLst/>
          </a:prstGeom>
          <a:solidFill>
            <a:srgbClr val="92D05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Wrangling</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14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8" y="73893"/>
            <a:ext cx="11998037" cy="4108817"/>
          </a:xfrm>
          <a:prstGeom prst="rect">
            <a:avLst/>
          </a:prstGeom>
          <a:noFill/>
        </p:spPr>
        <p:txBody>
          <a:bodyPr wrap="square" rtlCol="0">
            <a:spAutoFit/>
          </a:bodyPr>
          <a:lstStyle/>
          <a:p>
            <a:pPr>
              <a:lnSpc>
                <a:spcPct val="150000"/>
              </a:lnSpc>
            </a:pPr>
            <a:r>
              <a:rPr lang="en-US" b="1" dirty="0" smtClean="0"/>
              <a:t>2. Data Wrangling :</a:t>
            </a:r>
          </a:p>
          <a:p>
            <a:pPr>
              <a:lnSpc>
                <a:spcPct val="150000"/>
              </a:lnSpc>
            </a:pPr>
            <a:r>
              <a:rPr lang="en-US" sz="1400" b="1" dirty="0"/>
              <a:t> </a:t>
            </a:r>
            <a:r>
              <a:rPr lang="en-US" sz="1400" b="1" dirty="0" smtClean="0"/>
              <a:t>             </a:t>
            </a:r>
            <a:r>
              <a:rPr lang="en-US" sz="1400" dirty="0" smtClean="0"/>
              <a:t> is a technique that is executed at the time of making an interactive model. In other words, it is used to convert the raw data into the format that is convenient for the consumption of data. This technique is also known as </a:t>
            </a:r>
            <a:r>
              <a:rPr lang="en-US" sz="1400" b="1" dirty="0" smtClean="0"/>
              <a:t>Data Munging</a:t>
            </a:r>
            <a:r>
              <a:rPr lang="en-US" sz="1400" dirty="0" smtClean="0"/>
              <a:t>. This method also follows certain steps such as after extracting the data from different data sources, sorting of data using certain algorithm is performed, decompose the data into a different structured format and finally store the data into another database.</a:t>
            </a:r>
          </a:p>
          <a:p>
            <a:pPr>
              <a:lnSpc>
                <a:spcPct val="150000"/>
              </a:lnSpc>
            </a:pPr>
            <a:endParaRPr lang="en-US" sz="1400" dirty="0" smtClean="0"/>
          </a:p>
          <a:p>
            <a:pPr>
              <a:lnSpc>
                <a:spcPct val="150000"/>
              </a:lnSpc>
            </a:pPr>
            <a:r>
              <a:rPr lang="en-US" sz="1400" b="1" dirty="0" smtClean="0"/>
              <a:t>           </a:t>
            </a:r>
            <a:r>
              <a:rPr lang="en-US" sz="1600" b="1" dirty="0" smtClean="0"/>
              <a:t> Need of Data Wrangling :</a:t>
            </a:r>
          </a:p>
          <a:p>
            <a:pPr>
              <a:lnSpc>
                <a:spcPct val="150000"/>
              </a:lnSpc>
            </a:pPr>
            <a:r>
              <a:rPr lang="en-US" sz="1400" dirty="0" smtClean="0"/>
              <a:t>                               Data Wrangling is an important aspect of implementing the model. Therefore, data is converted to the proper feasible format before applying any   </a:t>
            </a:r>
          </a:p>
          <a:p>
            <a:pPr>
              <a:lnSpc>
                <a:spcPct val="150000"/>
              </a:lnSpc>
            </a:pPr>
            <a:r>
              <a:rPr lang="en-US" sz="1400" dirty="0"/>
              <a:t> </a:t>
            </a:r>
            <a:r>
              <a:rPr lang="en-US" sz="1400" dirty="0" smtClean="0"/>
              <a:t>                              model to it. By performing filtering, grouping and selecting appropriate data accuracy and performance of the model could be increased. Another  </a:t>
            </a:r>
          </a:p>
          <a:p>
            <a:pPr>
              <a:lnSpc>
                <a:spcPct val="150000"/>
              </a:lnSpc>
            </a:pPr>
            <a:r>
              <a:rPr lang="en-US" sz="1400" dirty="0"/>
              <a:t> </a:t>
            </a:r>
            <a:r>
              <a:rPr lang="en-US" sz="1400" dirty="0" smtClean="0"/>
              <a:t>                              concept is that when time-series data has to be handled every algorithm is executed with different aspects. Therefore Data Wrangling is used to </a:t>
            </a:r>
          </a:p>
          <a:p>
            <a:pPr>
              <a:lnSpc>
                <a:spcPct val="150000"/>
              </a:lnSpc>
            </a:pPr>
            <a:r>
              <a:rPr lang="en-US" sz="1400" dirty="0"/>
              <a:t> </a:t>
            </a:r>
            <a:r>
              <a:rPr lang="en-US" sz="1400" dirty="0" smtClean="0"/>
              <a:t>                              convert the time series data into the required format of the applied model. In simple words, the complex data is transformed into a usable format </a:t>
            </a:r>
          </a:p>
          <a:p>
            <a:pPr>
              <a:lnSpc>
                <a:spcPct val="150000"/>
              </a:lnSpc>
            </a:pPr>
            <a:r>
              <a:rPr lang="en-US" sz="1400" dirty="0"/>
              <a:t> </a:t>
            </a:r>
            <a:r>
              <a:rPr lang="en-US" sz="1400" dirty="0" smtClean="0"/>
              <a:t>                              for performing analysis on it.</a:t>
            </a:r>
          </a:p>
        </p:txBody>
      </p:sp>
    </p:spTree>
    <p:extLst>
      <p:ext uri="{BB962C8B-B14F-4D97-AF65-F5344CB8AC3E}">
        <p14:creationId xmlns:p14="http://schemas.microsoft.com/office/powerpoint/2010/main" val="3072624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Semcon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Anuganti Suresh</dc:creator>
  <cp:lastModifiedBy>Anuganti Suresh</cp:lastModifiedBy>
  <cp:revision>28</cp:revision>
  <dcterms:created xsi:type="dcterms:W3CDTF">2019-09-03T08:57:51Z</dcterms:created>
  <dcterms:modified xsi:type="dcterms:W3CDTF">2019-09-04T08:44:10Z</dcterms:modified>
</cp:coreProperties>
</file>