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5" r:id="rId4"/>
    <p:sldId id="266" r:id="rId5"/>
    <p:sldId id="267" r:id="rId6"/>
    <p:sldId id="269" r:id="rId7"/>
    <p:sldId id="257" r:id="rId8"/>
    <p:sldId id="258" r:id="rId9"/>
    <p:sldId id="262" r:id="rId10"/>
    <p:sldId id="263" r:id="rId11"/>
    <p:sldId id="264" r:id="rId12"/>
    <p:sldId id="270" r:id="rId13"/>
    <p:sldId id="273" r:id="rId14"/>
    <p:sldId id="274" r:id="rId15"/>
    <p:sldId id="275" r:id="rId16"/>
    <p:sldId id="276" r:id="rId17"/>
    <p:sldId id="279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42CE-0D81-46FF-8A75-A657227DD7FA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A404-3900-4F3B-8CD4-3DC71C121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nerated/pandas.pivot_table.html" TargetMode="External"/><Relationship Id="rId2" Type="http://schemas.openxmlformats.org/officeDocument/2006/relationships/hyperlink" Target="https://scikit-learn.org/stable/modules/generated/sklearn.preprocessing.OneHotEnco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generated/pandas.DataFrame.fillna.html" TargetMode="External"/><Relationship Id="rId4" Type="http://schemas.openxmlformats.org/officeDocument/2006/relationships/hyperlink" Target="https://pandas.pydata.org/pandas-docs/stable/generated/pandas.DataFrame.merg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version/0.21/generated/pandas.DataFrame.drop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guides/data-wrangling-pandas" TargetMode="External"/><Relationship Id="rId2" Type="http://schemas.openxmlformats.org/officeDocument/2006/relationships/hyperlink" Target="https://towardsdatascience.com/data-wrangling-with-pandas-5b0be151df4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ndas-dev/pand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andas.pydata.org/pandas-docs/stable/generated/pandas.DataFrame.groupby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53" t="10540" b="4903"/>
          <a:stretch/>
        </p:blipFill>
        <p:spPr>
          <a:xfrm>
            <a:off x="88544" y="86946"/>
            <a:ext cx="2442219" cy="1404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47"/>
          <a:stretch/>
        </p:blipFill>
        <p:spPr>
          <a:xfrm>
            <a:off x="88544" y="1597893"/>
            <a:ext cx="4409565" cy="1842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89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8" y="83127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Reshaping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28" y="572655"/>
            <a:ext cx="120257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          The dataset has elements of categorical data in the “doctor_name” column. To feed this data into a machine learning pipeline, we will need to convert it into a one hot encoded column. This can be done with a </a:t>
            </a:r>
            <a:r>
              <a:rPr lang="en-US" sz="1400" u="none" strike="noStrike" dirty="0" smtClean="0">
                <a:effectLst/>
                <a:hlinkClick r:id="rId2"/>
              </a:rPr>
              <a:t>sci-kit learn package</a:t>
            </a:r>
            <a:r>
              <a:rPr lang="en-US" sz="1400" dirty="0" smtClean="0">
                <a:effectLst/>
              </a:rPr>
              <a:t>, however we will do it in pandas to demonstrate the </a:t>
            </a:r>
            <a:r>
              <a:rPr lang="en-US" sz="1400" u="none" strike="noStrike" dirty="0" smtClean="0">
                <a:effectLst/>
                <a:hlinkClick r:id="rId3"/>
              </a:rPr>
              <a:t>pivoting</a:t>
            </a:r>
            <a:r>
              <a:rPr lang="en-US" sz="1400" dirty="0" smtClean="0">
                <a:effectLst/>
              </a:rPr>
              <a:t> and </a:t>
            </a:r>
            <a:r>
              <a:rPr lang="en-US" sz="1400" u="none" strike="noStrike" dirty="0" smtClean="0">
                <a:effectLst/>
                <a:hlinkClick r:id="rId4"/>
              </a:rPr>
              <a:t>merging</a:t>
            </a:r>
            <a:r>
              <a:rPr lang="en-US" sz="1400" dirty="0" smtClean="0">
                <a:effectLst/>
              </a:rPr>
              <a:t> functionality. Start off by creating a new data frame with the categorical data.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7927" y="1653313"/>
            <a:ext cx="46950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categorical_df = 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[['patient_id','doctor_name']]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categorical_df['</a:t>
            </a:r>
            <a:r>
              <a:rPr lang="en-US" dirty="0" err="1" smtClean="0">
                <a:effectLst/>
              </a:rPr>
              <a:t>doctor_count</a:t>
            </a:r>
            <a:r>
              <a:rPr lang="en-US" dirty="0" smtClean="0">
                <a:effectLst/>
              </a:rPr>
              <a:t>'] = 1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5" y="2493822"/>
            <a:ext cx="1191491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We add a column an extra column to identify which doctor a patient deals with. Pivot this table so that we only have numerical values in the cells and the columns become the doctors’ name. Then </a:t>
            </a:r>
            <a:r>
              <a:rPr lang="en-US" sz="1400" u="none" strike="noStrike" dirty="0" smtClean="0">
                <a:effectLst/>
                <a:hlinkClick r:id="rId5"/>
              </a:rPr>
              <a:t>fill</a:t>
            </a:r>
            <a:r>
              <a:rPr lang="en-US" sz="1400" dirty="0" smtClean="0">
                <a:effectLst/>
              </a:rPr>
              <a:t> in the empty cells with 0.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7927" y="3269677"/>
            <a:ext cx="87158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effectLst/>
              </a:rPr>
              <a:t>doctors_one_hot_encoded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pd.pivot_table</a:t>
            </a:r>
            <a:r>
              <a:rPr lang="en-US" dirty="0" smtClean="0">
                <a:effectLst/>
              </a:rPr>
              <a:t>( categorical_df,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index = </a:t>
            </a:r>
            <a:r>
              <a:rPr lang="en-US" dirty="0" err="1" smtClean="0">
                <a:effectLst/>
              </a:rPr>
              <a:t>categorical_df.index</a:t>
            </a:r>
            <a:r>
              <a:rPr lang="en-US" dirty="0" smtClean="0">
                <a:effectLst/>
              </a:rPr>
              <a:t>,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columns = ['doctor_name'],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values = ['</a:t>
            </a:r>
            <a:r>
              <a:rPr lang="en-US" dirty="0" err="1" smtClean="0">
                <a:effectLst/>
              </a:rPr>
              <a:t>doctor_count</a:t>
            </a:r>
            <a:r>
              <a:rPr lang="en-US" dirty="0" smtClean="0">
                <a:effectLst/>
              </a:rPr>
              <a:t>'] )</a:t>
            </a:r>
            <a:r>
              <a:rPr lang="en-US" dirty="0" err="1" smtClean="0">
                <a:effectLst/>
              </a:rPr>
              <a:t>doctors_one_hot_encoded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doctors_one_hot_encoded.fillna</a:t>
            </a:r>
            <a:r>
              <a:rPr lang="en-US" dirty="0" smtClean="0">
                <a:effectLst/>
              </a:rPr>
              <a:t>(0)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147" y="4618184"/>
            <a:ext cx="274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/>
              </a:rPr>
              <a:t>Then drop the multiIndex columns: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7927" y="4925961"/>
            <a:ext cx="8263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effectLst/>
              </a:rPr>
              <a:t>doctors_one_hot_encoded.columns</a:t>
            </a:r>
            <a:r>
              <a:rPr lang="en-US" dirty="0" smtClean="0">
                <a:effectLst/>
              </a:rPr>
              <a:t> = </a:t>
            </a:r>
            <a:r>
              <a:rPr lang="en-US" dirty="0" err="1" smtClean="0">
                <a:effectLst/>
              </a:rPr>
              <a:t>doctors_one_hot_encoded.columns.droplevel</a:t>
            </a:r>
            <a:r>
              <a:rPr lang="en-US" dirty="0" smtClean="0"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09" y="166255"/>
            <a:ext cx="441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/>
              </a:rPr>
              <a:t>The ‘</a:t>
            </a:r>
            <a:r>
              <a:rPr lang="en-US" sz="1400" dirty="0" err="1" smtClean="0">
                <a:effectLst/>
              </a:rPr>
              <a:t>doctors_one_hot_encoded</a:t>
            </a:r>
            <a:r>
              <a:rPr lang="en-US" sz="1400" dirty="0" smtClean="0">
                <a:effectLst/>
              </a:rPr>
              <a:t>’ </a:t>
            </a:r>
            <a:r>
              <a:rPr lang="en-US" sz="1400" dirty="0" err="1" smtClean="0">
                <a:effectLst/>
              </a:rPr>
              <a:t>dataframe</a:t>
            </a:r>
            <a:r>
              <a:rPr lang="en-US" sz="1400" dirty="0" smtClean="0">
                <a:effectLst/>
              </a:rPr>
              <a:t> looks like this.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6" y="474032"/>
            <a:ext cx="253365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9309" y="2576948"/>
            <a:ext cx="426720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We can now join this back to our main table. Typically a left join in pandas looks like this: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9466" y="3365822"/>
            <a:ext cx="45163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effectLst/>
              </a:rPr>
              <a:t>leftJoin_df</a:t>
            </a:r>
            <a:r>
              <a:rPr lang="en-US" sz="1400" dirty="0" smtClean="0">
                <a:effectLst/>
              </a:rPr>
              <a:t> = </a:t>
            </a:r>
            <a:r>
              <a:rPr lang="en-US" sz="1400" dirty="0" err="1" smtClean="0">
                <a:effectLst/>
              </a:rPr>
              <a:t>pd.merge</a:t>
            </a:r>
            <a:r>
              <a:rPr lang="en-US" sz="1400" dirty="0" smtClean="0">
                <a:effectLst/>
              </a:rPr>
              <a:t>(df1, df2, on ='</a:t>
            </a:r>
            <a:r>
              <a:rPr lang="en-US" sz="1400" dirty="0" err="1" smtClean="0">
                <a:effectLst/>
              </a:rPr>
              <a:t>col_name</a:t>
            </a:r>
            <a:r>
              <a:rPr lang="en-US" sz="1400" dirty="0" smtClean="0">
                <a:effectLst/>
              </a:rPr>
              <a:t>', how='left')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9309" y="3757215"/>
            <a:ext cx="441665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However we are joining on the index so we pass the “</a:t>
            </a:r>
            <a:r>
              <a:rPr lang="en-US" sz="1400" dirty="0" err="1" smtClean="0">
                <a:effectLst/>
              </a:rPr>
              <a:t>left_index</a:t>
            </a:r>
            <a:r>
              <a:rPr lang="en-US" sz="1400" dirty="0" smtClean="0">
                <a:effectLst/>
              </a:rPr>
              <a:t>” and “</a:t>
            </a:r>
            <a:r>
              <a:rPr lang="en-US" sz="1400" dirty="0" err="1" smtClean="0">
                <a:effectLst/>
              </a:rPr>
              <a:t>right_index</a:t>
            </a:r>
            <a:r>
              <a:rPr lang="en-US" sz="1400" dirty="0" smtClean="0">
                <a:effectLst/>
              </a:rPr>
              <a:t>” option to specify that the join key is the index of both tables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9310" y="4955847"/>
            <a:ext cx="46164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effectLst/>
              </a:rPr>
              <a:t>combined_df</a:t>
            </a:r>
            <a:r>
              <a:rPr lang="en-US" sz="1400" dirty="0" smtClean="0">
                <a:effectLst/>
              </a:rPr>
              <a:t> = </a:t>
            </a:r>
            <a:r>
              <a:rPr lang="en-US" sz="1400" dirty="0" err="1" smtClean="0">
                <a:effectLst/>
              </a:rPr>
              <a:t>pd.merge</a:t>
            </a:r>
            <a:r>
              <a:rPr lang="en-US" sz="1400" dirty="0" smtClean="0">
                <a:effectLst/>
              </a:rPr>
              <a:t>(</a:t>
            </a:r>
            <a:r>
              <a:rPr lang="en-US" sz="1400" dirty="0" err="1" smtClean="0">
                <a:effectLst/>
              </a:rPr>
              <a:t>df</a:t>
            </a:r>
            <a:r>
              <a:rPr lang="en-US" sz="1400" dirty="0" smtClean="0">
                <a:effectLst/>
              </a:rPr>
              <a:t>, </a:t>
            </a:r>
            <a:r>
              <a:rPr lang="en-US" sz="1400" dirty="0" err="1" smtClean="0">
                <a:effectLst/>
              </a:rPr>
              <a:t>one_hot_encoded</a:t>
            </a:r>
            <a:r>
              <a:rPr lang="en-US" sz="1400" dirty="0" smtClean="0">
                <a:effectLst/>
              </a:rPr>
              <a:t>, </a:t>
            </a:r>
            <a:r>
              <a:rPr lang="en-US" sz="1400" dirty="0" err="1" smtClean="0">
                <a:effectLst/>
              </a:rPr>
              <a:t>left_index</a:t>
            </a:r>
            <a:r>
              <a:rPr lang="en-US" sz="1400" dirty="0" smtClean="0">
                <a:effectLst/>
              </a:rPr>
              <a:t> = </a:t>
            </a:r>
            <a:r>
              <a:rPr lang="en-US" sz="1400" dirty="0" err="1" smtClean="0">
                <a:effectLst/>
              </a:rPr>
              <a:t>True,right_index</a:t>
            </a:r>
            <a:r>
              <a:rPr lang="en-US" sz="1400" dirty="0" smtClean="0">
                <a:effectLst/>
              </a:rPr>
              <a:t> =True, how =’left’)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19273" y="104700"/>
            <a:ext cx="279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/>
              </a:rPr>
              <a:t>The resulting left join looks like this.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4466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21" y="474032"/>
            <a:ext cx="6805515" cy="1753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292437" y="2484587"/>
            <a:ext cx="4929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effectLst/>
              </a:rPr>
              <a:t>We can </a:t>
            </a:r>
            <a:r>
              <a:rPr lang="en-US" sz="1400" u="none" strike="noStrike" smtClean="0">
                <a:effectLst/>
                <a:hlinkClick r:id="rId4"/>
              </a:rPr>
              <a:t>drop</a:t>
            </a:r>
            <a:r>
              <a:rPr lang="en-US" sz="1400" smtClean="0">
                <a:effectLst/>
              </a:rPr>
              <a:t> the column that we no longer need by the following</a:t>
            </a:r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394036" y="3177309"/>
            <a:ext cx="45911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effectLst/>
              </a:rPr>
              <a:t>combined_df</a:t>
            </a:r>
            <a:r>
              <a:rPr lang="en-US" sz="1400" dirty="0" smtClean="0">
                <a:effectLst/>
              </a:rPr>
              <a:t> = </a:t>
            </a:r>
            <a:r>
              <a:rPr lang="en-US" sz="1400" dirty="0" err="1" smtClean="0">
                <a:effectLst/>
              </a:rPr>
              <a:t>combined_df.drop</a:t>
            </a:r>
            <a:r>
              <a:rPr lang="en-US" sz="1400" dirty="0" smtClean="0">
                <a:effectLst/>
              </a:rPr>
              <a:t>(columns=['doctor_name']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200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17" y="64652"/>
            <a:ext cx="4015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Dropping missing or null values in the dataset.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317"/>
          <a:stretch/>
        </p:blipFill>
        <p:spPr>
          <a:xfrm>
            <a:off x="101457" y="471057"/>
            <a:ext cx="3731729" cy="3592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4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6706" y="2650837"/>
            <a:ext cx="276261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Dummy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 in pandas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1976" y="4664365"/>
            <a:ext cx="38320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https://www.youtube.com/watch?v=0s_1IsROgDc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833" y="4448921"/>
            <a:ext cx="112780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Embarked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9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21" t="2331" r="2518" b="1570"/>
          <a:stretch/>
        </p:blipFill>
        <p:spPr>
          <a:xfrm>
            <a:off x="120072" y="2115126"/>
            <a:ext cx="8488220" cy="4082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" y="841949"/>
            <a:ext cx="644842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206011" y="2869715"/>
            <a:ext cx="513771" cy="3327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9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" y="64366"/>
            <a:ext cx="5870571" cy="875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00" t="9979" r="714" b="1570"/>
          <a:stretch/>
        </p:blipFill>
        <p:spPr>
          <a:xfrm>
            <a:off x="55420" y="1034476"/>
            <a:ext cx="8497456" cy="3740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863611" y="1034476"/>
            <a:ext cx="689265" cy="3740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552876" y="2059709"/>
            <a:ext cx="600360" cy="3325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0" y="1921284"/>
            <a:ext cx="13896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Dummy Variable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409" y="152400"/>
            <a:ext cx="3242973" cy="290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04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386" t="37111" r="64721" b="473"/>
          <a:stretch/>
        </p:blipFill>
        <p:spPr>
          <a:xfrm>
            <a:off x="101603" y="110837"/>
            <a:ext cx="2964869" cy="418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007" t="35983" r="68267" b="24681"/>
          <a:stretch/>
        </p:blipFill>
        <p:spPr>
          <a:xfrm>
            <a:off x="3260436" y="110837"/>
            <a:ext cx="3727891" cy="418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1955" t="42273" r="62391" b="24064"/>
          <a:stretch/>
        </p:blipFill>
        <p:spPr>
          <a:xfrm>
            <a:off x="7111999" y="110837"/>
            <a:ext cx="4331855" cy="3197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8054109" y="406401"/>
            <a:ext cx="748146" cy="3509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9559636" y="101601"/>
            <a:ext cx="997527" cy="35098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95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26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184" t="32215" r="67101" b="24710"/>
          <a:stretch/>
        </p:blipFill>
        <p:spPr>
          <a:xfrm>
            <a:off x="92364" y="110836"/>
            <a:ext cx="3377222" cy="3768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61947" y="1154545"/>
            <a:ext cx="1598386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Feature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8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8" y="2795154"/>
            <a:ext cx="3286125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8" y="135226"/>
            <a:ext cx="8953500" cy="2505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2367975" y="691570"/>
            <a:ext cx="716970" cy="1571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9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6"/>
          <a:stretch/>
        </p:blipFill>
        <p:spPr>
          <a:xfrm>
            <a:off x="129309" y="123890"/>
            <a:ext cx="5787460" cy="2286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90836" y="803564"/>
            <a:ext cx="646546" cy="15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55" y="110836"/>
            <a:ext cx="61486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>
                <a:hlinkClick r:id="rId2"/>
              </a:rPr>
              <a:t>https://towardsdatascience.com/data-wrangling-with-pandas-5b0be151df4e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>
                <a:hlinkClick r:id="rId3"/>
              </a:rPr>
              <a:t>https://www.pluralsight.com/guides/data-wrangling-pandas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github.com/pandas-dev/pandas</a:t>
            </a:r>
            <a:endParaRPr lang="en-US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34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0" y="79231"/>
            <a:ext cx="6505575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2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12" y="1459341"/>
            <a:ext cx="488978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product_df = </a:t>
            </a:r>
            <a:r>
              <a:rPr lang="en-US" sz="1400" dirty="0" err="1" smtClean="0"/>
              <a:t>pd.DataFrame</a:t>
            </a:r>
            <a:r>
              <a:rPr lang="en-US" sz="1400" dirty="0" smtClean="0"/>
              <a:t>(data={'product': ['E-book', 'Plants'],</a:t>
            </a:r>
          </a:p>
          <a:p>
            <a:r>
              <a:rPr lang="en-US" sz="1400" dirty="0" smtClean="0"/>
              <a:t>                        '</a:t>
            </a:r>
            <a:r>
              <a:rPr lang="en-US" sz="1400" dirty="0" err="1" smtClean="0"/>
              <a:t>unit_sold</a:t>
            </a:r>
            <a:r>
              <a:rPr lang="en-US" sz="1400" dirty="0" smtClean="0"/>
              <a:t>': [2000, 5000],</a:t>
            </a:r>
          </a:p>
          <a:p>
            <a:r>
              <a:rPr lang="en-US" sz="1400" dirty="0" smtClean="0"/>
              <a:t>                        'types': [800, 200]})</a:t>
            </a:r>
          </a:p>
          <a:p>
            <a:r>
              <a:rPr lang="en-US" sz="1400" dirty="0" err="1" smtClean="0"/>
              <a:t>product_df.to_csv</a:t>
            </a:r>
            <a:r>
              <a:rPr lang="en-US" sz="1400" dirty="0" smtClean="0"/>
              <a:t>('aa.csv',</a:t>
            </a:r>
          </a:p>
          <a:p>
            <a:r>
              <a:rPr lang="en-US" sz="1400" dirty="0" smtClean="0"/>
              <a:t>                  index=False, # otherwise will add extra comma at start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sep</a:t>
            </a:r>
            <a:r>
              <a:rPr lang="en-US" sz="1400" dirty="0" smtClean="0"/>
              <a:t>=',',</a:t>
            </a:r>
          </a:p>
          <a:p>
            <a:r>
              <a:rPr lang="en-US" sz="1400" dirty="0" smtClean="0"/>
              <a:t>                  encoding='utf-8)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141"/>
          <a:stretch/>
        </p:blipFill>
        <p:spPr>
          <a:xfrm>
            <a:off x="88612" y="729668"/>
            <a:ext cx="5407024" cy="597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" y="3224067"/>
            <a:ext cx="4889788" cy="565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8909" y="64655"/>
            <a:ext cx="1409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3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1883" y="120073"/>
            <a:ext cx="14660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91" y="1893458"/>
            <a:ext cx="120257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           </a:t>
            </a:r>
            <a:r>
              <a:rPr lang="en-US" sz="1400" b="1" dirty="0" smtClean="0"/>
              <a:t>Pandas</a:t>
            </a:r>
            <a:r>
              <a:rPr lang="en-US" sz="1400" dirty="0" smtClean="0"/>
              <a:t> </a:t>
            </a:r>
            <a:r>
              <a:rPr lang="en-US" sz="1400" dirty="0"/>
              <a:t>makes calculations fairly easy by providing inbuilt support for </a:t>
            </a:r>
            <a:r>
              <a:rPr lang="en-US" sz="1400" b="1" dirty="0"/>
              <a:t>mathematical and statistics operations </a:t>
            </a:r>
            <a:r>
              <a:rPr lang="en-US" sz="1400" dirty="0"/>
              <a:t>to calculate various measures like </a:t>
            </a:r>
            <a:r>
              <a:rPr lang="en-US" sz="1400" b="1" dirty="0"/>
              <a:t>mean, median, standard deviation, min, max, etc</a:t>
            </a:r>
            <a:r>
              <a:rPr lang="en-US" sz="1400" dirty="0"/>
              <a:t>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     1. These </a:t>
            </a:r>
            <a:r>
              <a:rPr lang="en-US" sz="1400" dirty="0"/>
              <a:t>functions can also be performed </a:t>
            </a:r>
            <a:r>
              <a:rPr lang="en-US" sz="1400" dirty="0" smtClean="0"/>
              <a:t>using                             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        2. Can be performed on a single row or a column using the                property as: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83" y="2617174"/>
            <a:ext cx="1123488" cy="30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47" y="2951451"/>
            <a:ext cx="588603" cy="327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476" y="4245674"/>
            <a:ext cx="4822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product_df = </a:t>
            </a:r>
            <a:r>
              <a:rPr lang="en-US" sz="1400" dirty="0" err="1" smtClean="0"/>
              <a:t>pd.DataFrame</a:t>
            </a:r>
            <a:r>
              <a:rPr lang="en-US" sz="1400" dirty="0" smtClean="0"/>
              <a:t>(data={'product': ['E-book', 'Plants'],</a:t>
            </a:r>
          </a:p>
          <a:p>
            <a:r>
              <a:rPr lang="en-US" sz="1400" dirty="0" smtClean="0"/>
              <a:t>                                '</a:t>
            </a:r>
            <a:r>
              <a:rPr lang="en-US" sz="1400" dirty="0" err="1" smtClean="0"/>
              <a:t>unit_sold</a:t>
            </a:r>
            <a:r>
              <a:rPr lang="en-US" sz="1400" dirty="0" smtClean="0"/>
              <a:t>': [2000, 5000],</a:t>
            </a:r>
          </a:p>
          <a:p>
            <a:r>
              <a:rPr lang="en-US" sz="1400" dirty="0" smtClean="0"/>
              <a:t>                                'types': [800, 200]})</a:t>
            </a:r>
          </a:p>
          <a:p>
            <a:r>
              <a:rPr lang="en-US" sz="1400" dirty="0" err="1" smtClean="0"/>
              <a:t>product_df.describe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product_df['</a:t>
            </a:r>
            <a:r>
              <a:rPr lang="en-US" sz="1400" dirty="0" err="1" smtClean="0"/>
              <a:t>unit_sold</a:t>
            </a:r>
            <a:r>
              <a:rPr lang="en-US" sz="1400" dirty="0" smtClean="0"/>
              <a:t>'].mean()</a:t>
            </a:r>
          </a:p>
          <a:p>
            <a:r>
              <a:rPr lang="en-US" sz="1400" dirty="0" err="1" smtClean="0"/>
              <a:t>product_df.mean</a:t>
            </a:r>
            <a:r>
              <a:rPr lang="en-US" sz="1400" dirty="0" smtClean="0"/>
              <a:t>(axis=1)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50" y="3514540"/>
            <a:ext cx="302895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10835" y="5900929"/>
            <a:ext cx="4718664" cy="761359"/>
            <a:chOff x="73891" y="5282098"/>
            <a:chExt cx="4718664" cy="761359"/>
          </a:xfrm>
        </p:grpSpPr>
        <p:sp>
          <p:nvSpPr>
            <p:cNvPr id="11" name="TextBox 10"/>
            <p:cNvSpPr txBox="1"/>
            <p:nvPr/>
          </p:nvSpPr>
          <p:spPr>
            <a:xfrm>
              <a:off x="73891" y="5304793"/>
              <a:ext cx="47186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                        will </a:t>
              </a:r>
              <a:r>
                <a:rPr lang="en-US" sz="1400" dirty="0"/>
                <a:t>perform the operation on the values of 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rows</a:t>
              </a:r>
              <a:r>
                <a:rPr lang="en-US" sz="1400" dirty="0" smtClean="0"/>
                <a:t>.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            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          which </a:t>
              </a:r>
              <a:r>
                <a:rPr lang="en-US" sz="1400" dirty="0"/>
                <a:t>means </a:t>
              </a:r>
              <a:r>
                <a:rPr lang="en-US" sz="1400" b="1" dirty="0">
                  <a:solidFill>
                    <a:srgbClr val="00B050"/>
                  </a:solidFill>
                </a:rPr>
                <a:t>column</a:t>
              </a:r>
              <a:r>
                <a:rPr lang="en-US" sz="1400" dirty="0"/>
                <a:t>-wide calculations.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712" y="5282098"/>
              <a:ext cx="950025" cy="35316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737" y="5657959"/>
              <a:ext cx="335216" cy="385498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110835" y="5818904"/>
            <a:ext cx="4608945" cy="896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656" y="120073"/>
            <a:ext cx="314227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describe( )   Vs  axis = 1; axis =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9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" y="994517"/>
            <a:ext cx="51745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       Let us begin by reading in our dataset (csv file) into pandas and displaying the column names along with their data types. Also take a moment to view the entire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9" y="2448544"/>
            <a:ext cx="3771900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22109" y="1247418"/>
            <a:ext cx="6123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To verify that our data matches up with the source we can use the describe option in pandas: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448544"/>
            <a:ext cx="6520871" cy="3942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717309" y="2521525"/>
            <a:ext cx="1302327" cy="35098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1673" y="2521524"/>
            <a:ext cx="3611418" cy="107141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3260" y="143446"/>
            <a:ext cx="2216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1. Data </a:t>
            </a:r>
            <a:r>
              <a:rPr lang="en-US" sz="2000" b="1" dirty="0" smtClean="0"/>
              <a:t>exploration</a:t>
            </a:r>
            <a:endParaRPr lang="en-US" sz="20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914396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8618" y="914396"/>
            <a:ext cx="0" cy="59436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16" y="55416"/>
            <a:ext cx="501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/>
              </a:rPr>
              <a:t>For categorical data we can hand this by </a:t>
            </a:r>
            <a:r>
              <a:rPr lang="en-US" sz="1400" u="none" strike="noStrike" dirty="0" smtClean="0">
                <a:effectLst/>
                <a:hlinkClick r:id="rId2"/>
              </a:rPr>
              <a:t>grouping</a:t>
            </a:r>
            <a:r>
              <a:rPr lang="en-US" sz="1400" dirty="0" smtClean="0">
                <a:effectLst/>
              </a:rPr>
              <a:t> together values: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" y="458934"/>
            <a:ext cx="4552950" cy="339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50982" y="591127"/>
            <a:ext cx="420254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892" y="120072"/>
            <a:ext cx="14454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Filtering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13" y="646545"/>
            <a:ext cx="584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effectLst/>
              </a:rPr>
              <a:t>If we want to remove patients that show up more that 2 times in the data set.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3" y="1111463"/>
            <a:ext cx="61150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5421" y="2336803"/>
            <a:ext cx="1207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effectLst/>
              </a:rPr>
              <a:t>If we did not have the tilde (“~”) we would get all individuals that repeat more than twice. By adding a tilde the pandas Boolean series is reversed and thus the resulting data frame is of those that do NOT repeat more than twice.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256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93</cp:revision>
  <dcterms:created xsi:type="dcterms:W3CDTF">2019-08-19T06:23:43Z</dcterms:created>
  <dcterms:modified xsi:type="dcterms:W3CDTF">2019-09-10T09:47:56Z</dcterms:modified>
</cp:coreProperties>
</file>