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5" r:id="rId1"/>
  </p:sldMasterIdLst>
  <p:sldIdLst>
    <p:sldId id="256" r:id="rId2"/>
    <p:sldId id="279" r:id="rId3"/>
    <p:sldId id="260" r:id="rId4"/>
    <p:sldId id="257" r:id="rId5"/>
    <p:sldId id="258" r:id="rId6"/>
    <p:sldId id="264" r:id="rId7"/>
    <p:sldId id="276" r:id="rId8"/>
    <p:sldId id="263" r:id="rId9"/>
    <p:sldId id="277" r:id="rId10"/>
    <p:sldId id="262" r:id="rId11"/>
    <p:sldId id="267" r:id="rId12"/>
    <p:sldId id="266" r:id="rId13"/>
    <p:sldId id="265" r:id="rId14"/>
    <p:sldId id="268" r:id="rId15"/>
    <p:sldId id="269" r:id="rId16"/>
    <p:sldId id="270" r:id="rId17"/>
    <p:sldId id="271" r:id="rId18"/>
    <p:sldId id="272" r:id="rId19"/>
    <p:sldId id="278"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p:restoredTop sz="94668"/>
  </p:normalViewPr>
  <p:slideViewPr>
    <p:cSldViewPr snapToGrid="0">
      <p:cViewPr varScale="1">
        <p:scale>
          <a:sx n="105" d="100"/>
          <a:sy n="105" d="100"/>
        </p:scale>
        <p:origin x="880" y="1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C374F2-C6CD-465A-A850-BEE2B52F666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52236519-86A9-4067-9E1D-47424DDB0E15}">
      <dgm:prSet/>
      <dgm:spPr/>
      <dgm:t>
        <a:bodyPr/>
        <a:lstStyle/>
        <a:p>
          <a:r>
            <a:rPr lang="en-US" b="1" i="0" dirty="0"/>
            <a:t>Homework Topic: Self Learning</a:t>
          </a:r>
          <a:endParaRPr lang="en-US" dirty="0"/>
        </a:p>
      </dgm:t>
    </dgm:pt>
    <dgm:pt modelId="{D4DCA77E-464E-483D-842C-FBC58547EEE9}" type="parTrans" cxnId="{13CE690C-5D91-49F6-AAC9-88797F0850C5}">
      <dgm:prSet/>
      <dgm:spPr/>
      <dgm:t>
        <a:bodyPr/>
        <a:lstStyle/>
        <a:p>
          <a:endParaRPr lang="en-US"/>
        </a:p>
      </dgm:t>
    </dgm:pt>
    <dgm:pt modelId="{9E7D6D4F-7EFB-4685-98B1-9CA3F3694790}" type="sibTrans" cxnId="{13CE690C-5D91-49F6-AAC9-88797F0850C5}">
      <dgm:prSet/>
      <dgm:spPr/>
      <dgm:t>
        <a:bodyPr/>
        <a:lstStyle/>
        <a:p>
          <a:endParaRPr lang="en-US"/>
        </a:p>
      </dgm:t>
    </dgm:pt>
    <dgm:pt modelId="{C80A9C88-26BF-4145-8421-4AE5B129CD14}">
      <dgm:prSet/>
      <dgm:spPr/>
      <dgm:t>
        <a:bodyPr/>
        <a:lstStyle/>
        <a:p>
          <a:r>
            <a:rPr lang="en-US" b="1" i="0"/>
            <a:t>ML Algorithms: Logistic Regression, XGBoost Classifier</a:t>
          </a:r>
          <a:endParaRPr lang="en-US"/>
        </a:p>
      </dgm:t>
    </dgm:pt>
    <dgm:pt modelId="{C1538B40-2FF3-4D31-964B-CAE126352A28}" type="parTrans" cxnId="{33CC37A5-3E73-47DD-B7F8-7AF855652C46}">
      <dgm:prSet/>
      <dgm:spPr/>
      <dgm:t>
        <a:bodyPr/>
        <a:lstStyle/>
        <a:p>
          <a:endParaRPr lang="en-US"/>
        </a:p>
      </dgm:t>
    </dgm:pt>
    <dgm:pt modelId="{D8750C14-701C-44F8-9AD5-CC8A70A25E46}" type="sibTrans" cxnId="{33CC37A5-3E73-47DD-B7F8-7AF855652C46}">
      <dgm:prSet/>
      <dgm:spPr/>
      <dgm:t>
        <a:bodyPr/>
        <a:lstStyle/>
        <a:p>
          <a:endParaRPr lang="en-US"/>
        </a:p>
      </dgm:t>
    </dgm:pt>
    <dgm:pt modelId="{611E134C-CE1B-49A2-AE85-2FFC95108882}">
      <dgm:prSet/>
      <dgm:spPr/>
      <dgm:t>
        <a:bodyPr/>
        <a:lstStyle/>
        <a:p>
          <a:r>
            <a:rPr lang="en-US" b="1" i="0" dirty="0"/>
            <a:t>Course: AI in Healthcare(AI 395T)</a:t>
          </a:r>
          <a:endParaRPr lang="en-US" dirty="0"/>
        </a:p>
      </dgm:t>
    </dgm:pt>
    <dgm:pt modelId="{BBE14DB1-48CC-4D7E-B3BE-337B2909333F}" type="parTrans" cxnId="{A3234CB4-16B5-4A16-A55F-58DBBCB78EE2}">
      <dgm:prSet/>
      <dgm:spPr/>
      <dgm:t>
        <a:bodyPr/>
        <a:lstStyle/>
        <a:p>
          <a:endParaRPr lang="en-US"/>
        </a:p>
      </dgm:t>
    </dgm:pt>
    <dgm:pt modelId="{4D142DB2-929E-4BF8-8B32-F0AC4586E50D}" type="sibTrans" cxnId="{A3234CB4-16B5-4A16-A55F-58DBBCB78EE2}">
      <dgm:prSet/>
      <dgm:spPr/>
      <dgm:t>
        <a:bodyPr/>
        <a:lstStyle/>
        <a:p>
          <a:endParaRPr lang="en-US"/>
        </a:p>
      </dgm:t>
    </dgm:pt>
    <dgm:pt modelId="{7360990B-24D7-42F6-A4EC-A7A8B412F9A3}">
      <dgm:prSet/>
      <dgm:spPr/>
      <dgm:t>
        <a:bodyPr/>
        <a:lstStyle/>
        <a:p>
          <a:r>
            <a:rPr lang="en-US" b="1" i="0"/>
            <a:t>Professor: Dr. Ying Ding</a:t>
          </a:r>
          <a:endParaRPr lang="en-US"/>
        </a:p>
      </dgm:t>
    </dgm:pt>
    <dgm:pt modelId="{AA0B699E-84E0-4169-AD48-3F9A13A79F8D}" type="parTrans" cxnId="{825AB548-E99F-4055-950F-65E3D93DCCF2}">
      <dgm:prSet/>
      <dgm:spPr/>
      <dgm:t>
        <a:bodyPr/>
        <a:lstStyle/>
        <a:p>
          <a:endParaRPr lang="en-US"/>
        </a:p>
      </dgm:t>
    </dgm:pt>
    <dgm:pt modelId="{EE5AE6D0-72C4-4566-82C0-39A5365EE415}" type="sibTrans" cxnId="{825AB548-E99F-4055-950F-65E3D93DCCF2}">
      <dgm:prSet/>
      <dgm:spPr/>
      <dgm:t>
        <a:bodyPr/>
        <a:lstStyle/>
        <a:p>
          <a:endParaRPr lang="en-US"/>
        </a:p>
      </dgm:t>
    </dgm:pt>
    <dgm:pt modelId="{20C3661F-187A-4D7C-AD11-D47541695495}">
      <dgm:prSet/>
      <dgm:spPr/>
      <dgm:t>
        <a:bodyPr/>
        <a:lstStyle/>
        <a:p>
          <a:r>
            <a:rPr lang="en-US" b="1" i="0"/>
            <a:t>Prepared By: Suresh Venkatesan</a:t>
          </a:r>
          <a:endParaRPr lang="en-US"/>
        </a:p>
      </dgm:t>
    </dgm:pt>
    <dgm:pt modelId="{E28B995C-8547-487E-B227-7728D0F6A26D}" type="parTrans" cxnId="{57118E27-0D29-4802-9962-DD00225371F0}">
      <dgm:prSet/>
      <dgm:spPr/>
      <dgm:t>
        <a:bodyPr/>
        <a:lstStyle/>
        <a:p>
          <a:endParaRPr lang="en-US"/>
        </a:p>
      </dgm:t>
    </dgm:pt>
    <dgm:pt modelId="{975AF71F-0968-43BD-BB56-C45F38366DD3}" type="sibTrans" cxnId="{57118E27-0D29-4802-9962-DD00225371F0}">
      <dgm:prSet/>
      <dgm:spPr/>
      <dgm:t>
        <a:bodyPr/>
        <a:lstStyle/>
        <a:p>
          <a:endParaRPr lang="en-US"/>
        </a:p>
      </dgm:t>
    </dgm:pt>
    <dgm:pt modelId="{7E9AB326-1E29-9E4B-9682-3C74A19078E7}" type="pres">
      <dgm:prSet presAssocID="{C9C374F2-C6CD-465A-A850-BEE2B52F666E}" presName="linear" presStyleCnt="0">
        <dgm:presLayoutVars>
          <dgm:animLvl val="lvl"/>
          <dgm:resizeHandles val="exact"/>
        </dgm:presLayoutVars>
      </dgm:prSet>
      <dgm:spPr/>
    </dgm:pt>
    <dgm:pt modelId="{E917675D-711D-0144-ADD7-B1861AB1F52C}" type="pres">
      <dgm:prSet presAssocID="{52236519-86A9-4067-9E1D-47424DDB0E15}" presName="parentText" presStyleLbl="node1" presStyleIdx="0" presStyleCnt="5">
        <dgm:presLayoutVars>
          <dgm:chMax val="0"/>
          <dgm:bulletEnabled val="1"/>
        </dgm:presLayoutVars>
      </dgm:prSet>
      <dgm:spPr/>
    </dgm:pt>
    <dgm:pt modelId="{412960F0-DCA3-1B49-9C7C-12212B8E0852}" type="pres">
      <dgm:prSet presAssocID="{9E7D6D4F-7EFB-4685-98B1-9CA3F3694790}" presName="spacer" presStyleCnt="0"/>
      <dgm:spPr/>
    </dgm:pt>
    <dgm:pt modelId="{CBCFF24D-AB4C-CA4E-BE62-5AFFFF89F77A}" type="pres">
      <dgm:prSet presAssocID="{C80A9C88-26BF-4145-8421-4AE5B129CD14}" presName="parentText" presStyleLbl="node1" presStyleIdx="1" presStyleCnt="5">
        <dgm:presLayoutVars>
          <dgm:chMax val="0"/>
          <dgm:bulletEnabled val="1"/>
        </dgm:presLayoutVars>
      </dgm:prSet>
      <dgm:spPr/>
    </dgm:pt>
    <dgm:pt modelId="{70AFD0E4-71E5-154A-BCA4-08978AA49AF3}" type="pres">
      <dgm:prSet presAssocID="{D8750C14-701C-44F8-9AD5-CC8A70A25E46}" presName="spacer" presStyleCnt="0"/>
      <dgm:spPr/>
    </dgm:pt>
    <dgm:pt modelId="{4515E6CF-07B1-7946-B9D0-20AE6ED561A3}" type="pres">
      <dgm:prSet presAssocID="{611E134C-CE1B-49A2-AE85-2FFC95108882}" presName="parentText" presStyleLbl="node1" presStyleIdx="2" presStyleCnt="5">
        <dgm:presLayoutVars>
          <dgm:chMax val="0"/>
          <dgm:bulletEnabled val="1"/>
        </dgm:presLayoutVars>
      </dgm:prSet>
      <dgm:spPr/>
    </dgm:pt>
    <dgm:pt modelId="{E10BF6FB-82C6-E548-9B0F-A05B9129BD7C}" type="pres">
      <dgm:prSet presAssocID="{4D142DB2-929E-4BF8-8B32-F0AC4586E50D}" presName="spacer" presStyleCnt="0"/>
      <dgm:spPr/>
    </dgm:pt>
    <dgm:pt modelId="{6944A827-EF85-A549-AC9F-B8FF21DD483D}" type="pres">
      <dgm:prSet presAssocID="{7360990B-24D7-42F6-A4EC-A7A8B412F9A3}" presName="parentText" presStyleLbl="node1" presStyleIdx="3" presStyleCnt="5">
        <dgm:presLayoutVars>
          <dgm:chMax val="0"/>
          <dgm:bulletEnabled val="1"/>
        </dgm:presLayoutVars>
      </dgm:prSet>
      <dgm:spPr/>
    </dgm:pt>
    <dgm:pt modelId="{A596A83D-5F30-E646-9862-CB6DA79E0C44}" type="pres">
      <dgm:prSet presAssocID="{EE5AE6D0-72C4-4566-82C0-39A5365EE415}" presName="spacer" presStyleCnt="0"/>
      <dgm:spPr/>
    </dgm:pt>
    <dgm:pt modelId="{0652B72D-D861-224A-B756-E94DE58AB792}" type="pres">
      <dgm:prSet presAssocID="{20C3661F-187A-4D7C-AD11-D47541695495}" presName="parentText" presStyleLbl="node1" presStyleIdx="4" presStyleCnt="5">
        <dgm:presLayoutVars>
          <dgm:chMax val="0"/>
          <dgm:bulletEnabled val="1"/>
        </dgm:presLayoutVars>
      </dgm:prSet>
      <dgm:spPr/>
    </dgm:pt>
  </dgm:ptLst>
  <dgm:cxnLst>
    <dgm:cxn modelId="{13CE690C-5D91-49F6-AAC9-88797F0850C5}" srcId="{C9C374F2-C6CD-465A-A850-BEE2B52F666E}" destId="{52236519-86A9-4067-9E1D-47424DDB0E15}" srcOrd="0" destOrd="0" parTransId="{D4DCA77E-464E-483D-842C-FBC58547EEE9}" sibTransId="{9E7D6D4F-7EFB-4685-98B1-9CA3F3694790}"/>
    <dgm:cxn modelId="{3ED7371C-87B9-D641-90C1-567E98D64EEC}" type="presOf" srcId="{C80A9C88-26BF-4145-8421-4AE5B129CD14}" destId="{CBCFF24D-AB4C-CA4E-BE62-5AFFFF89F77A}" srcOrd="0" destOrd="0" presId="urn:microsoft.com/office/officeart/2005/8/layout/vList2"/>
    <dgm:cxn modelId="{57118E27-0D29-4802-9962-DD00225371F0}" srcId="{C9C374F2-C6CD-465A-A850-BEE2B52F666E}" destId="{20C3661F-187A-4D7C-AD11-D47541695495}" srcOrd="4" destOrd="0" parTransId="{E28B995C-8547-487E-B227-7728D0F6A26D}" sibTransId="{975AF71F-0968-43BD-BB56-C45F38366DD3}"/>
    <dgm:cxn modelId="{03B02E42-7A34-9A4C-A1E5-AAE4A9D71ED8}" type="presOf" srcId="{7360990B-24D7-42F6-A4EC-A7A8B412F9A3}" destId="{6944A827-EF85-A549-AC9F-B8FF21DD483D}" srcOrd="0" destOrd="0" presId="urn:microsoft.com/office/officeart/2005/8/layout/vList2"/>
    <dgm:cxn modelId="{134B1644-723D-8F4A-A806-1B53E02F820B}" type="presOf" srcId="{52236519-86A9-4067-9E1D-47424DDB0E15}" destId="{E917675D-711D-0144-ADD7-B1861AB1F52C}" srcOrd="0" destOrd="0" presId="urn:microsoft.com/office/officeart/2005/8/layout/vList2"/>
    <dgm:cxn modelId="{825AB548-E99F-4055-950F-65E3D93DCCF2}" srcId="{C9C374F2-C6CD-465A-A850-BEE2B52F666E}" destId="{7360990B-24D7-42F6-A4EC-A7A8B412F9A3}" srcOrd="3" destOrd="0" parTransId="{AA0B699E-84E0-4169-AD48-3F9A13A79F8D}" sibTransId="{EE5AE6D0-72C4-4566-82C0-39A5365EE415}"/>
    <dgm:cxn modelId="{C3598D4E-70AC-694A-BC06-61AB0D451957}" type="presOf" srcId="{C9C374F2-C6CD-465A-A850-BEE2B52F666E}" destId="{7E9AB326-1E29-9E4B-9682-3C74A19078E7}" srcOrd="0" destOrd="0" presId="urn:microsoft.com/office/officeart/2005/8/layout/vList2"/>
    <dgm:cxn modelId="{33CC37A5-3E73-47DD-B7F8-7AF855652C46}" srcId="{C9C374F2-C6CD-465A-A850-BEE2B52F666E}" destId="{C80A9C88-26BF-4145-8421-4AE5B129CD14}" srcOrd="1" destOrd="0" parTransId="{C1538B40-2FF3-4D31-964B-CAE126352A28}" sibTransId="{D8750C14-701C-44F8-9AD5-CC8A70A25E46}"/>
    <dgm:cxn modelId="{A3234CB4-16B5-4A16-A55F-58DBBCB78EE2}" srcId="{C9C374F2-C6CD-465A-A850-BEE2B52F666E}" destId="{611E134C-CE1B-49A2-AE85-2FFC95108882}" srcOrd="2" destOrd="0" parTransId="{BBE14DB1-48CC-4D7E-B3BE-337B2909333F}" sibTransId="{4D142DB2-929E-4BF8-8B32-F0AC4586E50D}"/>
    <dgm:cxn modelId="{8509FEC0-FA6D-4341-B62E-95625CDFDA75}" type="presOf" srcId="{20C3661F-187A-4D7C-AD11-D47541695495}" destId="{0652B72D-D861-224A-B756-E94DE58AB792}" srcOrd="0" destOrd="0" presId="urn:microsoft.com/office/officeart/2005/8/layout/vList2"/>
    <dgm:cxn modelId="{06C3D5D5-3B88-0547-9083-7182E8AEFADA}" type="presOf" srcId="{611E134C-CE1B-49A2-AE85-2FFC95108882}" destId="{4515E6CF-07B1-7946-B9D0-20AE6ED561A3}" srcOrd="0" destOrd="0" presId="urn:microsoft.com/office/officeart/2005/8/layout/vList2"/>
    <dgm:cxn modelId="{F82D18EB-658E-6A4F-A6BB-EE93F8853F37}" type="presParOf" srcId="{7E9AB326-1E29-9E4B-9682-3C74A19078E7}" destId="{E917675D-711D-0144-ADD7-B1861AB1F52C}" srcOrd="0" destOrd="0" presId="urn:microsoft.com/office/officeart/2005/8/layout/vList2"/>
    <dgm:cxn modelId="{BED6525A-C48A-684F-B023-0A0CAD4C5EED}" type="presParOf" srcId="{7E9AB326-1E29-9E4B-9682-3C74A19078E7}" destId="{412960F0-DCA3-1B49-9C7C-12212B8E0852}" srcOrd="1" destOrd="0" presId="urn:microsoft.com/office/officeart/2005/8/layout/vList2"/>
    <dgm:cxn modelId="{D84A04E6-0901-8A48-8A59-3CC4D56F9539}" type="presParOf" srcId="{7E9AB326-1E29-9E4B-9682-3C74A19078E7}" destId="{CBCFF24D-AB4C-CA4E-BE62-5AFFFF89F77A}" srcOrd="2" destOrd="0" presId="urn:microsoft.com/office/officeart/2005/8/layout/vList2"/>
    <dgm:cxn modelId="{8BD436C6-B56D-6548-AD9F-20808B92859F}" type="presParOf" srcId="{7E9AB326-1E29-9E4B-9682-3C74A19078E7}" destId="{70AFD0E4-71E5-154A-BCA4-08978AA49AF3}" srcOrd="3" destOrd="0" presId="urn:microsoft.com/office/officeart/2005/8/layout/vList2"/>
    <dgm:cxn modelId="{4651CAF4-495C-F446-BDBC-18C3CDF429AF}" type="presParOf" srcId="{7E9AB326-1E29-9E4B-9682-3C74A19078E7}" destId="{4515E6CF-07B1-7946-B9D0-20AE6ED561A3}" srcOrd="4" destOrd="0" presId="urn:microsoft.com/office/officeart/2005/8/layout/vList2"/>
    <dgm:cxn modelId="{E8A0DC95-D7F1-0E48-A69E-C46218440078}" type="presParOf" srcId="{7E9AB326-1E29-9E4B-9682-3C74A19078E7}" destId="{E10BF6FB-82C6-E548-9B0F-A05B9129BD7C}" srcOrd="5" destOrd="0" presId="urn:microsoft.com/office/officeart/2005/8/layout/vList2"/>
    <dgm:cxn modelId="{2827D577-77B2-E64A-A7DC-4ACC40F8B6CA}" type="presParOf" srcId="{7E9AB326-1E29-9E4B-9682-3C74A19078E7}" destId="{6944A827-EF85-A549-AC9F-B8FF21DD483D}" srcOrd="6" destOrd="0" presId="urn:microsoft.com/office/officeart/2005/8/layout/vList2"/>
    <dgm:cxn modelId="{4F693FEA-B69F-AA46-B23A-31B978F825F4}" type="presParOf" srcId="{7E9AB326-1E29-9E4B-9682-3C74A19078E7}" destId="{A596A83D-5F30-E646-9862-CB6DA79E0C44}" srcOrd="7" destOrd="0" presId="urn:microsoft.com/office/officeart/2005/8/layout/vList2"/>
    <dgm:cxn modelId="{7B200FEA-3B2B-FB49-9C9E-1A297F885C14}" type="presParOf" srcId="{7E9AB326-1E29-9E4B-9682-3C74A19078E7}" destId="{0652B72D-D861-224A-B756-E94DE58AB792}"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8B70192-9AC4-4BF0-B2CB-4D0D0EDF9444}"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00E0A33-B19F-4A5E-969C-2FCB5C922CAA}">
      <dgm:prSet/>
      <dgm:spPr/>
      <dgm:t>
        <a:bodyPr/>
        <a:lstStyle/>
        <a:p>
          <a:r>
            <a:rPr lang="en-US" dirty="0"/>
            <a:t>In this section, we will build and train the Logistic Regression and XGBoost models using the preprocessed dataset. The steps include:</a:t>
          </a:r>
        </a:p>
      </dgm:t>
    </dgm:pt>
    <dgm:pt modelId="{6CFE8533-88B9-439B-A50B-BDAB6E930ECD}" type="parTrans" cxnId="{C9C25587-5903-4089-9066-F1C36BD3CBAC}">
      <dgm:prSet/>
      <dgm:spPr/>
      <dgm:t>
        <a:bodyPr/>
        <a:lstStyle/>
        <a:p>
          <a:endParaRPr lang="en-US"/>
        </a:p>
      </dgm:t>
    </dgm:pt>
    <dgm:pt modelId="{79A5CACE-2318-4F25-A95D-2303BC1B2088}" type="sibTrans" cxnId="{C9C25587-5903-4089-9066-F1C36BD3CBAC}">
      <dgm:prSet/>
      <dgm:spPr/>
      <dgm:t>
        <a:bodyPr/>
        <a:lstStyle/>
        <a:p>
          <a:endParaRPr lang="en-US"/>
        </a:p>
      </dgm:t>
    </dgm:pt>
    <dgm:pt modelId="{AAC05F5B-D8CE-46F4-9201-325D089C03DB}">
      <dgm:prSet/>
      <dgm:spPr/>
      <dgm:t>
        <a:bodyPr/>
        <a:lstStyle/>
        <a:p>
          <a:r>
            <a:rPr lang="en-US"/>
            <a:t>Imputing Missing Values: Handle any missing values in the dataset using the `SimpleImputer`.</a:t>
          </a:r>
        </a:p>
      </dgm:t>
    </dgm:pt>
    <dgm:pt modelId="{4D651436-D8D2-4E6E-BCD4-66DFDDD2420A}" type="parTrans" cxnId="{B52EF72E-C713-419D-933F-DD0DD565F516}">
      <dgm:prSet/>
      <dgm:spPr/>
      <dgm:t>
        <a:bodyPr/>
        <a:lstStyle/>
        <a:p>
          <a:endParaRPr lang="en-US"/>
        </a:p>
      </dgm:t>
    </dgm:pt>
    <dgm:pt modelId="{15934F84-7CDA-4B63-AD6B-AD5E03768AD0}" type="sibTrans" cxnId="{B52EF72E-C713-419D-933F-DD0DD565F516}">
      <dgm:prSet/>
      <dgm:spPr/>
      <dgm:t>
        <a:bodyPr/>
        <a:lstStyle/>
        <a:p>
          <a:endParaRPr lang="en-US"/>
        </a:p>
      </dgm:t>
    </dgm:pt>
    <dgm:pt modelId="{5AFCD481-4855-41BA-9936-31540F4D5520}">
      <dgm:prSet/>
      <dgm:spPr/>
      <dgm:t>
        <a:bodyPr/>
        <a:lstStyle/>
        <a:p>
          <a:r>
            <a:rPr lang="en-US"/>
            <a:t>Training Logistic Regression Model: Fit the Logistic Regression model on the training data.</a:t>
          </a:r>
        </a:p>
      </dgm:t>
    </dgm:pt>
    <dgm:pt modelId="{E89AEC24-D61F-41C9-A68B-DB7BE7B7CFF2}" type="parTrans" cxnId="{4FC892D5-1FC5-4EB5-AF65-B11A392B7FDE}">
      <dgm:prSet/>
      <dgm:spPr/>
      <dgm:t>
        <a:bodyPr/>
        <a:lstStyle/>
        <a:p>
          <a:endParaRPr lang="en-US"/>
        </a:p>
      </dgm:t>
    </dgm:pt>
    <dgm:pt modelId="{92418D79-E7D6-4593-8BD1-77C513C8A48F}" type="sibTrans" cxnId="{4FC892D5-1FC5-4EB5-AF65-B11A392B7FDE}">
      <dgm:prSet/>
      <dgm:spPr/>
      <dgm:t>
        <a:bodyPr/>
        <a:lstStyle/>
        <a:p>
          <a:endParaRPr lang="en-US"/>
        </a:p>
      </dgm:t>
    </dgm:pt>
    <dgm:pt modelId="{38D8260F-A659-4CD0-B74B-96E354BE95AD}">
      <dgm:prSet/>
      <dgm:spPr/>
      <dgm:t>
        <a:bodyPr/>
        <a:lstStyle/>
        <a:p>
          <a:r>
            <a:rPr lang="en-US"/>
            <a:t>Training XGBoost Model: Fit the XGBoost model on the training data.</a:t>
          </a:r>
        </a:p>
      </dgm:t>
    </dgm:pt>
    <dgm:pt modelId="{14799837-5042-4861-993D-2F51895FC88F}" type="parTrans" cxnId="{DDAE22F8-977D-498D-A47D-150D858C1FB6}">
      <dgm:prSet/>
      <dgm:spPr/>
      <dgm:t>
        <a:bodyPr/>
        <a:lstStyle/>
        <a:p>
          <a:endParaRPr lang="en-US"/>
        </a:p>
      </dgm:t>
    </dgm:pt>
    <dgm:pt modelId="{07402A26-D2F0-4812-ADE1-2FD2071F00E6}" type="sibTrans" cxnId="{DDAE22F8-977D-498D-A47D-150D858C1FB6}">
      <dgm:prSet/>
      <dgm:spPr/>
      <dgm:t>
        <a:bodyPr/>
        <a:lstStyle/>
        <a:p>
          <a:endParaRPr lang="en-US"/>
        </a:p>
      </dgm:t>
    </dgm:pt>
    <dgm:pt modelId="{72D20F91-99FD-A349-946A-A63C678FF6CD}" type="pres">
      <dgm:prSet presAssocID="{58B70192-9AC4-4BF0-B2CB-4D0D0EDF9444}" presName="diagram" presStyleCnt="0">
        <dgm:presLayoutVars>
          <dgm:dir/>
          <dgm:resizeHandles val="exact"/>
        </dgm:presLayoutVars>
      </dgm:prSet>
      <dgm:spPr/>
    </dgm:pt>
    <dgm:pt modelId="{E57B22BF-34EC-1840-B632-B49EE7422D48}" type="pres">
      <dgm:prSet presAssocID="{D00E0A33-B19F-4A5E-969C-2FCB5C922CAA}" presName="node" presStyleLbl="node1" presStyleIdx="0" presStyleCnt="1" custScaleX="354298">
        <dgm:presLayoutVars>
          <dgm:bulletEnabled val="1"/>
        </dgm:presLayoutVars>
      </dgm:prSet>
      <dgm:spPr/>
    </dgm:pt>
  </dgm:ptLst>
  <dgm:cxnLst>
    <dgm:cxn modelId="{61C18A0D-D392-C54A-B5E4-0ABA3294C372}" type="presOf" srcId="{58B70192-9AC4-4BF0-B2CB-4D0D0EDF9444}" destId="{72D20F91-99FD-A349-946A-A63C678FF6CD}" srcOrd="0" destOrd="0" presId="urn:microsoft.com/office/officeart/2005/8/layout/process5"/>
    <dgm:cxn modelId="{04275B1E-0261-BE40-83D2-017249278058}" type="presOf" srcId="{D00E0A33-B19F-4A5E-969C-2FCB5C922CAA}" destId="{E57B22BF-34EC-1840-B632-B49EE7422D48}" srcOrd="0" destOrd="0" presId="urn:microsoft.com/office/officeart/2005/8/layout/process5"/>
    <dgm:cxn modelId="{2A734521-A135-4A4B-B363-E7D33B508B9C}" type="presOf" srcId="{38D8260F-A659-4CD0-B74B-96E354BE95AD}" destId="{E57B22BF-34EC-1840-B632-B49EE7422D48}" srcOrd="0" destOrd="3" presId="urn:microsoft.com/office/officeart/2005/8/layout/process5"/>
    <dgm:cxn modelId="{B52EF72E-C713-419D-933F-DD0DD565F516}" srcId="{D00E0A33-B19F-4A5E-969C-2FCB5C922CAA}" destId="{AAC05F5B-D8CE-46F4-9201-325D089C03DB}" srcOrd="0" destOrd="0" parTransId="{4D651436-D8D2-4E6E-BCD4-66DFDDD2420A}" sibTransId="{15934F84-7CDA-4B63-AD6B-AD5E03768AD0}"/>
    <dgm:cxn modelId="{BBA51280-A977-2B4F-9DBA-32F320553207}" type="presOf" srcId="{AAC05F5B-D8CE-46F4-9201-325D089C03DB}" destId="{E57B22BF-34EC-1840-B632-B49EE7422D48}" srcOrd="0" destOrd="1" presId="urn:microsoft.com/office/officeart/2005/8/layout/process5"/>
    <dgm:cxn modelId="{C9C25587-5903-4089-9066-F1C36BD3CBAC}" srcId="{58B70192-9AC4-4BF0-B2CB-4D0D0EDF9444}" destId="{D00E0A33-B19F-4A5E-969C-2FCB5C922CAA}" srcOrd="0" destOrd="0" parTransId="{6CFE8533-88B9-439B-A50B-BDAB6E930ECD}" sibTransId="{79A5CACE-2318-4F25-A95D-2303BC1B2088}"/>
    <dgm:cxn modelId="{4FC892D5-1FC5-4EB5-AF65-B11A392B7FDE}" srcId="{D00E0A33-B19F-4A5E-969C-2FCB5C922CAA}" destId="{5AFCD481-4855-41BA-9936-31540F4D5520}" srcOrd="1" destOrd="0" parTransId="{E89AEC24-D61F-41C9-A68B-DB7BE7B7CFF2}" sibTransId="{92418D79-E7D6-4593-8BD1-77C513C8A48F}"/>
    <dgm:cxn modelId="{39595EE1-DDB1-2341-9A16-602026A33F6B}" type="presOf" srcId="{5AFCD481-4855-41BA-9936-31540F4D5520}" destId="{E57B22BF-34EC-1840-B632-B49EE7422D48}" srcOrd="0" destOrd="2" presId="urn:microsoft.com/office/officeart/2005/8/layout/process5"/>
    <dgm:cxn modelId="{DDAE22F8-977D-498D-A47D-150D858C1FB6}" srcId="{D00E0A33-B19F-4A5E-969C-2FCB5C922CAA}" destId="{38D8260F-A659-4CD0-B74B-96E354BE95AD}" srcOrd="2" destOrd="0" parTransId="{14799837-5042-4861-993D-2F51895FC88F}" sibTransId="{07402A26-D2F0-4812-ADE1-2FD2071F00E6}"/>
    <dgm:cxn modelId="{FDD37C2D-3F4D-F74D-A833-07BADC56BE12}" type="presParOf" srcId="{72D20F91-99FD-A349-946A-A63C678FF6CD}" destId="{E57B22BF-34EC-1840-B632-B49EE7422D48}" srcOrd="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031BB9-2C3F-4A59-B1CD-AB410496FF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34217BB-9AD1-4404-BF2F-D4140D1EAF93}">
      <dgm:prSet/>
      <dgm:spPr/>
      <dgm:t>
        <a:bodyPr/>
        <a:lstStyle/>
        <a:p>
          <a:pPr>
            <a:lnSpc>
              <a:spcPct val="100000"/>
            </a:lnSpc>
          </a:pPr>
          <a:r>
            <a:rPr lang="en-US" b="0" i="0"/>
            <a:t>In this section, we will analyze the feature importance for both the Logistic Regression and XGBoost models. Understanding which features contribute the most to the predictions can provide valuable insights into the factors influencing emergency visits.</a:t>
          </a:r>
          <a:endParaRPr lang="en-US"/>
        </a:p>
      </dgm:t>
    </dgm:pt>
    <dgm:pt modelId="{3169BA65-FD0D-44D3-9A4C-D021EB160FC1}" type="parTrans" cxnId="{1F2B2AEC-4CCE-4031-8CF0-9E080D92120D}">
      <dgm:prSet/>
      <dgm:spPr/>
      <dgm:t>
        <a:bodyPr/>
        <a:lstStyle/>
        <a:p>
          <a:endParaRPr lang="en-US"/>
        </a:p>
      </dgm:t>
    </dgm:pt>
    <dgm:pt modelId="{EFC0A7A4-D0C6-4739-A266-A5D2CE2BB63A}" type="sibTrans" cxnId="{1F2B2AEC-4CCE-4031-8CF0-9E080D92120D}">
      <dgm:prSet/>
      <dgm:spPr/>
      <dgm:t>
        <a:bodyPr/>
        <a:lstStyle/>
        <a:p>
          <a:endParaRPr lang="en-US"/>
        </a:p>
      </dgm:t>
    </dgm:pt>
    <dgm:pt modelId="{076AD12A-C9EA-4ECC-B484-32D22BD6208B}">
      <dgm:prSet/>
      <dgm:spPr/>
      <dgm:t>
        <a:bodyPr/>
        <a:lstStyle/>
        <a:p>
          <a:pPr>
            <a:lnSpc>
              <a:spcPct val="100000"/>
            </a:lnSpc>
          </a:pPr>
          <a:r>
            <a:rPr lang="en-US" b="0" i="0"/>
            <a:t>By comparing the feature importance from both models, we can gain a comprehensive understanding of the key factors driving emergency visits.</a:t>
          </a:r>
          <a:endParaRPr lang="en-US"/>
        </a:p>
      </dgm:t>
    </dgm:pt>
    <dgm:pt modelId="{37EC68AC-B007-44B6-BF56-4129D88E775E}" type="parTrans" cxnId="{5573CCE8-71D9-4E5F-B6B5-1276F90786EF}">
      <dgm:prSet/>
      <dgm:spPr/>
      <dgm:t>
        <a:bodyPr/>
        <a:lstStyle/>
        <a:p>
          <a:endParaRPr lang="en-US"/>
        </a:p>
      </dgm:t>
    </dgm:pt>
    <dgm:pt modelId="{7B416349-76DE-4572-9B6B-322D9C68AD2A}" type="sibTrans" cxnId="{5573CCE8-71D9-4E5F-B6B5-1276F90786EF}">
      <dgm:prSet/>
      <dgm:spPr/>
      <dgm:t>
        <a:bodyPr/>
        <a:lstStyle/>
        <a:p>
          <a:endParaRPr lang="en-US"/>
        </a:p>
      </dgm:t>
    </dgm:pt>
    <dgm:pt modelId="{8C847F74-97C5-4353-BD0C-D327A9157AC2}" type="pres">
      <dgm:prSet presAssocID="{EE031BB9-2C3F-4A59-B1CD-AB410496FFF4}" presName="root" presStyleCnt="0">
        <dgm:presLayoutVars>
          <dgm:dir/>
          <dgm:resizeHandles val="exact"/>
        </dgm:presLayoutVars>
      </dgm:prSet>
      <dgm:spPr/>
    </dgm:pt>
    <dgm:pt modelId="{9EF0A84E-6CB5-4D12-A20B-F46853E63766}" type="pres">
      <dgm:prSet presAssocID="{034217BB-9AD1-4404-BF2F-D4140D1EAF93}" presName="compNode" presStyleCnt="0"/>
      <dgm:spPr/>
    </dgm:pt>
    <dgm:pt modelId="{99CEF8A8-8DDC-4191-BE15-2DD13F8F1F9E}" type="pres">
      <dgm:prSet presAssocID="{034217BB-9AD1-4404-BF2F-D4140D1EAF93}" presName="bgRect" presStyleLbl="bgShp" presStyleIdx="0" presStyleCnt="2"/>
      <dgm:spPr/>
    </dgm:pt>
    <dgm:pt modelId="{EED99802-7C45-4EDE-BC5D-23A34CA0DF5B}" type="pres">
      <dgm:prSet presAssocID="{034217BB-9AD1-4404-BF2F-D4140D1EAF9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5BF2C61-84AC-4398-B53B-4EA30E6B2EA3}" type="pres">
      <dgm:prSet presAssocID="{034217BB-9AD1-4404-BF2F-D4140D1EAF93}" presName="spaceRect" presStyleCnt="0"/>
      <dgm:spPr/>
    </dgm:pt>
    <dgm:pt modelId="{B923614F-5E0A-45DB-88B9-6C5F7FC8283B}" type="pres">
      <dgm:prSet presAssocID="{034217BB-9AD1-4404-BF2F-D4140D1EAF93}" presName="parTx" presStyleLbl="revTx" presStyleIdx="0" presStyleCnt="2">
        <dgm:presLayoutVars>
          <dgm:chMax val="0"/>
          <dgm:chPref val="0"/>
        </dgm:presLayoutVars>
      </dgm:prSet>
      <dgm:spPr/>
    </dgm:pt>
    <dgm:pt modelId="{1988E45B-D80E-4028-BBB4-5FEF399A00C4}" type="pres">
      <dgm:prSet presAssocID="{EFC0A7A4-D0C6-4739-A266-A5D2CE2BB63A}" presName="sibTrans" presStyleCnt="0"/>
      <dgm:spPr/>
    </dgm:pt>
    <dgm:pt modelId="{CAB67A47-9CA6-442E-A31C-6FBB9B173328}" type="pres">
      <dgm:prSet presAssocID="{076AD12A-C9EA-4ECC-B484-32D22BD6208B}" presName="compNode" presStyleCnt="0"/>
      <dgm:spPr/>
    </dgm:pt>
    <dgm:pt modelId="{2E209ED7-0952-461C-B1F4-7181F0003443}" type="pres">
      <dgm:prSet presAssocID="{076AD12A-C9EA-4ECC-B484-32D22BD6208B}" presName="bgRect" presStyleLbl="bgShp" presStyleIdx="1" presStyleCnt="2"/>
      <dgm:spPr/>
    </dgm:pt>
    <dgm:pt modelId="{116761AB-9B65-4AC5-BFCE-243F2AC06DC4}" type="pres">
      <dgm:prSet presAssocID="{076AD12A-C9EA-4ECC-B484-32D22BD620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mbulance"/>
        </a:ext>
      </dgm:extLst>
    </dgm:pt>
    <dgm:pt modelId="{814F2B33-0897-4D6B-BA36-00BD2D8D7780}" type="pres">
      <dgm:prSet presAssocID="{076AD12A-C9EA-4ECC-B484-32D22BD6208B}" presName="spaceRect" presStyleCnt="0"/>
      <dgm:spPr/>
    </dgm:pt>
    <dgm:pt modelId="{211EBD7D-BDCD-4DFD-B06A-BC97AC3913A0}" type="pres">
      <dgm:prSet presAssocID="{076AD12A-C9EA-4ECC-B484-32D22BD6208B}" presName="parTx" presStyleLbl="revTx" presStyleIdx="1" presStyleCnt="2">
        <dgm:presLayoutVars>
          <dgm:chMax val="0"/>
          <dgm:chPref val="0"/>
        </dgm:presLayoutVars>
      </dgm:prSet>
      <dgm:spPr/>
    </dgm:pt>
  </dgm:ptLst>
  <dgm:cxnLst>
    <dgm:cxn modelId="{C7FCB221-A6FF-4FBD-A55B-297FEEE1060F}" type="presOf" srcId="{EE031BB9-2C3F-4A59-B1CD-AB410496FFF4}" destId="{8C847F74-97C5-4353-BD0C-D327A9157AC2}" srcOrd="0" destOrd="0" presId="urn:microsoft.com/office/officeart/2018/2/layout/IconVerticalSolidList"/>
    <dgm:cxn modelId="{BAD7637F-74F3-47F6-91FB-CB317D47FE19}" type="presOf" srcId="{034217BB-9AD1-4404-BF2F-D4140D1EAF93}" destId="{B923614F-5E0A-45DB-88B9-6C5F7FC8283B}" srcOrd="0" destOrd="0" presId="urn:microsoft.com/office/officeart/2018/2/layout/IconVerticalSolidList"/>
    <dgm:cxn modelId="{C0B51584-AD73-4544-873A-6E3F471372DD}" type="presOf" srcId="{076AD12A-C9EA-4ECC-B484-32D22BD6208B}" destId="{211EBD7D-BDCD-4DFD-B06A-BC97AC3913A0}" srcOrd="0" destOrd="0" presId="urn:microsoft.com/office/officeart/2018/2/layout/IconVerticalSolidList"/>
    <dgm:cxn modelId="{5573CCE8-71D9-4E5F-B6B5-1276F90786EF}" srcId="{EE031BB9-2C3F-4A59-B1CD-AB410496FFF4}" destId="{076AD12A-C9EA-4ECC-B484-32D22BD6208B}" srcOrd="1" destOrd="0" parTransId="{37EC68AC-B007-44B6-BF56-4129D88E775E}" sibTransId="{7B416349-76DE-4572-9B6B-322D9C68AD2A}"/>
    <dgm:cxn modelId="{1F2B2AEC-4CCE-4031-8CF0-9E080D92120D}" srcId="{EE031BB9-2C3F-4A59-B1CD-AB410496FFF4}" destId="{034217BB-9AD1-4404-BF2F-D4140D1EAF93}" srcOrd="0" destOrd="0" parTransId="{3169BA65-FD0D-44D3-9A4C-D021EB160FC1}" sibTransId="{EFC0A7A4-D0C6-4739-A266-A5D2CE2BB63A}"/>
    <dgm:cxn modelId="{DD1DA56C-3232-4DA6-8E40-266FE23D1635}" type="presParOf" srcId="{8C847F74-97C5-4353-BD0C-D327A9157AC2}" destId="{9EF0A84E-6CB5-4D12-A20B-F46853E63766}" srcOrd="0" destOrd="0" presId="urn:microsoft.com/office/officeart/2018/2/layout/IconVerticalSolidList"/>
    <dgm:cxn modelId="{45C0FE0C-BA7E-49A1-8660-A4A654A7D708}" type="presParOf" srcId="{9EF0A84E-6CB5-4D12-A20B-F46853E63766}" destId="{99CEF8A8-8DDC-4191-BE15-2DD13F8F1F9E}" srcOrd="0" destOrd="0" presId="urn:microsoft.com/office/officeart/2018/2/layout/IconVerticalSolidList"/>
    <dgm:cxn modelId="{0BA9DCFD-F546-4DE3-906C-05B4D4271494}" type="presParOf" srcId="{9EF0A84E-6CB5-4D12-A20B-F46853E63766}" destId="{EED99802-7C45-4EDE-BC5D-23A34CA0DF5B}" srcOrd="1" destOrd="0" presId="urn:microsoft.com/office/officeart/2018/2/layout/IconVerticalSolidList"/>
    <dgm:cxn modelId="{C0EC4807-BE03-4DB7-9D64-6BE40395944C}" type="presParOf" srcId="{9EF0A84E-6CB5-4D12-A20B-F46853E63766}" destId="{E5BF2C61-84AC-4398-B53B-4EA30E6B2EA3}" srcOrd="2" destOrd="0" presId="urn:microsoft.com/office/officeart/2018/2/layout/IconVerticalSolidList"/>
    <dgm:cxn modelId="{14D2C863-3B3D-4D64-9A83-A1ED7B480C7E}" type="presParOf" srcId="{9EF0A84E-6CB5-4D12-A20B-F46853E63766}" destId="{B923614F-5E0A-45DB-88B9-6C5F7FC8283B}" srcOrd="3" destOrd="0" presId="urn:microsoft.com/office/officeart/2018/2/layout/IconVerticalSolidList"/>
    <dgm:cxn modelId="{5A2E5FD0-ADEB-40A1-A640-6769DBD34A3C}" type="presParOf" srcId="{8C847F74-97C5-4353-BD0C-D327A9157AC2}" destId="{1988E45B-D80E-4028-BBB4-5FEF399A00C4}" srcOrd="1" destOrd="0" presId="urn:microsoft.com/office/officeart/2018/2/layout/IconVerticalSolidList"/>
    <dgm:cxn modelId="{68663E7E-7B94-4DC4-BEEA-593172714291}" type="presParOf" srcId="{8C847F74-97C5-4353-BD0C-D327A9157AC2}" destId="{CAB67A47-9CA6-442E-A31C-6FBB9B173328}" srcOrd="2" destOrd="0" presId="urn:microsoft.com/office/officeart/2018/2/layout/IconVerticalSolidList"/>
    <dgm:cxn modelId="{C365D8D8-213D-4B3A-AC01-EB759C2B2312}" type="presParOf" srcId="{CAB67A47-9CA6-442E-A31C-6FBB9B173328}" destId="{2E209ED7-0952-461C-B1F4-7181F0003443}" srcOrd="0" destOrd="0" presId="urn:microsoft.com/office/officeart/2018/2/layout/IconVerticalSolidList"/>
    <dgm:cxn modelId="{D27228D2-A5A6-4930-BC78-5E3BD318C1CC}" type="presParOf" srcId="{CAB67A47-9CA6-442E-A31C-6FBB9B173328}" destId="{116761AB-9B65-4AC5-BFCE-243F2AC06DC4}" srcOrd="1" destOrd="0" presId="urn:microsoft.com/office/officeart/2018/2/layout/IconVerticalSolidList"/>
    <dgm:cxn modelId="{7C41AC52-6B97-481C-A8B2-7F0804F067F4}" type="presParOf" srcId="{CAB67A47-9CA6-442E-A31C-6FBB9B173328}" destId="{814F2B33-0897-4D6B-BA36-00BD2D8D7780}" srcOrd="2" destOrd="0" presId="urn:microsoft.com/office/officeart/2018/2/layout/IconVerticalSolidList"/>
    <dgm:cxn modelId="{1D64284E-DF79-42C1-A259-529CFCCFAF19}" type="presParOf" srcId="{CAB67A47-9CA6-442E-A31C-6FBB9B173328}" destId="{211EBD7D-BDCD-4DFD-B06A-BC97AC3913A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17675D-711D-0144-ADD7-B1861AB1F52C}">
      <dsp:nvSpPr>
        <dsp:cNvPr id="0" name=""/>
        <dsp:cNvSpPr/>
      </dsp:nvSpPr>
      <dsp:spPr>
        <a:xfrm>
          <a:off x="0" y="17820"/>
          <a:ext cx="7088886" cy="4422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Homework Topic: Self Learning</a:t>
          </a:r>
          <a:endParaRPr lang="en-US" sz="1800" kern="1200" dirty="0"/>
        </a:p>
      </dsp:txBody>
      <dsp:txXfrm>
        <a:off x="21589" y="39409"/>
        <a:ext cx="7045708" cy="399082"/>
      </dsp:txXfrm>
    </dsp:sp>
    <dsp:sp modelId="{CBCFF24D-AB4C-CA4E-BE62-5AFFFF89F77A}">
      <dsp:nvSpPr>
        <dsp:cNvPr id="0" name=""/>
        <dsp:cNvSpPr/>
      </dsp:nvSpPr>
      <dsp:spPr>
        <a:xfrm>
          <a:off x="0" y="511920"/>
          <a:ext cx="7088886" cy="44226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ML Algorithms: Logistic Regression, XGBoost Classifier</a:t>
          </a:r>
          <a:endParaRPr lang="en-US" sz="1800" kern="1200"/>
        </a:p>
      </dsp:txBody>
      <dsp:txXfrm>
        <a:off x="21589" y="533509"/>
        <a:ext cx="7045708" cy="399082"/>
      </dsp:txXfrm>
    </dsp:sp>
    <dsp:sp modelId="{4515E6CF-07B1-7946-B9D0-20AE6ED561A3}">
      <dsp:nvSpPr>
        <dsp:cNvPr id="0" name=""/>
        <dsp:cNvSpPr/>
      </dsp:nvSpPr>
      <dsp:spPr>
        <a:xfrm>
          <a:off x="0" y="1006020"/>
          <a:ext cx="7088886" cy="44226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dirty="0"/>
            <a:t>Course: AI in Healthcare(AI 395T)</a:t>
          </a:r>
          <a:endParaRPr lang="en-US" sz="1800" kern="1200" dirty="0"/>
        </a:p>
      </dsp:txBody>
      <dsp:txXfrm>
        <a:off x="21589" y="1027609"/>
        <a:ext cx="7045708" cy="399082"/>
      </dsp:txXfrm>
    </dsp:sp>
    <dsp:sp modelId="{6944A827-EF85-A549-AC9F-B8FF21DD483D}">
      <dsp:nvSpPr>
        <dsp:cNvPr id="0" name=""/>
        <dsp:cNvSpPr/>
      </dsp:nvSpPr>
      <dsp:spPr>
        <a:xfrm>
          <a:off x="0" y="1500120"/>
          <a:ext cx="7088886" cy="4422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Professor: Dr. Ying Ding</a:t>
          </a:r>
          <a:endParaRPr lang="en-US" sz="1800" kern="1200"/>
        </a:p>
      </dsp:txBody>
      <dsp:txXfrm>
        <a:off x="21589" y="1521709"/>
        <a:ext cx="7045708" cy="399082"/>
      </dsp:txXfrm>
    </dsp:sp>
    <dsp:sp modelId="{0652B72D-D861-224A-B756-E94DE58AB792}">
      <dsp:nvSpPr>
        <dsp:cNvPr id="0" name=""/>
        <dsp:cNvSpPr/>
      </dsp:nvSpPr>
      <dsp:spPr>
        <a:xfrm>
          <a:off x="0" y="1994220"/>
          <a:ext cx="7088886" cy="442260"/>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Prepared By: Suresh Venkatesan</a:t>
          </a:r>
          <a:endParaRPr lang="en-US" sz="1800" kern="1200"/>
        </a:p>
      </dsp:txBody>
      <dsp:txXfrm>
        <a:off x="21589" y="2015809"/>
        <a:ext cx="7045708" cy="399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B22BF-34EC-1840-B632-B49EE7422D48}">
      <dsp:nvSpPr>
        <dsp:cNvPr id="0" name=""/>
        <dsp:cNvSpPr/>
      </dsp:nvSpPr>
      <dsp:spPr>
        <a:xfrm>
          <a:off x="714155" y="30"/>
          <a:ext cx="10358876" cy="1754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In this section, we will build and train the Logistic Regression and XGBoost models using the preprocessed dataset. The steps include:</a:t>
          </a:r>
        </a:p>
        <a:p>
          <a:pPr marL="171450" lvl="1" indent="-171450" algn="l" defTabSz="711200">
            <a:lnSpc>
              <a:spcPct val="90000"/>
            </a:lnSpc>
            <a:spcBef>
              <a:spcPct val="0"/>
            </a:spcBef>
            <a:spcAft>
              <a:spcPct val="15000"/>
            </a:spcAft>
            <a:buChar char="•"/>
          </a:pPr>
          <a:r>
            <a:rPr lang="en-US" sz="1600" kern="1200"/>
            <a:t>Imputing Missing Values: Handle any missing values in the dataset using the `SimpleImputer`.</a:t>
          </a:r>
        </a:p>
        <a:p>
          <a:pPr marL="171450" lvl="1" indent="-171450" algn="l" defTabSz="711200">
            <a:lnSpc>
              <a:spcPct val="90000"/>
            </a:lnSpc>
            <a:spcBef>
              <a:spcPct val="0"/>
            </a:spcBef>
            <a:spcAft>
              <a:spcPct val="15000"/>
            </a:spcAft>
            <a:buChar char="•"/>
          </a:pPr>
          <a:r>
            <a:rPr lang="en-US" sz="1600" kern="1200"/>
            <a:t>Training Logistic Regression Model: Fit the Logistic Regression model on the training data.</a:t>
          </a:r>
        </a:p>
        <a:p>
          <a:pPr marL="171450" lvl="1" indent="-171450" algn="l" defTabSz="711200">
            <a:lnSpc>
              <a:spcPct val="90000"/>
            </a:lnSpc>
            <a:spcBef>
              <a:spcPct val="0"/>
            </a:spcBef>
            <a:spcAft>
              <a:spcPct val="15000"/>
            </a:spcAft>
            <a:buChar char="•"/>
          </a:pPr>
          <a:r>
            <a:rPr lang="en-US" sz="1600" kern="1200"/>
            <a:t>Training XGBoost Model: Fit the XGBoost model on the training data.</a:t>
          </a:r>
        </a:p>
      </dsp:txBody>
      <dsp:txXfrm>
        <a:off x="765536" y="51411"/>
        <a:ext cx="10256114" cy="16515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EF8A8-8DDC-4191-BE15-2DD13F8F1F9E}">
      <dsp:nvSpPr>
        <dsp:cNvPr id="0" name=""/>
        <dsp:cNvSpPr/>
      </dsp:nvSpPr>
      <dsp:spPr>
        <a:xfrm>
          <a:off x="0" y="129266"/>
          <a:ext cx="11958637" cy="553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D99802-7C45-4EDE-BC5D-23A34CA0DF5B}">
      <dsp:nvSpPr>
        <dsp:cNvPr id="0" name=""/>
        <dsp:cNvSpPr/>
      </dsp:nvSpPr>
      <dsp:spPr>
        <a:xfrm>
          <a:off x="167584" y="253915"/>
          <a:ext cx="304698" cy="304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3614F-5E0A-45DB-88B9-6C5F7FC8283B}">
      <dsp:nvSpPr>
        <dsp:cNvPr id="0" name=""/>
        <dsp:cNvSpPr/>
      </dsp:nvSpPr>
      <dsp:spPr>
        <a:xfrm>
          <a:off x="639867" y="129266"/>
          <a:ext cx="11318769" cy="553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31" tIns="58631" rIns="58631" bIns="58631" numCol="1" spcCol="1270" anchor="ctr" anchorCtr="0">
          <a:noAutofit/>
        </a:bodyPr>
        <a:lstStyle/>
        <a:p>
          <a:pPr marL="0" lvl="0" indent="0" algn="l" defTabSz="622300">
            <a:lnSpc>
              <a:spcPct val="100000"/>
            </a:lnSpc>
            <a:spcBef>
              <a:spcPct val="0"/>
            </a:spcBef>
            <a:spcAft>
              <a:spcPct val="35000"/>
            </a:spcAft>
            <a:buNone/>
          </a:pPr>
          <a:r>
            <a:rPr lang="en-US" sz="1400" b="0" i="0" kern="1200"/>
            <a:t>In this section, we will analyze the feature importance for both the Logistic Regression and XGBoost models. Understanding which features contribute the most to the predictions can provide valuable insights into the factors influencing emergency visits.</a:t>
          </a:r>
          <a:endParaRPr lang="en-US" sz="1400" kern="1200"/>
        </a:p>
      </dsp:txBody>
      <dsp:txXfrm>
        <a:off x="639867" y="129266"/>
        <a:ext cx="11318769" cy="553998"/>
      </dsp:txXfrm>
    </dsp:sp>
    <dsp:sp modelId="{2E209ED7-0952-461C-B1F4-7181F0003443}">
      <dsp:nvSpPr>
        <dsp:cNvPr id="0" name=""/>
        <dsp:cNvSpPr/>
      </dsp:nvSpPr>
      <dsp:spPr>
        <a:xfrm>
          <a:off x="0" y="794063"/>
          <a:ext cx="11958637" cy="553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6761AB-9B65-4AC5-BFCE-243F2AC06DC4}">
      <dsp:nvSpPr>
        <dsp:cNvPr id="0" name=""/>
        <dsp:cNvSpPr/>
      </dsp:nvSpPr>
      <dsp:spPr>
        <a:xfrm>
          <a:off x="167584" y="918713"/>
          <a:ext cx="304698" cy="304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EBD7D-BDCD-4DFD-B06A-BC97AC3913A0}">
      <dsp:nvSpPr>
        <dsp:cNvPr id="0" name=""/>
        <dsp:cNvSpPr/>
      </dsp:nvSpPr>
      <dsp:spPr>
        <a:xfrm>
          <a:off x="639867" y="794063"/>
          <a:ext cx="11318769" cy="553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31" tIns="58631" rIns="58631" bIns="58631" numCol="1" spcCol="1270" anchor="ctr" anchorCtr="0">
          <a:noAutofit/>
        </a:bodyPr>
        <a:lstStyle/>
        <a:p>
          <a:pPr marL="0" lvl="0" indent="0" algn="l" defTabSz="622300">
            <a:lnSpc>
              <a:spcPct val="100000"/>
            </a:lnSpc>
            <a:spcBef>
              <a:spcPct val="0"/>
            </a:spcBef>
            <a:spcAft>
              <a:spcPct val="35000"/>
            </a:spcAft>
            <a:buNone/>
          </a:pPr>
          <a:r>
            <a:rPr lang="en-US" sz="1400" b="0" i="0" kern="1200"/>
            <a:t>By comparing the feature importance from both models, we can gain a comprehensive understanding of the key factors driving emergency visits.</a:t>
          </a:r>
          <a:endParaRPr lang="en-US" sz="1400" kern="1200"/>
        </a:p>
      </dsp:txBody>
      <dsp:txXfrm>
        <a:off x="639867" y="794063"/>
        <a:ext cx="11318769" cy="5539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F44-DA90-5EF6-1279-9068B14B7D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8769BD-1F49-18F8-A009-A80BC20BE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D7F47-F914-37C6-C81C-7573FB16F659}"/>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C0F1A9F0-E54F-6FD8-B329-5259EE7010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4BB3F9-A14D-4BBD-76EE-031CC11FB13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634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DDEF-A165-40C5-AEE2-90FC0861DF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00963-7AA7-EAAB-E347-95E23A90E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D8B8D-C487-AEDB-0DF0-376B1605B4F6}"/>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FCE37D14-AEB6-5C8D-CFA3-B11AA8B37C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B39808-B4F8-F2FA-2809-D8D44E9A9D6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271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224A3-A663-6E7E-A85D-DD97276964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62849-017C-C850-6DAE-2D288AC43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8DA7D-0CDB-4850-3264-C7FEA5B50B11}"/>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BF31A788-E3D6-124B-95F5-12B2EED897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8AC38A-5DF8-6155-07AF-E8716A45D93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074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7909-ED0F-A6BC-C88D-DD4757FFE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547766-112A-434B-B598-7090E667B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9EFED-076B-893F-7C38-777082A4ECFA}"/>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BC6C0B96-1E5A-E198-2300-F699B2C300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CD429B-F378-E127-87C6-2142BA75829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298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9025-E6F0-D032-1FC7-DD7E61216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E2D9E2-8C82-3088-1F2D-71C63B0326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4DCD3E-D17B-94D1-4330-129342C0B039}"/>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A7C960B4-5489-CBB1-3CE5-21437427C5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A98926-5C55-3A34-74D4-6B5A378F6F7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122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40ED-A0AB-9C0F-0473-D6623BEB3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0C19B-BA99-556A-1AA8-FA93764FD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7D6F29-30ED-F029-1466-01C6DAFCFB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CF3E39-02FD-7EA3-07E0-BCFA1EED3275}"/>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6" name="Footer Placeholder 5">
            <a:extLst>
              <a:ext uri="{FF2B5EF4-FFF2-40B4-BE49-F238E27FC236}">
                <a16:creationId xmlns:a16="http://schemas.microsoft.com/office/drawing/2014/main" id="{6A4AB08B-1DD4-77BA-8E64-565B38F285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87BFF7-3090-16FF-3DD4-CD348AF0BE5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6630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5155-3250-5EC5-6F82-ECE7524D5E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19464A-D51B-5E0F-7FFA-35E5FC968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16FAA-F840-2175-F142-7C08937028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F08252-BA69-3F1F-2EE1-7F1373F44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479B0-37A2-AECA-3684-CD797BF0E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5A535E-AB7A-CF80-B874-2E73F190A5E0}"/>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8" name="Footer Placeholder 7">
            <a:extLst>
              <a:ext uri="{FF2B5EF4-FFF2-40B4-BE49-F238E27FC236}">
                <a16:creationId xmlns:a16="http://schemas.microsoft.com/office/drawing/2014/main" id="{3ED79F45-26AF-303A-6BD0-0AD277902C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DCCA310-A331-7BD6-DBE1-90E2D7FB126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8622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C317-64CA-5082-0AF3-60B6EFB636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89B355-8666-F8EF-E9FE-0649AA74D5B1}"/>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4" name="Footer Placeholder 3">
            <a:extLst>
              <a:ext uri="{FF2B5EF4-FFF2-40B4-BE49-F238E27FC236}">
                <a16:creationId xmlns:a16="http://schemas.microsoft.com/office/drawing/2014/main" id="{11B14796-5347-A98E-C8BB-A9ECF7435CA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D983CB-79A9-CA5D-B90B-910141709EC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48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147C3-030C-5089-0543-26A6B557BBBA}"/>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3" name="Footer Placeholder 2">
            <a:extLst>
              <a:ext uri="{FF2B5EF4-FFF2-40B4-BE49-F238E27FC236}">
                <a16:creationId xmlns:a16="http://schemas.microsoft.com/office/drawing/2014/main" id="{683BB747-5ECB-4BE1-8B1F-70A7A35A841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AA4D598-7A21-FA0D-E36E-BB8C2D3929D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845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B950-8912-96F5-7819-57B5CE751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80A997-75AA-51A1-7DFC-A3283AB32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9C4037-6F83-23E4-E411-54B5CAA10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36646-62ED-8FE3-66A0-4BF466EBA9EC}"/>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6" name="Footer Placeholder 5">
            <a:extLst>
              <a:ext uri="{FF2B5EF4-FFF2-40B4-BE49-F238E27FC236}">
                <a16:creationId xmlns:a16="http://schemas.microsoft.com/office/drawing/2014/main" id="{723EB997-6894-9216-EBE3-EA8D2D1F02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EBDEAD-688C-1BEE-6779-19DF920A21C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24995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BDC4-0C7B-CEA5-9896-49E4A563B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38E4F8-A816-9C80-A886-F947AC173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A8E4C2-D26B-9ABF-B383-9D73DD231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1766B-FD3F-0B4E-2F8F-B92607A92A33}"/>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6" name="Footer Placeholder 5">
            <a:extLst>
              <a:ext uri="{FF2B5EF4-FFF2-40B4-BE49-F238E27FC236}">
                <a16:creationId xmlns:a16="http://schemas.microsoft.com/office/drawing/2014/main" id="{40F2015C-C4B6-1991-1B59-8CC706391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C22DF-4AEF-9A3E-84B2-C8A31E256B6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455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0095BA-1812-0EE1-043A-C65620C94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3B1B0D-CD73-2495-B11D-EE95DA4C9E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298A5-2DD3-E024-282F-9C033E2F4E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B4390E2D-E755-ED2B-28F2-6066BB7EC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6B8FA2EB-9C1C-C51B-1FB9-CD285FB28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920579"/>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7.png"/><Relationship Id="rId7" Type="http://schemas.openxmlformats.org/officeDocument/2006/relationships/diagramColors" Target="../diagrams/colors2.xml"/><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2.png"/><Relationship Id="rId7" Type="http://schemas.openxmlformats.org/officeDocument/2006/relationships/diagramColors" Target="../diagrams/colors3.xml"/><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8BE1194-2E67-0A67-7290-8DA5E3FD82F7}"/>
              </a:ext>
            </a:extLst>
          </p:cNvPr>
          <p:cNvSpPr txBox="1"/>
          <p:nvPr/>
        </p:nvSpPr>
        <p:spPr>
          <a:xfrm>
            <a:off x="5232400" y="1641752"/>
            <a:ext cx="6140449" cy="1323439"/>
          </a:xfrm>
          <a:prstGeom prst="rect">
            <a:avLst/>
          </a:prstGeom>
        </p:spPr>
        <p:txBody>
          <a:bodyPr vert="horz" lIns="91440" tIns="45720" rIns="91440" bIns="45720" rtlCol="0" anchor="t">
            <a:normAutofit/>
          </a:bodyPr>
          <a:lstStyle/>
          <a:p>
            <a:pPr>
              <a:lnSpc>
                <a:spcPct val="90000"/>
              </a:lnSpc>
              <a:spcBef>
                <a:spcPct val="0"/>
              </a:spcBef>
              <a:spcAft>
                <a:spcPts val="1200"/>
              </a:spcAft>
            </a:pPr>
            <a:r>
              <a:rPr lang="en-US" sz="3700" b="1" i="0" kern="1200" dirty="0">
                <a:solidFill>
                  <a:schemeClr val="bg1"/>
                </a:solidFill>
                <a:effectLst/>
                <a:latin typeface="+mj-lt"/>
                <a:ea typeface="+mj-ea"/>
                <a:cs typeface="+mj-cs"/>
              </a:rPr>
              <a:t>Predicting Emergency Visits using Machine Learning</a:t>
            </a:r>
          </a:p>
        </p:txBody>
      </p:sp>
      <p:grpSp>
        <p:nvGrpSpPr>
          <p:cNvPr id="60" name="Group 59">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61" name="Group 60">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69" name="Freeform: Shape 68">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9">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62" name="Group 61">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63" name="Group 62">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67" name="Freeform: Shape 66">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Group 63">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65" name="Freeform: Shape 64">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1026" name="Picture 2" descr="AI in Healthcare: How Machine Learning is Revolutionizing">
            <a:extLst>
              <a:ext uri="{FF2B5EF4-FFF2-40B4-BE49-F238E27FC236}">
                <a16:creationId xmlns:a16="http://schemas.microsoft.com/office/drawing/2014/main" id="{0EEF32CF-295F-F74D-5176-11A0BE57FA36}"/>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21922" y="2303471"/>
            <a:ext cx="4169662" cy="24899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graphicFrame>
        <p:nvGraphicFramePr>
          <p:cNvPr id="1030" name="TextBox 4">
            <a:extLst>
              <a:ext uri="{FF2B5EF4-FFF2-40B4-BE49-F238E27FC236}">
                <a16:creationId xmlns:a16="http://schemas.microsoft.com/office/drawing/2014/main" id="{5DC9C6B4-1F5D-EF62-167B-967796E71E92}"/>
              </a:ext>
            </a:extLst>
          </p:cNvPr>
          <p:cNvGraphicFramePr/>
          <p:nvPr>
            <p:extLst>
              <p:ext uri="{D42A27DB-BD31-4B8C-83A1-F6EECF244321}">
                <p14:modId xmlns:p14="http://schemas.microsoft.com/office/powerpoint/2010/main" val="2050198100"/>
              </p:ext>
            </p:extLst>
          </p:nvPr>
        </p:nvGraphicFramePr>
        <p:xfrm>
          <a:off x="4773931" y="3146400"/>
          <a:ext cx="7088886" cy="24543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22418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A87080-0A4A-00FA-6F8B-2EEC8140D3CE}"/>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778152E-936C-7B8F-A6D4-08BD2C98D115}"/>
              </a:ext>
            </a:extLst>
          </p:cNvPr>
          <p:cNvSpPr txBox="1"/>
          <p:nvPr/>
        </p:nvSpPr>
        <p:spPr>
          <a:xfrm>
            <a:off x="838200" y="1641752"/>
            <a:ext cx="4391025"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i="0" kern="1200">
                <a:solidFill>
                  <a:schemeClr val="bg1"/>
                </a:solidFill>
                <a:effectLst/>
                <a:latin typeface="+mj-lt"/>
                <a:ea typeface="+mj-ea"/>
                <a:cs typeface="+mj-cs"/>
              </a:rPr>
              <a:t>Hospital Mortality vs Length of Stay (LOS)</a:t>
            </a:r>
          </a:p>
        </p:txBody>
      </p:sp>
      <p:sp>
        <p:nvSpPr>
          <p:cNvPr id="3" name="TextBox 2">
            <a:extLst>
              <a:ext uri="{FF2B5EF4-FFF2-40B4-BE49-F238E27FC236}">
                <a16:creationId xmlns:a16="http://schemas.microsoft.com/office/drawing/2014/main" id="{5204E4DC-7CAF-35BD-1C1A-0A63065DB200}"/>
              </a:ext>
            </a:extLst>
          </p:cNvPr>
          <p:cNvSpPr txBox="1"/>
          <p:nvPr/>
        </p:nvSpPr>
        <p:spPr>
          <a:xfrm>
            <a:off x="838200" y="3146400"/>
            <a:ext cx="4391025" cy="2454300"/>
          </a:xfrm>
          <a:prstGeom prst="rect">
            <a:avLst/>
          </a:prstGeom>
        </p:spPr>
        <p:txBody>
          <a:bodyPr vert="horz" lIns="91440" tIns="45720" rIns="91440" bIns="45720" rtlCol="0">
            <a:normAutofit/>
          </a:bodyPr>
          <a:lstStyle/>
          <a:p>
            <a:pPr>
              <a:lnSpc>
                <a:spcPct val="90000"/>
              </a:lnSpc>
              <a:spcAft>
                <a:spcPts val="600"/>
              </a:spcAft>
            </a:pPr>
            <a:r>
              <a:rPr lang="en-US" sz="2400" b="0" i="0" dirty="0">
                <a:solidFill>
                  <a:schemeClr val="bg1">
                    <a:alpha val="80000"/>
                  </a:schemeClr>
                </a:solidFill>
                <a:effectLst/>
              </a:rPr>
              <a:t>Understanding the distribution of hospital mortality versus LOS is crucial for developing robust predictive models and ensuring accurate evaluation metrics.</a:t>
            </a:r>
          </a:p>
        </p:txBody>
      </p:sp>
      <p:pic>
        <p:nvPicPr>
          <p:cNvPr id="2050" name="Picture 2" descr="No description has been provided for this image">
            <a:extLst>
              <a:ext uri="{FF2B5EF4-FFF2-40B4-BE49-F238E27FC236}">
                <a16:creationId xmlns:a16="http://schemas.microsoft.com/office/drawing/2014/main" id="{B053847F-9C39-D074-5639-9F19699F37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8" y="717452"/>
            <a:ext cx="5692727" cy="5247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72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83CBB3-2702-778B-B6DC-FD6D9ED0FB1E}"/>
            </a:ext>
          </a:extLst>
        </p:cNvPr>
        <p:cNvGrpSpPr/>
        <p:nvPr/>
      </p:nvGrpSpPr>
      <p:grpSpPr>
        <a:xfrm>
          <a:off x="0" y="0"/>
          <a:ext cx="0" cy="0"/>
          <a:chOff x="0" y="0"/>
          <a:chExt cx="0" cy="0"/>
        </a:xfrm>
      </p:grpSpPr>
      <p:sp useBgFill="1">
        <p:nvSpPr>
          <p:cNvPr id="3097" name="Rectangle 309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o description has been provided for this image">
            <a:extLst>
              <a:ext uri="{FF2B5EF4-FFF2-40B4-BE49-F238E27FC236}">
                <a16:creationId xmlns:a16="http://schemas.microsoft.com/office/drawing/2014/main" id="{E4DA1734-1656-91CD-B574-7189C3031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091" r="9786" b="1"/>
          <a:stretch/>
        </p:blipFill>
        <p:spPr bwMode="auto">
          <a:xfrm>
            <a:off x="6620256" y="10"/>
            <a:ext cx="5571744" cy="6857990"/>
          </a:xfrm>
          <a:prstGeom prst="rect">
            <a:avLst/>
          </a:prstGeom>
          <a:noFill/>
          <a:extLst>
            <a:ext uri="{909E8E84-426E-40DD-AFC4-6F175D3DCCD1}">
              <a14:hiddenFill xmlns:a14="http://schemas.microsoft.com/office/drawing/2010/main">
                <a:solidFill>
                  <a:srgbClr val="FFFFFF"/>
                </a:solidFill>
              </a14:hiddenFill>
            </a:ext>
          </a:extLst>
        </p:spPr>
      </p:pic>
      <p:sp>
        <p:nvSpPr>
          <p:cNvPr id="3099" name="Rectangle 309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1045683-DD03-53A8-9F9C-C2189B66B0A9}"/>
              </a:ext>
            </a:extLst>
          </p:cNvPr>
          <p:cNvSpPr txBox="1"/>
          <p:nvPr/>
        </p:nvSpPr>
        <p:spPr>
          <a:xfrm>
            <a:off x="371094" y="1161288"/>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i="0">
                <a:solidFill>
                  <a:schemeClr val="bg1"/>
                </a:solidFill>
                <a:effectLst/>
                <a:latin typeface="+mj-lt"/>
                <a:ea typeface="+mj-ea"/>
                <a:cs typeface="+mj-cs"/>
              </a:rPr>
              <a:t>Marital Status and Emergency</a:t>
            </a:r>
          </a:p>
        </p:txBody>
      </p:sp>
      <p:sp>
        <p:nvSpPr>
          <p:cNvPr id="3101" name="Rectangle 310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03" name="Rectangle 310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ED9A193-D391-5BF3-56D9-81ECD51DE74C}"/>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b="0" i="0" dirty="0">
                <a:solidFill>
                  <a:schemeClr val="bg1"/>
                </a:solidFill>
                <a:effectLst/>
              </a:rPr>
              <a:t>The bar plot comparing emergency visits to marital status provides valuable insights into the distribution of the target variable, EMERGENCY. It appears that married individuals tend to visit the emergency room more frequently than others.</a:t>
            </a:r>
          </a:p>
        </p:txBody>
      </p:sp>
    </p:spTree>
    <p:extLst>
      <p:ext uri="{BB962C8B-B14F-4D97-AF65-F5344CB8AC3E}">
        <p14:creationId xmlns:p14="http://schemas.microsoft.com/office/powerpoint/2010/main" val="1843796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8BA765-8B72-E1CB-7E33-B585F054BF3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9C5ACE-CDEC-CE19-0848-212DD98FF512}"/>
              </a:ext>
            </a:extLst>
          </p:cNvPr>
          <p:cNvSpPr txBox="1"/>
          <p:nvPr/>
        </p:nvSpPr>
        <p:spPr>
          <a:xfrm>
            <a:off x="838200" y="565661"/>
            <a:ext cx="4391025"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i="0" kern="1200" dirty="0">
                <a:solidFill>
                  <a:schemeClr val="bg1"/>
                </a:solidFill>
                <a:effectLst/>
                <a:latin typeface="+mj-lt"/>
                <a:ea typeface="+mj-ea"/>
                <a:cs typeface="+mj-cs"/>
              </a:rPr>
              <a:t>Age, Ethnicity, and Emergency Status</a:t>
            </a:r>
          </a:p>
        </p:txBody>
      </p:sp>
      <p:sp>
        <p:nvSpPr>
          <p:cNvPr id="3" name="TextBox 2">
            <a:extLst>
              <a:ext uri="{FF2B5EF4-FFF2-40B4-BE49-F238E27FC236}">
                <a16:creationId xmlns:a16="http://schemas.microsoft.com/office/drawing/2014/main" id="{EF13FB3A-A1D8-B5A0-9990-09110A2238FF}"/>
              </a:ext>
            </a:extLst>
          </p:cNvPr>
          <p:cNvSpPr txBox="1"/>
          <p:nvPr/>
        </p:nvSpPr>
        <p:spPr>
          <a:xfrm>
            <a:off x="426720" y="2097024"/>
            <a:ext cx="5369169" cy="3503676"/>
          </a:xfrm>
          <a:prstGeom prst="rect">
            <a:avLst/>
          </a:prstGeom>
        </p:spPr>
        <p:txBody>
          <a:bodyPr vert="horz" lIns="91440" tIns="45720" rIns="91440" bIns="45720" rtlCol="0">
            <a:noAutofit/>
          </a:bodyPr>
          <a:lstStyle/>
          <a:p>
            <a:pPr>
              <a:lnSpc>
                <a:spcPct val="90000"/>
              </a:lnSpc>
              <a:spcAft>
                <a:spcPts val="600"/>
              </a:spcAft>
            </a:pPr>
            <a:r>
              <a:rPr lang="en-US" sz="1600" b="0" i="0" dirty="0">
                <a:solidFill>
                  <a:schemeClr val="bg1">
                    <a:alpha val="80000"/>
                  </a:schemeClr>
                </a:solidFill>
                <a:effectLst/>
              </a:rPr>
              <a:t>This scatter plot compares the distribution of emergency visits and non-emergency visits with age and ethnicity to provide more insights. The plot highlights the frequency of emergency visits in comparison to non-emergency visits, which is crucial for understanding the overall distribution of the target variable, EMERGENCY.</a:t>
            </a:r>
          </a:p>
          <a:p>
            <a:pPr>
              <a:lnSpc>
                <a:spcPct val="90000"/>
              </a:lnSpc>
              <a:spcAft>
                <a:spcPts val="600"/>
              </a:spcAft>
            </a:pPr>
            <a:r>
              <a:rPr lang="en-US" sz="1600" b="0" i="0" dirty="0">
                <a:solidFill>
                  <a:schemeClr val="bg1">
                    <a:alpha val="80000"/>
                  </a:schemeClr>
                </a:solidFill>
                <a:effectLst/>
              </a:rPr>
              <a:t>Key observations from the plot include:</a:t>
            </a:r>
          </a:p>
          <a:p>
            <a:pPr marL="285750" indent="-228600">
              <a:lnSpc>
                <a:spcPct val="90000"/>
              </a:lnSpc>
              <a:spcAft>
                <a:spcPts val="600"/>
              </a:spcAft>
              <a:buFont typeface="Arial" panose="020B0604020202020204" pitchFamily="34" charset="0"/>
              <a:buChar char="•"/>
            </a:pPr>
            <a:r>
              <a:rPr lang="en-US" sz="1600" b="0" i="0" dirty="0">
                <a:solidFill>
                  <a:schemeClr val="bg1">
                    <a:alpha val="80000"/>
                  </a:schemeClr>
                </a:solidFill>
                <a:effectLst/>
              </a:rPr>
              <a:t>The number of emergency visits is significantly higher than non-emergency visits.</a:t>
            </a:r>
          </a:p>
          <a:p>
            <a:pPr marL="285750" indent="-228600">
              <a:lnSpc>
                <a:spcPct val="90000"/>
              </a:lnSpc>
              <a:spcAft>
                <a:spcPts val="600"/>
              </a:spcAft>
              <a:buFont typeface="Arial" panose="020B0604020202020204" pitchFamily="34" charset="0"/>
              <a:buChar char="•"/>
            </a:pPr>
            <a:r>
              <a:rPr lang="en-US" sz="1600" dirty="0">
                <a:solidFill>
                  <a:schemeClr val="bg1">
                    <a:alpha val="80000"/>
                  </a:schemeClr>
                </a:solidFill>
              </a:rPr>
              <a:t>T</a:t>
            </a:r>
            <a:r>
              <a:rPr lang="en-US" sz="1600" b="0" i="0" dirty="0">
                <a:solidFill>
                  <a:schemeClr val="bg1">
                    <a:alpha val="80000"/>
                  </a:schemeClr>
                </a:solidFill>
                <a:effectLst/>
              </a:rPr>
              <a:t>his distribution indicates a higher prevalence of emergency cases in the dataset, which may impact the performance and evaluation of the classification models.</a:t>
            </a:r>
          </a:p>
        </p:txBody>
      </p:sp>
      <p:pic>
        <p:nvPicPr>
          <p:cNvPr id="4" name="Picture 2" descr="No description has been provided for this image">
            <a:extLst>
              <a:ext uri="{FF2B5EF4-FFF2-40B4-BE49-F238E27FC236}">
                <a16:creationId xmlns:a16="http://schemas.microsoft.com/office/drawing/2014/main" id="{B5CFBE73-8289-CA8E-21FF-9DCA31BD5D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8" y="1153551"/>
            <a:ext cx="5903743" cy="467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64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2C38C0-BB7D-9132-DBC3-81A27F813790}"/>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EE70AE2-832E-4D1F-A983-946F2217D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965DA7-4E0F-E3DD-51BD-27EAA9D575BD}"/>
              </a:ext>
            </a:extLst>
          </p:cNvPr>
          <p:cNvSpPr txBox="1"/>
          <p:nvPr/>
        </p:nvSpPr>
        <p:spPr>
          <a:xfrm>
            <a:off x="5232400" y="1641752"/>
            <a:ext cx="6140449"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i="0" kern="1200">
                <a:solidFill>
                  <a:schemeClr val="bg1"/>
                </a:solidFill>
                <a:effectLst/>
                <a:latin typeface="+mj-lt"/>
                <a:ea typeface="+mj-ea"/>
                <a:cs typeface="+mj-cs"/>
              </a:rPr>
              <a:t>Emergency vs. Other Visits</a:t>
            </a:r>
          </a:p>
        </p:txBody>
      </p:sp>
      <p:pic>
        <p:nvPicPr>
          <p:cNvPr id="5122" name="Picture 2" descr="No description has been provided for this image">
            <a:extLst>
              <a:ext uri="{FF2B5EF4-FFF2-40B4-BE49-F238E27FC236}">
                <a16:creationId xmlns:a16="http://schemas.microsoft.com/office/drawing/2014/main" id="{6D6F8FBC-5CB8-E8AC-D2EC-77ADF61A4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501" r="1" b="1"/>
          <a:stretch/>
        </p:blipFill>
        <p:spPr bwMode="auto">
          <a:xfrm>
            <a:off x="-7808" y="1"/>
            <a:ext cx="4421058" cy="3333749"/>
          </a:xfrm>
          <a:custGeom>
            <a:avLst/>
            <a:gdLst/>
            <a:ahLst/>
            <a:cxnLst/>
            <a:rect l="l" t="t" r="r" b="b"/>
            <a:pathLst>
              <a:path w="4566747" h="3333749">
                <a:moveTo>
                  <a:pt x="3726625" y="1508457"/>
                </a:moveTo>
                <a:lnTo>
                  <a:pt x="3698531" y="1596213"/>
                </a:lnTo>
                <a:cubicBezTo>
                  <a:pt x="3696054" y="1604978"/>
                  <a:pt x="3697579" y="1615836"/>
                  <a:pt x="3700436" y="1624980"/>
                </a:cubicBezTo>
                <a:cubicBezTo>
                  <a:pt x="3710152" y="1656223"/>
                  <a:pt x="3734537" y="1676036"/>
                  <a:pt x="3757017" y="1697753"/>
                </a:cubicBezTo>
                <a:cubicBezTo>
                  <a:pt x="3766924" y="1707279"/>
                  <a:pt x="3773972" y="1720423"/>
                  <a:pt x="3779686" y="1733188"/>
                </a:cubicBezTo>
                <a:cubicBezTo>
                  <a:pt x="3794357" y="1766335"/>
                  <a:pt x="3807501" y="1800246"/>
                  <a:pt x="3821407" y="1833775"/>
                </a:cubicBezTo>
                <a:cubicBezTo>
                  <a:pt x="3822741" y="1837013"/>
                  <a:pt x="3826170" y="1839679"/>
                  <a:pt x="3829028" y="1842158"/>
                </a:cubicBezTo>
                <a:cubicBezTo>
                  <a:pt x="3859129" y="1866922"/>
                  <a:pt x="3889418" y="1891497"/>
                  <a:pt x="3919519" y="1916454"/>
                </a:cubicBezTo>
                <a:cubicBezTo>
                  <a:pt x="3925233" y="1921216"/>
                  <a:pt x="3929425" y="1928076"/>
                  <a:pt x="3934949" y="1933219"/>
                </a:cubicBezTo>
                <a:cubicBezTo>
                  <a:pt x="3942569" y="1940459"/>
                  <a:pt x="3949810" y="1949603"/>
                  <a:pt x="3958954" y="1953413"/>
                </a:cubicBezTo>
                <a:cubicBezTo>
                  <a:pt x="3987719" y="1965224"/>
                  <a:pt x="4000103" y="1987894"/>
                  <a:pt x="4005437" y="2016469"/>
                </a:cubicBezTo>
                <a:cubicBezTo>
                  <a:pt x="4010390" y="2042570"/>
                  <a:pt x="4014582" y="2068669"/>
                  <a:pt x="4020296" y="2094578"/>
                </a:cubicBezTo>
                <a:cubicBezTo>
                  <a:pt x="4027154" y="2126201"/>
                  <a:pt x="4034584" y="2157636"/>
                  <a:pt x="4042967" y="2188879"/>
                </a:cubicBezTo>
                <a:cubicBezTo>
                  <a:pt x="4046587" y="2202404"/>
                  <a:pt x="4050777" y="2216692"/>
                  <a:pt x="4058207" y="2228314"/>
                </a:cubicBezTo>
                <a:cubicBezTo>
                  <a:pt x="4078782" y="2260890"/>
                  <a:pt x="4092688" y="2295753"/>
                  <a:pt x="4087164" y="2334044"/>
                </a:cubicBezTo>
                <a:cubicBezTo>
                  <a:pt x="4082782" y="2364715"/>
                  <a:pt x="4094022" y="2390434"/>
                  <a:pt x="4111549" y="2409485"/>
                </a:cubicBezTo>
                <a:cubicBezTo>
                  <a:pt x="4119503" y="2418154"/>
                  <a:pt x="4125016" y="2426976"/>
                  <a:pt x="4128650" y="2435912"/>
                </a:cubicBezTo>
                <a:lnTo>
                  <a:pt x="4134481" y="2463017"/>
                </a:lnTo>
                <a:lnTo>
                  <a:pt x="4134480" y="2463032"/>
                </a:lnTo>
                <a:lnTo>
                  <a:pt x="4125839" y="2518261"/>
                </a:lnTo>
                <a:lnTo>
                  <a:pt x="4125838" y="2518263"/>
                </a:lnTo>
                <a:cubicBezTo>
                  <a:pt x="4123171" y="2527789"/>
                  <a:pt x="4122027" y="2536457"/>
                  <a:pt x="4122194" y="2545005"/>
                </a:cubicBezTo>
                <a:lnTo>
                  <a:pt x="4122194" y="2545006"/>
                </a:lnTo>
                <a:cubicBezTo>
                  <a:pt x="4122360" y="2553555"/>
                  <a:pt x="4123837" y="2561985"/>
                  <a:pt x="4126408" y="2571034"/>
                </a:cubicBezTo>
                <a:cubicBezTo>
                  <a:pt x="4138410" y="2612945"/>
                  <a:pt x="4170987" y="2640950"/>
                  <a:pt x="4199562" y="2668001"/>
                </a:cubicBezTo>
                <a:cubicBezTo>
                  <a:pt x="4223947" y="2691054"/>
                  <a:pt x="4237663" y="2716963"/>
                  <a:pt x="4247952" y="2745348"/>
                </a:cubicBezTo>
                <a:lnTo>
                  <a:pt x="4247953" y="2745351"/>
                </a:lnTo>
                <a:lnTo>
                  <a:pt x="4253873" y="2778005"/>
                </a:lnTo>
                <a:lnTo>
                  <a:pt x="4253453" y="2785439"/>
                </a:lnTo>
                <a:lnTo>
                  <a:pt x="4243374" y="2811779"/>
                </a:lnTo>
                <a:lnTo>
                  <a:pt x="4243370" y="2811786"/>
                </a:lnTo>
                <a:lnTo>
                  <a:pt x="4243372" y="2811786"/>
                </a:lnTo>
                <a:lnTo>
                  <a:pt x="4243374" y="2811779"/>
                </a:lnTo>
                <a:lnTo>
                  <a:pt x="4253024" y="2793022"/>
                </a:lnTo>
                <a:lnTo>
                  <a:pt x="4253453" y="2785439"/>
                </a:lnTo>
                <a:lnTo>
                  <a:pt x="4254653" y="2782304"/>
                </a:lnTo>
                <a:lnTo>
                  <a:pt x="4253873" y="2778005"/>
                </a:lnTo>
                <a:lnTo>
                  <a:pt x="4254283" y="2770756"/>
                </a:lnTo>
                <a:lnTo>
                  <a:pt x="4247953" y="2745351"/>
                </a:lnTo>
                <a:lnTo>
                  <a:pt x="4247952" y="2745347"/>
                </a:lnTo>
                <a:cubicBezTo>
                  <a:pt x="4237663" y="2716962"/>
                  <a:pt x="4223947" y="2691053"/>
                  <a:pt x="4199562" y="2668000"/>
                </a:cubicBezTo>
                <a:cubicBezTo>
                  <a:pt x="4170987" y="2640949"/>
                  <a:pt x="4138410" y="2612944"/>
                  <a:pt x="4126408" y="2571033"/>
                </a:cubicBezTo>
                <a:lnTo>
                  <a:pt x="4122194" y="2545006"/>
                </a:lnTo>
                <a:lnTo>
                  <a:pt x="4125838" y="2518264"/>
                </a:lnTo>
                <a:lnTo>
                  <a:pt x="4125839" y="2518261"/>
                </a:lnTo>
                <a:lnTo>
                  <a:pt x="4132419" y="2490550"/>
                </a:lnTo>
                <a:lnTo>
                  <a:pt x="4134480" y="2463032"/>
                </a:lnTo>
                <a:lnTo>
                  <a:pt x="4134482" y="2463018"/>
                </a:lnTo>
                <a:lnTo>
                  <a:pt x="4134481" y="2463017"/>
                </a:lnTo>
                <a:lnTo>
                  <a:pt x="4134482" y="2463017"/>
                </a:lnTo>
                <a:cubicBezTo>
                  <a:pt x="4133600" y="2444776"/>
                  <a:pt x="4127457" y="2426821"/>
                  <a:pt x="4111549" y="2409484"/>
                </a:cubicBezTo>
                <a:cubicBezTo>
                  <a:pt x="4094022" y="2390433"/>
                  <a:pt x="4082782" y="2364714"/>
                  <a:pt x="4087164" y="2334043"/>
                </a:cubicBezTo>
                <a:cubicBezTo>
                  <a:pt x="4092688" y="2295752"/>
                  <a:pt x="4078782" y="2260889"/>
                  <a:pt x="4058207" y="2228313"/>
                </a:cubicBezTo>
                <a:cubicBezTo>
                  <a:pt x="4050777" y="2216691"/>
                  <a:pt x="4046587" y="2202403"/>
                  <a:pt x="4042967" y="2188878"/>
                </a:cubicBezTo>
                <a:cubicBezTo>
                  <a:pt x="4034584" y="2157635"/>
                  <a:pt x="4027154" y="2126200"/>
                  <a:pt x="4020296" y="2094577"/>
                </a:cubicBezTo>
                <a:cubicBezTo>
                  <a:pt x="4014582" y="2068668"/>
                  <a:pt x="4010390" y="2042569"/>
                  <a:pt x="4005437" y="2016468"/>
                </a:cubicBezTo>
                <a:cubicBezTo>
                  <a:pt x="4000103" y="1987893"/>
                  <a:pt x="3987719" y="1965223"/>
                  <a:pt x="3958954" y="1953412"/>
                </a:cubicBezTo>
                <a:cubicBezTo>
                  <a:pt x="3949810" y="1949602"/>
                  <a:pt x="3942569" y="1940458"/>
                  <a:pt x="3934949" y="1933218"/>
                </a:cubicBezTo>
                <a:cubicBezTo>
                  <a:pt x="3929425" y="1928075"/>
                  <a:pt x="3925233" y="1921215"/>
                  <a:pt x="3919519" y="1916453"/>
                </a:cubicBezTo>
                <a:cubicBezTo>
                  <a:pt x="3889418" y="1891496"/>
                  <a:pt x="3859129" y="1866921"/>
                  <a:pt x="3829028" y="1842157"/>
                </a:cubicBezTo>
                <a:cubicBezTo>
                  <a:pt x="3826170" y="1839678"/>
                  <a:pt x="3822741" y="1837012"/>
                  <a:pt x="3821407" y="1833774"/>
                </a:cubicBezTo>
                <a:cubicBezTo>
                  <a:pt x="3807501" y="1800245"/>
                  <a:pt x="3794358" y="1766334"/>
                  <a:pt x="3779686" y="1733187"/>
                </a:cubicBezTo>
                <a:cubicBezTo>
                  <a:pt x="3773972" y="1720422"/>
                  <a:pt x="3766924" y="1707278"/>
                  <a:pt x="3757018" y="1697752"/>
                </a:cubicBezTo>
                <a:cubicBezTo>
                  <a:pt x="3734538" y="1676035"/>
                  <a:pt x="3710152" y="1656222"/>
                  <a:pt x="3700436" y="1624979"/>
                </a:cubicBezTo>
                <a:cubicBezTo>
                  <a:pt x="3697580" y="1615835"/>
                  <a:pt x="3696055" y="1604977"/>
                  <a:pt x="3698532" y="1596212"/>
                </a:cubicBezTo>
                <a:close/>
                <a:moveTo>
                  <a:pt x="3745230" y="1459072"/>
                </a:moveTo>
                <a:lnTo>
                  <a:pt x="3745229" y="1459073"/>
                </a:lnTo>
                <a:lnTo>
                  <a:pt x="3736012" y="1481571"/>
                </a:lnTo>
                <a:close/>
                <a:moveTo>
                  <a:pt x="3764423" y="1268757"/>
                </a:moveTo>
                <a:cubicBezTo>
                  <a:pt x="3764875" y="1275401"/>
                  <a:pt x="3766447" y="1281688"/>
                  <a:pt x="3769590" y="1286069"/>
                </a:cubicBezTo>
                <a:cubicBezTo>
                  <a:pt x="3784163" y="1306929"/>
                  <a:pt x="3790403" y="1328552"/>
                  <a:pt x="3791927" y="1350627"/>
                </a:cubicBezTo>
                <a:lnTo>
                  <a:pt x="3786333" y="1413839"/>
                </a:lnTo>
                <a:lnTo>
                  <a:pt x="3791928" y="1350626"/>
                </a:lnTo>
                <a:cubicBezTo>
                  <a:pt x="3790403" y="1328551"/>
                  <a:pt x="3784164" y="1306929"/>
                  <a:pt x="3769590" y="1286068"/>
                </a:cubicBezTo>
                <a:close/>
                <a:moveTo>
                  <a:pt x="3706152" y="773034"/>
                </a:moveTo>
                <a:lnTo>
                  <a:pt x="3706152" y="773035"/>
                </a:lnTo>
                <a:cubicBezTo>
                  <a:pt x="3708438" y="800276"/>
                  <a:pt x="3711676" y="827329"/>
                  <a:pt x="3714152" y="854379"/>
                </a:cubicBezTo>
                <a:cubicBezTo>
                  <a:pt x="3716438" y="878956"/>
                  <a:pt x="3717200" y="903722"/>
                  <a:pt x="3745205" y="915343"/>
                </a:cubicBezTo>
                <a:cubicBezTo>
                  <a:pt x="3749587" y="917059"/>
                  <a:pt x="3752825" y="922773"/>
                  <a:pt x="3755683" y="927155"/>
                </a:cubicBezTo>
                <a:cubicBezTo>
                  <a:pt x="3799691" y="994785"/>
                  <a:pt x="3798547" y="1030980"/>
                  <a:pt x="3752063" y="1097087"/>
                </a:cubicBezTo>
                <a:cubicBezTo>
                  <a:pt x="3747301" y="1103945"/>
                  <a:pt x="3743871" y="1118613"/>
                  <a:pt x="3747681" y="1123185"/>
                </a:cubicBezTo>
                <a:cubicBezTo>
                  <a:pt x="3763493" y="1142617"/>
                  <a:pt x="3770542" y="1162953"/>
                  <a:pt x="3772400" y="1184028"/>
                </a:cubicBezTo>
                <a:cubicBezTo>
                  <a:pt x="3770542" y="1162953"/>
                  <a:pt x="3763494" y="1142616"/>
                  <a:pt x="3747682" y="1123184"/>
                </a:cubicBezTo>
                <a:cubicBezTo>
                  <a:pt x="3743872" y="1118612"/>
                  <a:pt x="3747302" y="1103944"/>
                  <a:pt x="3752064" y="1097086"/>
                </a:cubicBezTo>
                <a:cubicBezTo>
                  <a:pt x="3798548" y="1030979"/>
                  <a:pt x="3799692" y="994784"/>
                  <a:pt x="3755684" y="927154"/>
                </a:cubicBezTo>
                <a:cubicBezTo>
                  <a:pt x="3752826" y="922772"/>
                  <a:pt x="3749588" y="917058"/>
                  <a:pt x="3745206" y="915342"/>
                </a:cubicBezTo>
                <a:cubicBezTo>
                  <a:pt x="3717200" y="903721"/>
                  <a:pt x="3716438" y="878955"/>
                  <a:pt x="3714152" y="854378"/>
                </a:cubicBezTo>
                <a:close/>
                <a:moveTo>
                  <a:pt x="3761553" y="517850"/>
                </a:moveTo>
                <a:lnTo>
                  <a:pt x="3752635" y="556047"/>
                </a:lnTo>
                <a:cubicBezTo>
                  <a:pt x="3750539" y="564048"/>
                  <a:pt x="3745015" y="572622"/>
                  <a:pt x="3746157" y="580050"/>
                </a:cubicBezTo>
                <a:cubicBezTo>
                  <a:pt x="3749491" y="601578"/>
                  <a:pt x="3747062" y="622200"/>
                  <a:pt x="3742776" y="642537"/>
                </a:cubicBezTo>
                <a:lnTo>
                  <a:pt x="3730253" y="694927"/>
                </a:lnTo>
                <a:lnTo>
                  <a:pt x="3742777" y="642536"/>
                </a:lnTo>
                <a:cubicBezTo>
                  <a:pt x="3747063" y="622200"/>
                  <a:pt x="3749492" y="601577"/>
                  <a:pt x="3746158" y="580049"/>
                </a:cubicBezTo>
                <a:cubicBezTo>
                  <a:pt x="3745016" y="572621"/>
                  <a:pt x="3750540" y="564047"/>
                  <a:pt x="3752636" y="556046"/>
                </a:cubicBezTo>
                <a:close/>
                <a:moveTo>
                  <a:pt x="3760066" y="313532"/>
                </a:moveTo>
                <a:lnTo>
                  <a:pt x="3760065" y="313533"/>
                </a:lnTo>
                <a:cubicBezTo>
                  <a:pt x="3755873" y="316389"/>
                  <a:pt x="3758159" y="330298"/>
                  <a:pt x="3759493" y="338870"/>
                </a:cubicBezTo>
                <a:lnTo>
                  <a:pt x="3759499" y="338898"/>
                </a:lnTo>
                <a:lnTo>
                  <a:pt x="3769400" y="395639"/>
                </a:lnTo>
                <a:lnTo>
                  <a:pt x="3765590" y="367327"/>
                </a:lnTo>
                <a:lnTo>
                  <a:pt x="3759499" y="338898"/>
                </a:lnTo>
                <a:lnTo>
                  <a:pt x="3759494" y="338869"/>
                </a:lnTo>
                <a:cubicBezTo>
                  <a:pt x="3758827" y="334583"/>
                  <a:pt x="3757922" y="328963"/>
                  <a:pt x="3757708" y="324057"/>
                </a:cubicBezTo>
                <a:close/>
                <a:moveTo>
                  <a:pt x="3782393" y="281567"/>
                </a:moveTo>
                <a:lnTo>
                  <a:pt x="3777498" y="295414"/>
                </a:lnTo>
                <a:lnTo>
                  <a:pt x="3777499" y="295414"/>
                </a:lnTo>
                <a:close/>
                <a:moveTo>
                  <a:pt x="3769073" y="24485"/>
                </a:moveTo>
                <a:lnTo>
                  <a:pt x="3766810" y="74128"/>
                </a:lnTo>
                <a:cubicBezTo>
                  <a:pt x="3767733" y="91491"/>
                  <a:pt x="3770043" y="108702"/>
                  <a:pt x="3772734" y="125860"/>
                </a:cubicBezTo>
                <a:lnTo>
                  <a:pt x="3777129" y="153387"/>
                </a:lnTo>
                <a:lnTo>
                  <a:pt x="3785402" y="228943"/>
                </a:lnTo>
                <a:lnTo>
                  <a:pt x="3780943" y="177270"/>
                </a:lnTo>
                <a:lnTo>
                  <a:pt x="3777129" y="153387"/>
                </a:lnTo>
                <a:lnTo>
                  <a:pt x="3776930" y="151568"/>
                </a:lnTo>
                <a:cubicBezTo>
                  <a:pt x="3772700" y="125875"/>
                  <a:pt x="3768195" y="100173"/>
                  <a:pt x="3766811" y="74128"/>
                </a:cubicBezTo>
                <a:close/>
                <a:moveTo>
                  <a:pt x="3766492" y="0"/>
                </a:moveTo>
                <a:lnTo>
                  <a:pt x="3769210" y="21485"/>
                </a:lnTo>
                <a:lnTo>
                  <a:pt x="3766492" y="0"/>
                </a:lnTo>
                <a:lnTo>
                  <a:pt x="4230600" y="0"/>
                </a:lnTo>
                <a:lnTo>
                  <a:pt x="4229473" y="2816"/>
                </a:lnTo>
                <a:cubicBezTo>
                  <a:pt x="4221091" y="21485"/>
                  <a:pt x="4218423" y="43011"/>
                  <a:pt x="4215374" y="63586"/>
                </a:cubicBezTo>
                <a:cubicBezTo>
                  <a:pt x="4209850" y="101307"/>
                  <a:pt x="4206420" y="139218"/>
                  <a:pt x="4201468" y="176938"/>
                </a:cubicBezTo>
                <a:cubicBezTo>
                  <a:pt x="4200324" y="184940"/>
                  <a:pt x="4198230" y="194084"/>
                  <a:pt x="4193466" y="200181"/>
                </a:cubicBezTo>
                <a:cubicBezTo>
                  <a:pt x="4161461" y="241900"/>
                  <a:pt x="4152508" y="292578"/>
                  <a:pt x="4155554" y="340773"/>
                </a:cubicBezTo>
                <a:cubicBezTo>
                  <a:pt x="4157843" y="378685"/>
                  <a:pt x="4159557" y="415834"/>
                  <a:pt x="4156319" y="453363"/>
                </a:cubicBezTo>
                <a:cubicBezTo>
                  <a:pt x="4156127" y="456221"/>
                  <a:pt x="4156509" y="460031"/>
                  <a:pt x="4158033" y="462125"/>
                </a:cubicBezTo>
                <a:cubicBezTo>
                  <a:pt x="4168129" y="475080"/>
                  <a:pt x="4168891" y="488606"/>
                  <a:pt x="4170605" y="505181"/>
                </a:cubicBezTo>
                <a:cubicBezTo>
                  <a:pt x="4173083" y="528614"/>
                  <a:pt x="4171367" y="550140"/>
                  <a:pt x="4167177" y="571859"/>
                </a:cubicBezTo>
                <a:cubicBezTo>
                  <a:pt x="4164129" y="587671"/>
                  <a:pt x="4157843" y="603672"/>
                  <a:pt x="4149840" y="617771"/>
                </a:cubicBezTo>
                <a:cubicBezTo>
                  <a:pt x="4138600" y="637391"/>
                  <a:pt x="4134220" y="656254"/>
                  <a:pt x="4149078" y="674922"/>
                </a:cubicBezTo>
                <a:cubicBezTo>
                  <a:pt x="4164891" y="695115"/>
                  <a:pt x="4159367" y="717976"/>
                  <a:pt x="4159937" y="740267"/>
                </a:cubicBezTo>
                <a:cubicBezTo>
                  <a:pt x="4160129" y="749981"/>
                  <a:pt x="4159747" y="760269"/>
                  <a:pt x="4162223" y="769604"/>
                </a:cubicBezTo>
                <a:cubicBezTo>
                  <a:pt x="4169273" y="796654"/>
                  <a:pt x="4179941" y="822755"/>
                  <a:pt x="4184703" y="850188"/>
                </a:cubicBezTo>
                <a:cubicBezTo>
                  <a:pt x="4187370" y="865429"/>
                  <a:pt x="4182607" y="882383"/>
                  <a:pt x="4179179" y="898197"/>
                </a:cubicBezTo>
                <a:cubicBezTo>
                  <a:pt x="4175559" y="914199"/>
                  <a:pt x="4170035" y="930010"/>
                  <a:pt x="4164319" y="945443"/>
                </a:cubicBezTo>
                <a:cubicBezTo>
                  <a:pt x="4160509" y="955919"/>
                  <a:pt x="4156889" y="967349"/>
                  <a:pt x="4150030" y="975732"/>
                </a:cubicBezTo>
                <a:cubicBezTo>
                  <a:pt x="4134410" y="994784"/>
                  <a:pt x="4131742" y="1014405"/>
                  <a:pt x="4139934" y="1036886"/>
                </a:cubicBezTo>
                <a:cubicBezTo>
                  <a:pt x="4141268" y="1040314"/>
                  <a:pt x="4141268" y="1044314"/>
                  <a:pt x="4141458" y="1048124"/>
                </a:cubicBezTo>
                <a:cubicBezTo>
                  <a:pt x="4145458" y="1109090"/>
                  <a:pt x="4147936" y="1170050"/>
                  <a:pt x="4154032" y="1230632"/>
                </a:cubicBezTo>
                <a:cubicBezTo>
                  <a:pt x="4156509" y="1255205"/>
                  <a:pt x="4167367" y="1278828"/>
                  <a:pt x="4174225" y="1303023"/>
                </a:cubicBezTo>
                <a:cubicBezTo>
                  <a:pt x="4175559" y="1307977"/>
                  <a:pt x="4177655" y="1313503"/>
                  <a:pt x="4176701" y="1318455"/>
                </a:cubicBezTo>
                <a:cubicBezTo>
                  <a:pt x="4167177" y="1372367"/>
                  <a:pt x="4181083" y="1422853"/>
                  <a:pt x="4199372" y="1472574"/>
                </a:cubicBezTo>
                <a:cubicBezTo>
                  <a:pt x="4201279" y="1477716"/>
                  <a:pt x="4200706" y="1484003"/>
                  <a:pt x="4200324" y="1489719"/>
                </a:cubicBezTo>
                <a:cubicBezTo>
                  <a:pt x="4198992" y="1505723"/>
                  <a:pt x="4192324" y="1523058"/>
                  <a:pt x="4196324" y="1537536"/>
                </a:cubicBezTo>
                <a:cubicBezTo>
                  <a:pt x="4207374" y="1576018"/>
                  <a:pt x="4220709" y="1614119"/>
                  <a:pt x="4237473" y="1650316"/>
                </a:cubicBezTo>
                <a:cubicBezTo>
                  <a:pt x="4254428" y="1687085"/>
                  <a:pt x="4268716" y="1721184"/>
                  <a:pt x="4251572" y="1763286"/>
                </a:cubicBezTo>
                <a:cubicBezTo>
                  <a:pt x="4244331" y="1781193"/>
                  <a:pt x="4249477" y="1804815"/>
                  <a:pt x="4251380" y="1825392"/>
                </a:cubicBezTo>
                <a:cubicBezTo>
                  <a:pt x="4252904" y="1840440"/>
                  <a:pt x="4261479" y="1854919"/>
                  <a:pt x="4261479" y="1869779"/>
                </a:cubicBezTo>
                <a:cubicBezTo>
                  <a:pt x="4261479" y="1909407"/>
                  <a:pt x="4271574" y="1944648"/>
                  <a:pt x="4292149" y="1978939"/>
                </a:cubicBezTo>
                <a:cubicBezTo>
                  <a:pt x="4300149" y="1992278"/>
                  <a:pt x="4294815" y="2013042"/>
                  <a:pt x="4296911" y="2030377"/>
                </a:cubicBezTo>
                <a:cubicBezTo>
                  <a:pt x="4299387" y="2048667"/>
                  <a:pt x="4301673" y="2067524"/>
                  <a:pt x="4307200" y="2085053"/>
                </a:cubicBezTo>
                <a:cubicBezTo>
                  <a:pt x="4321679" y="2130392"/>
                  <a:pt x="4338061" y="2175162"/>
                  <a:pt x="4353301" y="2220311"/>
                </a:cubicBezTo>
                <a:cubicBezTo>
                  <a:pt x="4365876" y="2257458"/>
                  <a:pt x="4355969" y="2294038"/>
                  <a:pt x="4350635" y="2330805"/>
                </a:cubicBezTo>
                <a:cubicBezTo>
                  <a:pt x="4347205" y="2353858"/>
                  <a:pt x="4339013" y="2375382"/>
                  <a:pt x="4351205" y="2401291"/>
                </a:cubicBezTo>
                <a:cubicBezTo>
                  <a:pt x="4362828" y="2426058"/>
                  <a:pt x="4360159" y="2457491"/>
                  <a:pt x="4366446" y="2485306"/>
                </a:cubicBezTo>
                <a:cubicBezTo>
                  <a:pt x="4371780" y="2508741"/>
                  <a:pt x="4380354" y="2531408"/>
                  <a:pt x="4388736" y="2554078"/>
                </a:cubicBezTo>
                <a:cubicBezTo>
                  <a:pt x="4400167" y="2584941"/>
                  <a:pt x="4412167" y="2615420"/>
                  <a:pt x="4406453" y="2649142"/>
                </a:cubicBezTo>
                <a:cubicBezTo>
                  <a:pt x="4399976" y="2687435"/>
                  <a:pt x="4424359" y="2713722"/>
                  <a:pt x="4440554" y="2743825"/>
                </a:cubicBezTo>
                <a:cubicBezTo>
                  <a:pt x="4451602" y="2764589"/>
                  <a:pt x="4459795" y="2787258"/>
                  <a:pt x="4466653" y="2809929"/>
                </a:cubicBezTo>
                <a:cubicBezTo>
                  <a:pt x="4475608" y="2840218"/>
                  <a:pt x="4480941" y="2871461"/>
                  <a:pt x="4489704" y="2901942"/>
                </a:cubicBezTo>
                <a:cubicBezTo>
                  <a:pt x="4502848" y="2948046"/>
                  <a:pt x="4513136" y="2994721"/>
                  <a:pt x="4505896" y="3042727"/>
                </a:cubicBezTo>
                <a:cubicBezTo>
                  <a:pt x="4502658" y="3064826"/>
                  <a:pt x="4502848" y="3085402"/>
                  <a:pt x="4507612" y="3107499"/>
                </a:cubicBezTo>
                <a:cubicBezTo>
                  <a:pt x="4515422" y="3143694"/>
                  <a:pt x="4516375" y="3180843"/>
                  <a:pt x="4545521" y="3209992"/>
                </a:cubicBezTo>
                <a:cubicBezTo>
                  <a:pt x="4555810" y="3220279"/>
                  <a:pt x="4558476" y="3238757"/>
                  <a:pt x="4563810" y="3253808"/>
                </a:cubicBezTo>
                <a:cubicBezTo>
                  <a:pt x="4570098" y="3271144"/>
                  <a:pt x="4566858" y="3283907"/>
                  <a:pt x="4548570" y="3293243"/>
                </a:cubicBezTo>
                <a:cubicBezTo>
                  <a:pt x="4540379" y="3297433"/>
                  <a:pt x="4532377" y="3309436"/>
                  <a:pt x="4531043" y="3318770"/>
                </a:cubicBezTo>
                <a:lnTo>
                  <a:pt x="4531438" y="3333749"/>
                </a:lnTo>
                <a:lnTo>
                  <a:pt x="4144407" y="3333749"/>
                </a:lnTo>
                <a:lnTo>
                  <a:pt x="4145031" y="3329060"/>
                </a:lnTo>
                <a:cubicBezTo>
                  <a:pt x="4154413" y="3276480"/>
                  <a:pt x="4167749" y="3224567"/>
                  <a:pt x="4180703" y="3172654"/>
                </a:cubicBezTo>
                <a:cubicBezTo>
                  <a:pt x="4188705" y="3140649"/>
                  <a:pt x="4192943" y="3109025"/>
                  <a:pt x="4193158" y="3077401"/>
                </a:cubicBezTo>
                <a:lnTo>
                  <a:pt x="4193158" y="3077400"/>
                </a:lnTo>
                <a:cubicBezTo>
                  <a:pt x="4193372" y="3045776"/>
                  <a:pt x="4189562" y="3014152"/>
                  <a:pt x="4181465" y="2982147"/>
                </a:cubicBezTo>
                <a:lnTo>
                  <a:pt x="4177881" y="2947862"/>
                </a:lnTo>
                <a:lnTo>
                  <a:pt x="4177882" y="2947858"/>
                </a:lnTo>
                <a:lnTo>
                  <a:pt x="4185787" y="2903549"/>
                </a:lnTo>
                <a:lnTo>
                  <a:pt x="4202421" y="2848793"/>
                </a:lnTo>
                <a:cubicBezTo>
                  <a:pt x="4203753" y="2844316"/>
                  <a:pt x="4207039" y="2839982"/>
                  <a:pt x="4211111" y="2836172"/>
                </a:cubicBezTo>
                <a:lnTo>
                  <a:pt x="4211111" y="2836171"/>
                </a:lnTo>
                <a:lnTo>
                  <a:pt x="4202421" y="2848792"/>
                </a:lnTo>
                <a:cubicBezTo>
                  <a:pt x="4197420" y="2865009"/>
                  <a:pt x="4191562" y="2881306"/>
                  <a:pt x="4186816" y="2897784"/>
                </a:cubicBezTo>
                <a:lnTo>
                  <a:pt x="4185787" y="2903549"/>
                </a:lnTo>
                <a:lnTo>
                  <a:pt x="4182513" y="2914327"/>
                </a:lnTo>
                <a:lnTo>
                  <a:pt x="4177882" y="2947858"/>
                </a:lnTo>
                <a:lnTo>
                  <a:pt x="4177881" y="2947861"/>
                </a:lnTo>
                <a:lnTo>
                  <a:pt x="4177881" y="2947862"/>
                </a:lnTo>
                <a:cubicBezTo>
                  <a:pt x="4177512" y="2959156"/>
                  <a:pt x="4178512" y="2970575"/>
                  <a:pt x="4181465" y="2982148"/>
                </a:cubicBezTo>
                <a:lnTo>
                  <a:pt x="4193158" y="3077401"/>
                </a:lnTo>
                <a:lnTo>
                  <a:pt x="4180703" y="3172653"/>
                </a:lnTo>
                <a:cubicBezTo>
                  <a:pt x="4167749" y="3224566"/>
                  <a:pt x="4154413" y="3276479"/>
                  <a:pt x="4145031" y="3329059"/>
                </a:cubicBezTo>
                <a:lnTo>
                  <a:pt x="4144407" y="3333749"/>
                </a:lnTo>
                <a:lnTo>
                  <a:pt x="0" y="3333749"/>
                </a:lnTo>
                <a:lnTo>
                  <a:pt x="0" y="1"/>
                </a:lnTo>
                <a:close/>
              </a:path>
            </a:pathLst>
          </a:custGeom>
          <a:noFill/>
          <a:extLst>
            <a:ext uri="{909E8E84-426E-40DD-AFC4-6F175D3DCCD1}">
              <a14:hiddenFill xmlns:a14="http://schemas.microsoft.com/office/drawing/2010/main">
                <a:solidFill>
                  <a:srgbClr val="FFFFFF"/>
                </a:solidFill>
              </a14:hiddenFill>
            </a:ext>
          </a:extLst>
        </p:spPr>
      </p:pic>
      <p:pic>
        <p:nvPicPr>
          <p:cNvPr id="4" name="Picture 2" descr="No description has been provided for this image">
            <a:extLst>
              <a:ext uri="{FF2B5EF4-FFF2-40B4-BE49-F238E27FC236}">
                <a16:creationId xmlns:a16="http://schemas.microsoft.com/office/drawing/2014/main" id="{068F2BC8-A8C3-5FE0-F229-284D5FCF0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0"/>
          <a:stretch/>
        </p:blipFill>
        <p:spPr bwMode="auto">
          <a:xfrm>
            <a:off x="-7820" y="3524252"/>
            <a:ext cx="4566747" cy="3333748"/>
          </a:xfrm>
          <a:custGeom>
            <a:avLst/>
            <a:gdLst/>
            <a:ahLst/>
            <a:cxnLst/>
            <a:rect l="l" t="t" r="r" b="b"/>
            <a:pathLst>
              <a:path w="4572002" h="3333748">
                <a:moveTo>
                  <a:pt x="4246239" y="3218303"/>
                </a:moveTo>
                <a:lnTo>
                  <a:pt x="4265716" y="3287810"/>
                </a:lnTo>
                <a:lnTo>
                  <a:pt x="4260942" y="3252548"/>
                </a:lnTo>
                <a:close/>
                <a:moveTo>
                  <a:pt x="4247000" y="3138292"/>
                </a:moveTo>
                <a:lnTo>
                  <a:pt x="4235549" y="3158775"/>
                </a:lnTo>
                <a:lnTo>
                  <a:pt x="4232403" y="3178724"/>
                </a:lnTo>
                <a:lnTo>
                  <a:pt x="4232403" y="3178725"/>
                </a:lnTo>
                <a:cubicBezTo>
                  <a:pt x="4232807" y="3191917"/>
                  <a:pt x="4237951" y="3204967"/>
                  <a:pt x="4246239" y="3218301"/>
                </a:cubicBezTo>
                <a:lnTo>
                  <a:pt x="4246239" y="3218300"/>
                </a:lnTo>
                <a:lnTo>
                  <a:pt x="4232403" y="3178724"/>
                </a:lnTo>
                <a:close/>
                <a:moveTo>
                  <a:pt x="4214994" y="3040368"/>
                </a:moveTo>
                <a:lnTo>
                  <a:pt x="4214994" y="3040369"/>
                </a:lnTo>
                <a:cubicBezTo>
                  <a:pt x="4225281" y="3051227"/>
                  <a:pt x="4231378" y="3057895"/>
                  <a:pt x="4237473" y="3064374"/>
                </a:cubicBezTo>
                <a:lnTo>
                  <a:pt x="4254095" y="3100973"/>
                </a:lnTo>
                <a:lnTo>
                  <a:pt x="4247001" y="3138289"/>
                </a:lnTo>
                <a:lnTo>
                  <a:pt x="4247000" y="3138289"/>
                </a:lnTo>
                <a:lnTo>
                  <a:pt x="4247000" y="3138290"/>
                </a:lnTo>
                <a:lnTo>
                  <a:pt x="4247001" y="3138289"/>
                </a:lnTo>
                <a:lnTo>
                  <a:pt x="4254085" y="3121300"/>
                </a:lnTo>
                <a:lnTo>
                  <a:pt x="4254095" y="3100973"/>
                </a:lnTo>
                <a:lnTo>
                  <a:pt x="4254095" y="3100972"/>
                </a:lnTo>
                <a:cubicBezTo>
                  <a:pt x="4251999" y="3087090"/>
                  <a:pt x="4245951" y="3073326"/>
                  <a:pt x="4237473" y="3064373"/>
                </a:cubicBezTo>
                <a:close/>
                <a:moveTo>
                  <a:pt x="4295315" y="2914729"/>
                </a:moveTo>
                <a:lnTo>
                  <a:pt x="4275384" y="2939588"/>
                </a:lnTo>
                <a:lnTo>
                  <a:pt x="4275382" y="2939597"/>
                </a:lnTo>
                <a:lnTo>
                  <a:pt x="4261588" y="2988760"/>
                </a:lnTo>
                <a:lnTo>
                  <a:pt x="4242781" y="3021942"/>
                </a:lnTo>
                <a:lnTo>
                  <a:pt x="4242781" y="3021943"/>
                </a:lnTo>
                <a:lnTo>
                  <a:pt x="4259119" y="2997552"/>
                </a:lnTo>
                <a:lnTo>
                  <a:pt x="4261588" y="2988760"/>
                </a:lnTo>
                <a:lnTo>
                  <a:pt x="4264397" y="2983800"/>
                </a:lnTo>
                <a:lnTo>
                  <a:pt x="4275382" y="2939597"/>
                </a:lnTo>
                <a:lnTo>
                  <a:pt x="4275384" y="2939589"/>
                </a:lnTo>
                <a:cubicBezTo>
                  <a:pt x="4278336" y="2927398"/>
                  <a:pt x="4285814" y="2919825"/>
                  <a:pt x="4295315" y="2914729"/>
                </a:cubicBezTo>
                <a:close/>
                <a:moveTo>
                  <a:pt x="4381314" y="2840517"/>
                </a:moveTo>
                <a:lnTo>
                  <a:pt x="4380007" y="2863658"/>
                </a:lnTo>
                <a:lnTo>
                  <a:pt x="4377352" y="2869133"/>
                </a:lnTo>
                <a:lnTo>
                  <a:pt x="4370589" y="2883080"/>
                </a:lnTo>
                <a:lnTo>
                  <a:pt x="4370589" y="2883081"/>
                </a:lnTo>
                <a:lnTo>
                  <a:pt x="4377352" y="2869133"/>
                </a:lnTo>
                <a:lnTo>
                  <a:pt x="4380009" y="2863658"/>
                </a:lnTo>
                <a:close/>
                <a:moveTo>
                  <a:pt x="4142220" y="697139"/>
                </a:moveTo>
                <a:lnTo>
                  <a:pt x="4142220" y="697140"/>
                </a:lnTo>
                <a:cubicBezTo>
                  <a:pt x="4142982" y="707809"/>
                  <a:pt x="4143172" y="719621"/>
                  <a:pt x="4147936" y="728763"/>
                </a:cubicBezTo>
                <a:cubicBezTo>
                  <a:pt x="4160129" y="753150"/>
                  <a:pt x="4175749" y="775819"/>
                  <a:pt x="4187752" y="800394"/>
                </a:cubicBezTo>
                <a:lnTo>
                  <a:pt x="4196706" y="839639"/>
                </a:lnTo>
                <a:lnTo>
                  <a:pt x="4195944" y="957752"/>
                </a:lnTo>
                <a:cubicBezTo>
                  <a:pt x="4193276" y="1022524"/>
                  <a:pt x="4192704" y="1088248"/>
                  <a:pt x="4135934" y="1134922"/>
                </a:cubicBezTo>
                <a:cubicBezTo>
                  <a:pt x="4131362" y="1138734"/>
                  <a:pt x="4128694" y="1146924"/>
                  <a:pt x="4127932" y="1153403"/>
                </a:cubicBezTo>
                <a:cubicBezTo>
                  <a:pt x="4124313" y="1183312"/>
                  <a:pt x="4123931" y="1213983"/>
                  <a:pt x="4118025" y="1243512"/>
                </a:cubicBezTo>
                <a:cubicBezTo>
                  <a:pt x="4115644" y="1255323"/>
                  <a:pt x="4114835" y="1266134"/>
                  <a:pt x="4116716" y="1276231"/>
                </a:cubicBezTo>
                <a:lnTo>
                  <a:pt x="4116716" y="1276232"/>
                </a:lnTo>
                <a:cubicBezTo>
                  <a:pt x="4118597" y="1286329"/>
                  <a:pt x="4123170" y="1295712"/>
                  <a:pt x="4131552" y="1304665"/>
                </a:cubicBezTo>
                <a:lnTo>
                  <a:pt x="4153733" y="1339092"/>
                </a:lnTo>
                <a:lnTo>
                  <a:pt x="4161262" y="1365023"/>
                </a:lnTo>
                <a:lnTo>
                  <a:pt x="4159557" y="1387916"/>
                </a:lnTo>
                <a:cubicBezTo>
                  <a:pt x="4157842" y="1395726"/>
                  <a:pt x="4157485" y="1402870"/>
                  <a:pt x="4158155" y="1409553"/>
                </a:cubicBezTo>
                <a:lnTo>
                  <a:pt x="4158155" y="1409554"/>
                </a:lnTo>
                <a:lnTo>
                  <a:pt x="4158157" y="1409558"/>
                </a:lnTo>
                <a:lnTo>
                  <a:pt x="4162914" y="1428421"/>
                </a:lnTo>
                <a:lnTo>
                  <a:pt x="4165707" y="1433202"/>
                </a:lnTo>
                <a:lnTo>
                  <a:pt x="4166985" y="1437204"/>
                </a:lnTo>
                <a:cubicBezTo>
                  <a:pt x="4171496" y="1445845"/>
                  <a:pt x="4177202" y="1454141"/>
                  <a:pt x="4182989" y="1462786"/>
                </a:cubicBezTo>
                <a:cubicBezTo>
                  <a:pt x="4194228" y="1479550"/>
                  <a:pt x="4208326" y="1498601"/>
                  <a:pt x="4209468" y="1517270"/>
                </a:cubicBezTo>
                <a:lnTo>
                  <a:pt x="4209470" y="1517276"/>
                </a:lnTo>
                <a:lnTo>
                  <a:pt x="4214091" y="1540538"/>
                </a:lnTo>
                <a:lnTo>
                  <a:pt x="4216265" y="1546333"/>
                </a:lnTo>
                <a:lnTo>
                  <a:pt x="4216684" y="1548124"/>
                </a:lnTo>
                <a:lnTo>
                  <a:pt x="4222588" y="1563192"/>
                </a:lnTo>
                <a:lnTo>
                  <a:pt x="4235615" y="1608968"/>
                </a:lnTo>
                <a:lnTo>
                  <a:pt x="4235616" y="1608973"/>
                </a:lnTo>
                <a:lnTo>
                  <a:pt x="4228901" y="1641861"/>
                </a:lnTo>
                <a:lnTo>
                  <a:pt x="4228901" y="1641862"/>
                </a:lnTo>
                <a:cubicBezTo>
                  <a:pt x="4228140" y="1643386"/>
                  <a:pt x="4228711" y="1645529"/>
                  <a:pt x="4229592" y="1647839"/>
                </a:cubicBezTo>
                <a:lnTo>
                  <a:pt x="4232139" y="1654816"/>
                </a:lnTo>
                <a:lnTo>
                  <a:pt x="4231973" y="1705181"/>
                </a:lnTo>
                <a:lnTo>
                  <a:pt x="4224302" y="1719363"/>
                </a:lnTo>
                <a:lnTo>
                  <a:pt x="4208516" y="1748544"/>
                </a:lnTo>
                <a:cubicBezTo>
                  <a:pt x="4196871" y="1761189"/>
                  <a:pt x="4189165" y="1774343"/>
                  <a:pt x="4184613" y="1788036"/>
                </a:cubicBezTo>
                <a:lnTo>
                  <a:pt x="4183557" y="1797099"/>
                </a:lnTo>
                <a:lnTo>
                  <a:pt x="4181083" y="1801911"/>
                </a:lnTo>
                <a:lnTo>
                  <a:pt x="4179637" y="1830762"/>
                </a:lnTo>
                <a:lnTo>
                  <a:pt x="4179637" y="1830763"/>
                </a:lnTo>
                <a:cubicBezTo>
                  <a:pt x="4180286" y="1840631"/>
                  <a:pt x="4181989" y="1850751"/>
                  <a:pt x="4184513" y="1861133"/>
                </a:cubicBezTo>
                <a:cubicBezTo>
                  <a:pt x="4187752" y="1874470"/>
                  <a:pt x="4190038" y="1887806"/>
                  <a:pt x="4192704" y="1901331"/>
                </a:cubicBezTo>
                <a:cubicBezTo>
                  <a:pt x="4196514" y="1919619"/>
                  <a:pt x="4200516" y="1938100"/>
                  <a:pt x="4204326" y="1956386"/>
                </a:cubicBezTo>
                <a:lnTo>
                  <a:pt x="4208850" y="1983416"/>
                </a:lnTo>
                <a:lnTo>
                  <a:pt x="4198231" y="2007440"/>
                </a:lnTo>
                <a:lnTo>
                  <a:pt x="4198230" y="2007441"/>
                </a:lnTo>
                <a:cubicBezTo>
                  <a:pt x="4191181" y="2013348"/>
                  <a:pt x="4187989" y="2018397"/>
                  <a:pt x="4188085" y="2023326"/>
                </a:cubicBezTo>
                <a:lnTo>
                  <a:pt x="4188085" y="2023327"/>
                </a:lnTo>
                <a:cubicBezTo>
                  <a:pt x="4188180" y="2028256"/>
                  <a:pt x="4191562" y="2033066"/>
                  <a:pt x="4197658" y="2038495"/>
                </a:cubicBezTo>
                <a:cubicBezTo>
                  <a:pt x="4240331" y="2076216"/>
                  <a:pt x="4267003" y="2121938"/>
                  <a:pt x="4268906" y="2180232"/>
                </a:cubicBezTo>
                <a:cubicBezTo>
                  <a:pt x="4269288" y="2192234"/>
                  <a:pt x="4271954" y="2204427"/>
                  <a:pt x="4274812" y="2216237"/>
                </a:cubicBezTo>
                <a:cubicBezTo>
                  <a:pt x="4276527" y="2223477"/>
                  <a:pt x="4278434" y="2232242"/>
                  <a:pt x="4283577" y="2236622"/>
                </a:cubicBezTo>
                <a:cubicBezTo>
                  <a:pt x="4322821" y="2270723"/>
                  <a:pt x="4350063" y="2313206"/>
                  <a:pt x="4371972" y="2359500"/>
                </a:cubicBezTo>
                <a:lnTo>
                  <a:pt x="4371974" y="2359504"/>
                </a:lnTo>
                <a:lnTo>
                  <a:pt x="4389877" y="2411694"/>
                </a:lnTo>
                <a:lnTo>
                  <a:pt x="4389878" y="2411698"/>
                </a:lnTo>
                <a:lnTo>
                  <a:pt x="4386259" y="2469038"/>
                </a:lnTo>
                <a:lnTo>
                  <a:pt x="4386258" y="2469039"/>
                </a:lnTo>
                <a:cubicBezTo>
                  <a:pt x="4385116" y="2480279"/>
                  <a:pt x="4385307" y="2493233"/>
                  <a:pt x="4379783" y="2502188"/>
                </a:cubicBezTo>
                <a:cubicBezTo>
                  <a:pt x="4362445" y="2530573"/>
                  <a:pt x="4343777" y="2558006"/>
                  <a:pt x="4323582" y="2584486"/>
                </a:cubicBezTo>
                <a:cubicBezTo>
                  <a:pt x="4314914" y="2595822"/>
                  <a:pt x="4309961" y="2602632"/>
                  <a:pt x="4309891" y="2609062"/>
                </a:cubicBezTo>
                <a:lnTo>
                  <a:pt x="4309891" y="2609063"/>
                </a:lnTo>
                <a:lnTo>
                  <a:pt x="4313591" y="2618938"/>
                </a:lnTo>
                <a:lnTo>
                  <a:pt x="4325486" y="2631348"/>
                </a:lnTo>
                <a:lnTo>
                  <a:pt x="4325488" y="2631351"/>
                </a:lnTo>
                <a:cubicBezTo>
                  <a:pt x="4347777" y="2651546"/>
                  <a:pt x="4359397" y="2676693"/>
                  <a:pt x="4364159" y="2704505"/>
                </a:cubicBezTo>
                <a:lnTo>
                  <a:pt x="4381496" y="2837288"/>
                </a:lnTo>
                <a:lnTo>
                  <a:pt x="4381496" y="2837287"/>
                </a:lnTo>
                <a:cubicBezTo>
                  <a:pt x="4377876" y="2792899"/>
                  <a:pt x="4371590" y="2748512"/>
                  <a:pt x="4364159" y="2704504"/>
                </a:cubicBezTo>
                <a:cubicBezTo>
                  <a:pt x="4359397" y="2676692"/>
                  <a:pt x="4347777" y="2651545"/>
                  <a:pt x="4325488" y="2631350"/>
                </a:cubicBezTo>
                <a:lnTo>
                  <a:pt x="4325486" y="2631348"/>
                </a:lnTo>
                <a:lnTo>
                  <a:pt x="4309891" y="2609063"/>
                </a:lnTo>
                <a:lnTo>
                  <a:pt x="4323582" y="2584487"/>
                </a:lnTo>
                <a:cubicBezTo>
                  <a:pt x="4343777" y="2558007"/>
                  <a:pt x="4362445" y="2530574"/>
                  <a:pt x="4379783" y="2502189"/>
                </a:cubicBezTo>
                <a:cubicBezTo>
                  <a:pt x="4385307" y="2493234"/>
                  <a:pt x="4385116" y="2480280"/>
                  <a:pt x="4386258" y="2469040"/>
                </a:cubicBezTo>
                <a:lnTo>
                  <a:pt x="4386259" y="2469038"/>
                </a:lnTo>
                <a:lnTo>
                  <a:pt x="4389711" y="2440225"/>
                </a:lnTo>
                <a:lnTo>
                  <a:pt x="4389878" y="2411698"/>
                </a:lnTo>
                <a:lnTo>
                  <a:pt x="4389878" y="2411697"/>
                </a:lnTo>
                <a:lnTo>
                  <a:pt x="4389877" y="2411694"/>
                </a:lnTo>
                <a:lnTo>
                  <a:pt x="4382997" y="2385099"/>
                </a:lnTo>
                <a:lnTo>
                  <a:pt x="4371974" y="2359504"/>
                </a:lnTo>
                <a:lnTo>
                  <a:pt x="4371972" y="2359499"/>
                </a:lnTo>
                <a:cubicBezTo>
                  <a:pt x="4350063" y="2313205"/>
                  <a:pt x="4322821" y="2270722"/>
                  <a:pt x="4283577" y="2236621"/>
                </a:cubicBezTo>
                <a:cubicBezTo>
                  <a:pt x="4278434" y="2232241"/>
                  <a:pt x="4276527" y="2223476"/>
                  <a:pt x="4274812" y="2216236"/>
                </a:cubicBezTo>
                <a:cubicBezTo>
                  <a:pt x="4271954" y="2204426"/>
                  <a:pt x="4269288" y="2192233"/>
                  <a:pt x="4268906" y="2180231"/>
                </a:cubicBezTo>
                <a:cubicBezTo>
                  <a:pt x="4267003" y="2121937"/>
                  <a:pt x="4240331" y="2076215"/>
                  <a:pt x="4197658" y="2038494"/>
                </a:cubicBezTo>
                <a:lnTo>
                  <a:pt x="4188085" y="2023326"/>
                </a:lnTo>
                <a:lnTo>
                  <a:pt x="4198230" y="2007442"/>
                </a:lnTo>
                <a:lnTo>
                  <a:pt x="4198231" y="2007440"/>
                </a:lnTo>
                <a:lnTo>
                  <a:pt x="4206630" y="1996170"/>
                </a:lnTo>
                <a:lnTo>
                  <a:pt x="4208850" y="1983416"/>
                </a:lnTo>
                <a:lnTo>
                  <a:pt x="4208850" y="1983415"/>
                </a:lnTo>
                <a:cubicBezTo>
                  <a:pt x="4208803" y="1974580"/>
                  <a:pt x="4206232" y="1965245"/>
                  <a:pt x="4204326" y="1956385"/>
                </a:cubicBezTo>
                <a:cubicBezTo>
                  <a:pt x="4200516" y="1938099"/>
                  <a:pt x="4196514" y="1919618"/>
                  <a:pt x="4192704" y="1901330"/>
                </a:cubicBezTo>
                <a:cubicBezTo>
                  <a:pt x="4190038" y="1887805"/>
                  <a:pt x="4187752" y="1874469"/>
                  <a:pt x="4184513" y="1861132"/>
                </a:cubicBezTo>
                <a:lnTo>
                  <a:pt x="4179637" y="1830762"/>
                </a:lnTo>
                <a:lnTo>
                  <a:pt x="4183557" y="1797099"/>
                </a:lnTo>
                <a:lnTo>
                  <a:pt x="4208516" y="1748545"/>
                </a:lnTo>
                <a:lnTo>
                  <a:pt x="4224302" y="1719363"/>
                </a:lnTo>
                <a:lnTo>
                  <a:pt x="4231973" y="1705182"/>
                </a:lnTo>
                <a:cubicBezTo>
                  <a:pt x="4235807" y="1689346"/>
                  <a:pt x="4235759" y="1672343"/>
                  <a:pt x="4232139" y="1654816"/>
                </a:cubicBezTo>
                <a:lnTo>
                  <a:pt x="4232139" y="1654815"/>
                </a:lnTo>
                <a:cubicBezTo>
                  <a:pt x="4231663" y="1652624"/>
                  <a:pt x="4230473" y="1650148"/>
                  <a:pt x="4229592" y="1647838"/>
                </a:cubicBezTo>
                <a:lnTo>
                  <a:pt x="4228901" y="1641862"/>
                </a:lnTo>
                <a:lnTo>
                  <a:pt x="4235616" y="1608973"/>
                </a:lnTo>
                <a:lnTo>
                  <a:pt x="4235616" y="1608972"/>
                </a:lnTo>
                <a:lnTo>
                  <a:pt x="4235615" y="1608968"/>
                </a:lnTo>
                <a:lnTo>
                  <a:pt x="4228472" y="1578209"/>
                </a:lnTo>
                <a:lnTo>
                  <a:pt x="4222588" y="1563192"/>
                </a:lnTo>
                <a:lnTo>
                  <a:pt x="4222582" y="1563171"/>
                </a:lnTo>
                <a:lnTo>
                  <a:pt x="4216265" y="1546333"/>
                </a:lnTo>
                <a:lnTo>
                  <a:pt x="4209470" y="1517276"/>
                </a:lnTo>
                <a:lnTo>
                  <a:pt x="4209468" y="1517269"/>
                </a:lnTo>
                <a:cubicBezTo>
                  <a:pt x="4208326" y="1498600"/>
                  <a:pt x="4194228" y="1479549"/>
                  <a:pt x="4182989" y="1462785"/>
                </a:cubicBezTo>
                <a:lnTo>
                  <a:pt x="4165707" y="1433202"/>
                </a:lnTo>
                <a:lnTo>
                  <a:pt x="4158157" y="1409558"/>
                </a:lnTo>
                <a:lnTo>
                  <a:pt x="4158155" y="1409553"/>
                </a:lnTo>
                <a:lnTo>
                  <a:pt x="4159557" y="1387917"/>
                </a:lnTo>
                <a:cubicBezTo>
                  <a:pt x="4161319" y="1380107"/>
                  <a:pt x="4161831" y="1372462"/>
                  <a:pt x="4161262" y="1365024"/>
                </a:cubicBezTo>
                <a:lnTo>
                  <a:pt x="4161262" y="1365023"/>
                </a:lnTo>
                <a:lnTo>
                  <a:pt x="4156484" y="1343362"/>
                </a:lnTo>
                <a:lnTo>
                  <a:pt x="4153733" y="1339092"/>
                </a:lnTo>
                <a:lnTo>
                  <a:pt x="4151983" y="1333065"/>
                </a:lnTo>
                <a:cubicBezTo>
                  <a:pt x="4146840" y="1322962"/>
                  <a:pt x="4139839" y="1313451"/>
                  <a:pt x="4131552" y="1304664"/>
                </a:cubicBezTo>
                <a:lnTo>
                  <a:pt x="4116716" y="1276231"/>
                </a:lnTo>
                <a:lnTo>
                  <a:pt x="4118025" y="1243513"/>
                </a:lnTo>
                <a:cubicBezTo>
                  <a:pt x="4123931" y="1213984"/>
                  <a:pt x="4124313" y="1183313"/>
                  <a:pt x="4127932" y="1153404"/>
                </a:cubicBezTo>
                <a:cubicBezTo>
                  <a:pt x="4128694" y="1146925"/>
                  <a:pt x="4131362" y="1138735"/>
                  <a:pt x="4135934" y="1134923"/>
                </a:cubicBezTo>
                <a:cubicBezTo>
                  <a:pt x="4192704" y="1088249"/>
                  <a:pt x="4193276" y="1022525"/>
                  <a:pt x="4195944" y="957753"/>
                </a:cubicBezTo>
                <a:cubicBezTo>
                  <a:pt x="4197658" y="918510"/>
                  <a:pt x="4197658" y="879074"/>
                  <a:pt x="4196706" y="839639"/>
                </a:cubicBezTo>
                <a:lnTo>
                  <a:pt x="4196706" y="839638"/>
                </a:lnTo>
                <a:cubicBezTo>
                  <a:pt x="4196514" y="826302"/>
                  <a:pt x="4193466" y="812205"/>
                  <a:pt x="4187752" y="800393"/>
                </a:cubicBezTo>
                <a:cubicBezTo>
                  <a:pt x="4175749" y="775818"/>
                  <a:pt x="4160129" y="753149"/>
                  <a:pt x="4147936" y="728762"/>
                </a:cubicBezTo>
                <a:close/>
                <a:moveTo>
                  <a:pt x="4138410" y="641131"/>
                </a:moveTo>
                <a:lnTo>
                  <a:pt x="4138410" y="641132"/>
                </a:lnTo>
                <a:lnTo>
                  <a:pt x="4142315" y="668136"/>
                </a:lnTo>
                <a:lnTo>
                  <a:pt x="4142315" y="668135"/>
                </a:lnTo>
                <a:cubicBezTo>
                  <a:pt x="4142411" y="658515"/>
                  <a:pt x="4141839" y="649228"/>
                  <a:pt x="4138410" y="641131"/>
                </a:cubicBezTo>
                <a:close/>
                <a:moveTo>
                  <a:pt x="4126028" y="361086"/>
                </a:moveTo>
                <a:lnTo>
                  <a:pt x="4126028" y="361087"/>
                </a:lnTo>
                <a:cubicBezTo>
                  <a:pt x="4135744" y="373470"/>
                  <a:pt x="4143150" y="386067"/>
                  <a:pt x="4148409" y="398873"/>
                </a:cubicBezTo>
                <a:lnTo>
                  <a:pt x="4157913" y="437908"/>
                </a:lnTo>
                <a:lnTo>
                  <a:pt x="4142221" y="519586"/>
                </a:lnTo>
                <a:lnTo>
                  <a:pt x="4142220" y="519587"/>
                </a:lnTo>
                <a:cubicBezTo>
                  <a:pt x="4133457" y="539590"/>
                  <a:pt x="4128075" y="559450"/>
                  <a:pt x="4127099" y="579573"/>
                </a:cubicBezTo>
                <a:lnTo>
                  <a:pt x="4127099" y="579574"/>
                </a:lnTo>
                <a:lnTo>
                  <a:pt x="4129066" y="610003"/>
                </a:lnTo>
                <a:lnTo>
                  <a:pt x="4138410" y="641130"/>
                </a:lnTo>
                <a:lnTo>
                  <a:pt x="4127099" y="579574"/>
                </a:lnTo>
                <a:lnTo>
                  <a:pt x="4142220" y="519588"/>
                </a:lnTo>
                <a:lnTo>
                  <a:pt x="4142221" y="519586"/>
                </a:lnTo>
                <a:lnTo>
                  <a:pt x="4155523" y="478158"/>
                </a:lnTo>
                <a:lnTo>
                  <a:pt x="4157913" y="437908"/>
                </a:lnTo>
                <a:lnTo>
                  <a:pt x="4157913" y="437907"/>
                </a:lnTo>
                <a:cubicBezTo>
                  <a:pt x="4155651" y="411475"/>
                  <a:pt x="4145460" y="385852"/>
                  <a:pt x="4126028" y="361086"/>
                </a:cubicBezTo>
                <a:close/>
                <a:moveTo>
                  <a:pt x="4140787" y="146291"/>
                </a:moveTo>
                <a:lnTo>
                  <a:pt x="4143220" y="155912"/>
                </a:lnTo>
                <a:lnTo>
                  <a:pt x="4139172" y="210585"/>
                </a:lnTo>
                <a:lnTo>
                  <a:pt x="4139172" y="210586"/>
                </a:lnTo>
                <a:cubicBezTo>
                  <a:pt x="4138220" y="217064"/>
                  <a:pt x="4136886" y="224874"/>
                  <a:pt x="4139554" y="230401"/>
                </a:cubicBezTo>
                <a:lnTo>
                  <a:pt x="4145911" y="265524"/>
                </a:lnTo>
                <a:lnTo>
                  <a:pt x="4130980" y="298220"/>
                </a:lnTo>
                <a:cubicBezTo>
                  <a:pt x="4123932" y="307650"/>
                  <a:pt x="4118312" y="317794"/>
                  <a:pt x="4116645" y="328367"/>
                </a:cubicBezTo>
                <a:lnTo>
                  <a:pt x="4116645" y="328368"/>
                </a:lnTo>
                <a:lnTo>
                  <a:pt x="4117425" y="344512"/>
                </a:lnTo>
                <a:lnTo>
                  <a:pt x="4126028" y="361085"/>
                </a:lnTo>
                <a:lnTo>
                  <a:pt x="4116645" y="328368"/>
                </a:lnTo>
                <a:lnTo>
                  <a:pt x="4130980" y="298221"/>
                </a:lnTo>
                <a:cubicBezTo>
                  <a:pt x="4139172" y="287362"/>
                  <a:pt x="4144316" y="276645"/>
                  <a:pt x="4145911" y="265525"/>
                </a:cubicBezTo>
                <a:lnTo>
                  <a:pt x="4145911" y="265524"/>
                </a:lnTo>
                <a:cubicBezTo>
                  <a:pt x="4147507" y="254403"/>
                  <a:pt x="4145554" y="242878"/>
                  <a:pt x="4139554" y="230400"/>
                </a:cubicBezTo>
                <a:lnTo>
                  <a:pt x="4139172" y="210586"/>
                </a:lnTo>
                <a:lnTo>
                  <a:pt x="4143220" y="155912"/>
                </a:lnTo>
                <a:lnTo>
                  <a:pt x="4143220" y="155911"/>
                </a:lnTo>
                <a:close/>
                <a:moveTo>
                  <a:pt x="0" y="0"/>
                </a:moveTo>
                <a:lnTo>
                  <a:pt x="4123005" y="0"/>
                </a:lnTo>
                <a:lnTo>
                  <a:pt x="4110977" y="20461"/>
                </a:lnTo>
                <a:cubicBezTo>
                  <a:pt x="4100119" y="35416"/>
                  <a:pt x="4094260" y="42559"/>
                  <a:pt x="4093355" y="50156"/>
                </a:cubicBezTo>
                <a:lnTo>
                  <a:pt x="4093356" y="50156"/>
                </a:lnTo>
                <a:lnTo>
                  <a:pt x="4093355" y="50157"/>
                </a:lnTo>
                <a:cubicBezTo>
                  <a:pt x="4092450" y="57753"/>
                  <a:pt x="4096499" y="65802"/>
                  <a:pt x="4105453" y="82566"/>
                </a:cubicBezTo>
                <a:cubicBezTo>
                  <a:pt x="4109835" y="90568"/>
                  <a:pt x="4112501" y="100474"/>
                  <a:pt x="4118979" y="106381"/>
                </a:cubicBezTo>
                <a:lnTo>
                  <a:pt x="4134873" y="127702"/>
                </a:lnTo>
                <a:lnTo>
                  <a:pt x="4118979" y="106380"/>
                </a:lnTo>
                <a:cubicBezTo>
                  <a:pt x="4112501" y="100473"/>
                  <a:pt x="4109835" y="90567"/>
                  <a:pt x="4105453" y="82565"/>
                </a:cubicBezTo>
                <a:cubicBezTo>
                  <a:pt x="4100976" y="74183"/>
                  <a:pt x="4097725" y="67980"/>
                  <a:pt x="4095707" y="62922"/>
                </a:cubicBezTo>
                <a:lnTo>
                  <a:pt x="4093356" y="50156"/>
                </a:lnTo>
                <a:lnTo>
                  <a:pt x="4098434" y="38069"/>
                </a:lnTo>
                <a:cubicBezTo>
                  <a:pt x="4101369" y="33464"/>
                  <a:pt x="4105548" y="27939"/>
                  <a:pt x="4110977" y="20462"/>
                </a:cubicBezTo>
                <a:lnTo>
                  <a:pt x="4123006" y="0"/>
                </a:lnTo>
                <a:lnTo>
                  <a:pt x="4569127" y="0"/>
                </a:lnTo>
                <a:lnTo>
                  <a:pt x="4572002" y="22365"/>
                </a:lnTo>
                <a:cubicBezTo>
                  <a:pt x="4572002" y="47894"/>
                  <a:pt x="4565907" y="73230"/>
                  <a:pt x="4563620" y="98949"/>
                </a:cubicBezTo>
                <a:cubicBezTo>
                  <a:pt x="4561716" y="118952"/>
                  <a:pt x="4562478" y="139337"/>
                  <a:pt x="4560192" y="159339"/>
                </a:cubicBezTo>
                <a:cubicBezTo>
                  <a:pt x="4558476" y="175724"/>
                  <a:pt x="4554096" y="191916"/>
                  <a:pt x="4550476" y="208109"/>
                </a:cubicBezTo>
                <a:cubicBezTo>
                  <a:pt x="4549142" y="214015"/>
                  <a:pt x="4543997" y="219921"/>
                  <a:pt x="4544759" y="225254"/>
                </a:cubicBezTo>
                <a:cubicBezTo>
                  <a:pt x="4552952" y="278215"/>
                  <a:pt x="4516375" y="316317"/>
                  <a:pt x="4500183" y="361086"/>
                </a:cubicBezTo>
                <a:cubicBezTo>
                  <a:pt x="4483035" y="408142"/>
                  <a:pt x="4456747" y="453673"/>
                  <a:pt x="4464557" y="506251"/>
                </a:cubicBezTo>
                <a:cubicBezTo>
                  <a:pt x="4469319" y="538066"/>
                  <a:pt x="4480369" y="568737"/>
                  <a:pt x="4487039" y="600362"/>
                </a:cubicBezTo>
                <a:cubicBezTo>
                  <a:pt x="4489325" y="611602"/>
                  <a:pt x="4488942" y="624175"/>
                  <a:pt x="4486656" y="635415"/>
                </a:cubicBezTo>
                <a:cubicBezTo>
                  <a:pt x="4476177" y="689709"/>
                  <a:pt x="4474653" y="743241"/>
                  <a:pt x="4491800" y="796585"/>
                </a:cubicBezTo>
                <a:cubicBezTo>
                  <a:pt x="4494658" y="805727"/>
                  <a:pt x="4497324" y="815443"/>
                  <a:pt x="4497324" y="824970"/>
                </a:cubicBezTo>
                <a:cubicBezTo>
                  <a:pt x="4497324" y="877167"/>
                  <a:pt x="4493324" y="928413"/>
                  <a:pt x="4474653" y="978327"/>
                </a:cubicBezTo>
                <a:cubicBezTo>
                  <a:pt x="4468367" y="995091"/>
                  <a:pt x="4472367" y="1015476"/>
                  <a:pt x="4470843" y="1033955"/>
                </a:cubicBezTo>
                <a:cubicBezTo>
                  <a:pt x="4469511" y="1051099"/>
                  <a:pt x="4468939" y="1068626"/>
                  <a:pt x="4464557" y="1085200"/>
                </a:cubicBezTo>
                <a:cubicBezTo>
                  <a:pt x="4458082" y="1109395"/>
                  <a:pt x="4457319" y="1131874"/>
                  <a:pt x="4463033" y="1156831"/>
                </a:cubicBezTo>
                <a:cubicBezTo>
                  <a:pt x="4468367" y="1180643"/>
                  <a:pt x="4465702" y="1206362"/>
                  <a:pt x="4465891" y="1231129"/>
                </a:cubicBezTo>
                <a:cubicBezTo>
                  <a:pt x="4466081" y="1258752"/>
                  <a:pt x="4466271" y="1286375"/>
                  <a:pt x="4465319" y="1313998"/>
                </a:cubicBezTo>
                <a:cubicBezTo>
                  <a:pt x="4464939" y="1325048"/>
                  <a:pt x="4457319" y="1337621"/>
                  <a:pt x="4460367" y="1346767"/>
                </a:cubicBezTo>
                <a:cubicBezTo>
                  <a:pt x="4470653" y="1376294"/>
                  <a:pt x="4458271" y="1405823"/>
                  <a:pt x="4463795" y="1435350"/>
                </a:cubicBezTo>
                <a:cubicBezTo>
                  <a:pt x="4466653" y="1449830"/>
                  <a:pt x="4458843" y="1466213"/>
                  <a:pt x="4458082" y="1481834"/>
                </a:cubicBezTo>
                <a:cubicBezTo>
                  <a:pt x="4456747" y="1507362"/>
                  <a:pt x="4457319" y="1532889"/>
                  <a:pt x="4456938" y="1558418"/>
                </a:cubicBezTo>
                <a:cubicBezTo>
                  <a:pt x="4456747" y="1566800"/>
                  <a:pt x="4455985" y="1574993"/>
                  <a:pt x="4455602" y="1583375"/>
                </a:cubicBezTo>
                <a:cubicBezTo>
                  <a:pt x="4455222" y="1590805"/>
                  <a:pt x="4453508" y="1598615"/>
                  <a:pt x="4454840" y="1605664"/>
                </a:cubicBezTo>
                <a:cubicBezTo>
                  <a:pt x="4459605" y="1631193"/>
                  <a:pt x="4467415" y="1656339"/>
                  <a:pt x="4470463" y="1682056"/>
                </a:cubicBezTo>
                <a:cubicBezTo>
                  <a:pt x="4473129" y="1704345"/>
                  <a:pt x="4469511" y="1727398"/>
                  <a:pt x="4471415" y="1749877"/>
                </a:cubicBezTo>
                <a:cubicBezTo>
                  <a:pt x="4474653" y="1789502"/>
                  <a:pt x="4480369" y="1829127"/>
                  <a:pt x="4483989" y="1868753"/>
                </a:cubicBezTo>
                <a:cubicBezTo>
                  <a:pt x="4484751" y="1877327"/>
                  <a:pt x="4479988" y="1886279"/>
                  <a:pt x="4479607" y="1895043"/>
                </a:cubicBezTo>
                <a:cubicBezTo>
                  <a:pt x="4478655" y="1922476"/>
                  <a:pt x="4478463" y="1949909"/>
                  <a:pt x="4477893" y="1977342"/>
                </a:cubicBezTo>
                <a:cubicBezTo>
                  <a:pt x="4477702" y="1992963"/>
                  <a:pt x="4478273" y="2008775"/>
                  <a:pt x="4476559" y="2024208"/>
                </a:cubicBezTo>
                <a:cubicBezTo>
                  <a:pt x="4474273" y="2044590"/>
                  <a:pt x="4470843" y="2063069"/>
                  <a:pt x="4485703" y="2082120"/>
                </a:cubicBezTo>
                <a:cubicBezTo>
                  <a:pt x="4508754" y="2111459"/>
                  <a:pt x="4499800" y="2148798"/>
                  <a:pt x="4505134" y="2182707"/>
                </a:cubicBezTo>
                <a:cubicBezTo>
                  <a:pt x="4506468" y="2191471"/>
                  <a:pt x="4506658" y="2200426"/>
                  <a:pt x="4508182" y="2209188"/>
                </a:cubicBezTo>
                <a:cubicBezTo>
                  <a:pt x="4511040" y="2225382"/>
                  <a:pt x="4514278" y="2241383"/>
                  <a:pt x="4517519" y="2257578"/>
                </a:cubicBezTo>
                <a:cubicBezTo>
                  <a:pt x="4518089" y="2260434"/>
                  <a:pt x="4518282" y="2263672"/>
                  <a:pt x="4519233" y="2266340"/>
                </a:cubicBezTo>
                <a:cubicBezTo>
                  <a:pt x="4527233" y="2290917"/>
                  <a:pt x="4536377" y="2315109"/>
                  <a:pt x="4542855" y="2340066"/>
                </a:cubicBezTo>
                <a:cubicBezTo>
                  <a:pt x="4546094" y="2352259"/>
                  <a:pt x="4546476" y="2365785"/>
                  <a:pt x="4544759" y="2378358"/>
                </a:cubicBezTo>
                <a:cubicBezTo>
                  <a:pt x="4539807" y="2415125"/>
                  <a:pt x="4537711" y="2451512"/>
                  <a:pt x="4544951" y="2488471"/>
                </a:cubicBezTo>
                <a:cubicBezTo>
                  <a:pt x="4547808" y="2503140"/>
                  <a:pt x="4543045" y="2519524"/>
                  <a:pt x="4541332" y="2535145"/>
                </a:cubicBezTo>
                <a:cubicBezTo>
                  <a:pt x="4536759" y="2572484"/>
                  <a:pt x="4531805" y="2609823"/>
                  <a:pt x="4527425" y="2647353"/>
                </a:cubicBezTo>
                <a:cubicBezTo>
                  <a:pt x="4524757" y="2670785"/>
                  <a:pt x="4523233" y="2694408"/>
                  <a:pt x="4520567" y="2717841"/>
                </a:cubicBezTo>
                <a:cubicBezTo>
                  <a:pt x="4517327" y="2744892"/>
                  <a:pt x="4512374" y="2771753"/>
                  <a:pt x="4509706" y="2798806"/>
                </a:cubicBezTo>
                <a:cubicBezTo>
                  <a:pt x="4506658" y="2829667"/>
                  <a:pt x="4506088" y="2860720"/>
                  <a:pt x="4502848" y="2891581"/>
                </a:cubicBezTo>
                <a:cubicBezTo>
                  <a:pt x="4496562" y="2947973"/>
                  <a:pt x="4489132" y="3004172"/>
                  <a:pt x="4482084" y="3060560"/>
                </a:cubicBezTo>
                <a:cubicBezTo>
                  <a:pt x="4475225" y="3115236"/>
                  <a:pt x="4469129" y="3169912"/>
                  <a:pt x="4460557" y="3224206"/>
                </a:cubicBezTo>
                <a:cubicBezTo>
                  <a:pt x="4456938" y="3247067"/>
                  <a:pt x="4447030" y="3268783"/>
                  <a:pt x="4441506" y="3291264"/>
                </a:cubicBezTo>
                <a:lnTo>
                  <a:pt x="4431807" y="3333748"/>
                </a:lnTo>
                <a:lnTo>
                  <a:pt x="4259554" y="3333748"/>
                </a:lnTo>
                <a:lnTo>
                  <a:pt x="0" y="3333748"/>
                </a:lnTo>
                <a:close/>
              </a:path>
            </a:pathLst>
          </a:custGeom>
          <a:noFill/>
          <a:extLst>
            <a:ext uri="{909E8E84-426E-40DD-AFC4-6F175D3DCCD1}">
              <a14:hiddenFill xmlns:a14="http://schemas.microsoft.com/office/drawing/2010/main">
                <a:solidFill>
                  <a:srgbClr val="FFFFFF"/>
                </a:solidFill>
              </a14:hiddenFill>
            </a:ext>
          </a:extLst>
        </p:spPr>
      </p:pic>
      <p:grpSp>
        <p:nvGrpSpPr>
          <p:cNvPr id="5129" name="Group 5128">
            <a:extLst>
              <a:ext uri="{FF2B5EF4-FFF2-40B4-BE49-F238E27FC236}">
                <a16:creationId xmlns:a16="http://schemas.microsoft.com/office/drawing/2014/main" id="{7594B485-3656-43C7-AB7B-F237101E32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6" y="-1"/>
            <a:ext cx="874716" cy="6858001"/>
            <a:chOff x="3697286" y="0"/>
            <a:chExt cx="874716" cy="6858001"/>
          </a:xfrm>
        </p:grpSpPr>
        <p:sp>
          <p:nvSpPr>
            <p:cNvPr id="5130" name="Freeform: Shape 5129">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a:outerShdw blurRad="381000" dist="1524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1" name="Freeform: Shape 5130">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422BDCA9-6CEC-E128-1756-3B9ED1E3F88B}"/>
              </a:ext>
            </a:extLst>
          </p:cNvPr>
          <p:cNvSpPr txBox="1"/>
          <p:nvPr/>
        </p:nvSpPr>
        <p:spPr>
          <a:xfrm>
            <a:off x="5232401" y="3146400"/>
            <a:ext cx="6140449" cy="268200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b="0" i="0" dirty="0">
                <a:solidFill>
                  <a:schemeClr val="bg1">
                    <a:alpha val="80000"/>
                  </a:schemeClr>
                </a:solidFill>
                <a:effectLst/>
              </a:rPr>
              <a:t>This plot on the top compares the distribution of emergency visits versus other types of visits.</a:t>
            </a:r>
          </a:p>
          <a:p>
            <a:pPr marL="285750" indent="-228600">
              <a:lnSpc>
                <a:spcPct val="90000"/>
              </a:lnSpc>
              <a:spcAft>
                <a:spcPts val="600"/>
              </a:spcAft>
              <a:buFont typeface="Arial" panose="020B0604020202020204" pitchFamily="34" charset="0"/>
              <a:buChar char="•"/>
            </a:pPr>
            <a:r>
              <a:rPr lang="en-US" sz="2400" b="0" i="0" dirty="0">
                <a:solidFill>
                  <a:schemeClr val="bg1">
                    <a:alpha val="80000"/>
                  </a:schemeClr>
                </a:solidFill>
                <a:effectLst/>
              </a:rPr>
              <a:t>This plot on the bottom compares the distribution of emergency visits versus non-emergency visits to provide more insights into the dataset.</a:t>
            </a:r>
          </a:p>
        </p:txBody>
      </p:sp>
    </p:spTree>
    <p:extLst>
      <p:ext uri="{BB962C8B-B14F-4D97-AF65-F5344CB8AC3E}">
        <p14:creationId xmlns:p14="http://schemas.microsoft.com/office/powerpoint/2010/main" val="168343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B312B5-B9DB-615D-A526-C6B5E05F2BC3}"/>
            </a:ext>
          </a:extLst>
        </p:cNvPr>
        <p:cNvGrpSpPr/>
        <p:nvPr/>
      </p:nvGrpSpPr>
      <p:grpSpPr>
        <a:xfrm>
          <a:off x="0" y="0"/>
          <a:ext cx="0" cy="0"/>
          <a:chOff x="0" y="0"/>
          <a:chExt cx="0" cy="0"/>
        </a:xfrm>
      </p:grpSpPr>
      <p:sp>
        <p:nvSpPr>
          <p:cNvPr id="6155" name="Rectangle 615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A5BB527D-6DF1-91B6-4DBE-3C1C195DE486}"/>
              </a:ext>
            </a:extLst>
          </p:cNvPr>
          <p:cNvSpPr txBox="1"/>
          <p:nvPr/>
        </p:nvSpPr>
        <p:spPr>
          <a:xfrm>
            <a:off x="1295400" y="669925"/>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i="0">
                <a:solidFill>
                  <a:schemeClr val="bg1"/>
                </a:solidFill>
                <a:effectLst/>
                <a:latin typeface="+mj-lt"/>
                <a:ea typeface="+mj-ea"/>
                <a:cs typeface="+mj-cs"/>
              </a:rPr>
              <a:t>Age Distribution for Emergency vs. Non-Emergency Visits</a:t>
            </a:r>
          </a:p>
        </p:txBody>
      </p:sp>
      <p:cxnSp>
        <p:nvCxnSpPr>
          <p:cNvPr id="6157" name="Straight Connector 615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204E1B-086A-739F-A35C-3E2C8D1EB6CB}"/>
              </a:ext>
            </a:extLst>
          </p:cNvPr>
          <p:cNvSpPr txBox="1"/>
          <p:nvPr/>
        </p:nvSpPr>
        <p:spPr>
          <a:xfrm>
            <a:off x="1295400" y="2288833"/>
            <a:ext cx="4800600" cy="3711571"/>
          </a:xfrm>
          <a:prstGeom prst="rect">
            <a:avLst/>
          </a:prstGeom>
        </p:spPr>
        <p:txBody>
          <a:bodyPr vert="horz" lIns="91440" tIns="45720" rIns="91440" bIns="45720" rtlCol="0">
            <a:normAutofit/>
          </a:bodyPr>
          <a:lstStyle/>
          <a:p>
            <a:pPr>
              <a:lnSpc>
                <a:spcPct val="90000"/>
              </a:lnSpc>
              <a:spcAft>
                <a:spcPts val="600"/>
              </a:spcAft>
            </a:pPr>
            <a:r>
              <a:rPr lang="en-US" sz="2000" b="0" i="0" dirty="0">
                <a:solidFill>
                  <a:schemeClr val="bg1"/>
                </a:solidFill>
                <a:effectLst/>
              </a:rPr>
              <a:t>These plots are used to visualize the age distribution for emergency and non-emergency visits. This plot provides an easy understanding of the relationship between age and emergency visits, showing that older individuals tend to visit the emergency department more frequently.</a:t>
            </a:r>
          </a:p>
        </p:txBody>
      </p:sp>
      <p:pic>
        <p:nvPicPr>
          <p:cNvPr id="6150" name="Picture 6" descr="No description has been provided for this image">
            <a:extLst>
              <a:ext uri="{FF2B5EF4-FFF2-40B4-BE49-F238E27FC236}">
                <a16:creationId xmlns:a16="http://schemas.microsoft.com/office/drawing/2014/main" id="{4913C7CF-6422-5FC1-845A-AD9AB347D0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9613" y="253199"/>
            <a:ext cx="5038124" cy="3022478"/>
          </a:xfrm>
          <a:prstGeom prst="rect">
            <a:avLst/>
          </a:prstGeom>
          <a:noFill/>
          <a:extLst>
            <a:ext uri="{909E8E84-426E-40DD-AFC4-6F175D3DCCD1}">
              <a14:hiddenFill xmlns:a14="http://schemas.microsoft.com/office/drawing/2010/main">
                <a:solidFill>
                  <a:srgbClr val="FFFFFF"/>
                </a:solidFill>
              </a14:hiddenFill>
            </a:ext>
          </a:extLst>
        </p:spPr>
      </p:pic>
      <p:sp>
        <p:nvSpPr>
          <p:cNvPr id="6159" name="Rectangle 615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No description has been provided for this image">
            <a:extLst>
              <a:ext uri="{FF2B5EF4-FFF2-40B4-BE49-F238E27FC236}">
                <a16:creationId xmlns:a16="http://schemas.microsoft.com/office/drawing/2014/main" id="{7B5F4CBB-0C69-F153-9897-D316518CFB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1556" y="3673995"/>
            <a:ext cx="5046832" cy="2944874"/>
          </a:xfrm>
          <a:prstGeom prst="rect">
            <a:avLst/>
          </a:prstGeom>
          <a:noFill/>
          <a:extLst>
            <a:ext uri="{909E8E84-426E-40DD-AFC4-6F175D3DCCD1}">
              <a14:hiddenFill xmlns:a14="http://schemas.microsoft.com/office/drawing/2010/main">
                <a:solidFill>
                  <a:srgbClr val="FFFFFF"/>
                </a:solidFill>
              </a14:hiddenFill>
            </a:ext>
          </a:extLst>
        </p:spPr>
      </p:pic>
      <p:sp>
        <p:nvSpPr>
          <p:cNvPr id="6161" name="Rectangle 616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890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8126E3-4033-8CA3-97A0-93482D786583}"/>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1CA743-2D4C-94D7-25FD-A42A1553399C}"/>
              </a:ext>
            </a:extLst>
          </p:cNvPr>
          <p:cNvSpPr txBox="1"/>
          <p:nvPr/>
        </p:nvSpPr>
        <p:spPr>
          <a:xfrm>
            <a:off x="835024" y="1106185"/>
            <a:ext cx="4391024" cy="112495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100" b="1" kern="1200" dirty="0">
                <a:solidFill>
                  <a:schemeClr val="bg1"/>
                </a:solidFill>
                <a:latin typeface="+mj-lt"/>
                <a:ea typeface="+mj-ea"/>
                <a:cs typeface="+mj-cs"/>
              </a:rPr>
              <a:t>Data Splitting for Model Training and Validation</a:t>
            </a:r>
          </a:p>
        </p:txBody>
      </p:sp>
      <p:sp>
        <p:nvSpPr>
          <p:cNvPr id="5" name="TextBox 4">
            <a:extLst>
              <a:ext uri="{FF2B5EF4-FFF2-40B4-BE49-F238E27FC236}">
                <a16:creationId xmlns:a16="http://schemas.microsoft.com/office/drawing/2014/main" id="{C5E444E4-4375-28AB-2215-9555BEB235BA}"/>
              </a:ext>
            </a:extLst>
          </p:cNvPr>
          <p:cNvSpPr txBox="1"/>
          <p:nvPr/>
        </p:nvSpPr>
        <p:spPr>
          <a:xfrm>
            <a:off x="353570" y="2235891"/>
            <a:ext cx="5742430" cy="3804842"/>
          </a:xfrm>
          <a:prstGeom prst="rect">
            <a:avLst/>
          </a:prstGeom>
        </p:spPr>
        <p:txBody>
          <a:bodyPr vert="horz" lIns="91440" tIns="45720" rIns="91440" bIns="45720" rtlCol="0">
            <a:noAutofit/>
          </a:bodyPr>
          <a:lstStyle/>
          <a:p>
            <a:pPr>
              <a:lnSpc>
                <a:spcPct val="90000"/>
              </a:lnSpc>
              <a:spcAft>
                <a:spcPts val="600"/>
              </a:spcAft>
            </a:pPr>
            <a:r>
              <a:rPr lang="en-US" sz="1600" dirty="0">
                <a:solidFill>
                  <a:schemeClr val="bg1">
                    <a:alpha val="80000"/>
                  </a:schemeClr>
                </a:solidFill>
              </a:rPr>
              <a:t>Split the dataset into training and testing sets to build and validate our machine learning models. The following steps will be performed:</a:t>
            </a:r>
          </a:p>
          <a:p>
            <a:pPr indent="-228600">
              <a:lnSpc>
                <a:spcPct val="90000"/>
              </a:lnSpc>
              <a:spcAft>
                <a:spcPts val="600"/>
              </a:spcAft>
              <a:buFont typeface="Arial" panose="020B0604020202020204" pitchFamily="34" charset="0"/>
              <a:buChar char="•"/>
            </a:pPr>
            <a:endParaRPr lang="en-US" sz="1600" dirty="0">
              <a:solidFill>
                <a:schemeClr val="bg1">
                  <a:alpha val="80000"/>
                </a:schemeClr>
              </a:solidFill>
            </a:endParaRPr>
          </a:p>
          <a:p>
            <a:pPr marL="285750" indent="-228600">
              <a:lnSpc>
                <a:spcPct val="90000"/>
              </a:lnSpc>
              <a:spcAft>
                <a:spcPts val="600"/>
              </a:spcAft>
              <a:buFont typeface="Arial" panose="020B0604020202020204" pitchFamily="34" charset="0"/>
              <a:buChar char="•"/>
            </a:pPr>
            <a:r>
              <a:rPr lang="en-US" sz="1600" b="1" dirty="0">
                <a:solidFill>
                  <a:schemeClr val="bg1">
                    <a:alpha val="80000"/>
                  </a:schemeClr>
                </a:solidFill>
              </a:rPr>
              <a:t>Target Variable</a:t>
            </a:r>
            <a:r>
              <a:rPr lang="en-US" sz="1600" dirty="0">
                <a:solidFill>
                  <a:schemeClr val="bg1">
                    <a:alpha val="80000"/>
                  </a:schemeClr>
                </a:solidFill>
              </a:rPr>
              <a:t>: The target variable for prediction is `EMERGENCY`, which indicates whether a visit is an emergency or not.</a:t>
            </a:r>
          </a:p>
          <a:p>
            <a:pPr marL="285750" indent="-228600">
              <a:lnSpc>
                <a:spcPct val="90000"/>
              </a:lnSpc>
              <a:spcAft>
                <a:spcPts val="600"/>
              </a:spcAft>
              <a:buFont typeface="Arial" panose="020B0604020202020204" pitchFamily="34" charset="0"/>
              <a:buChar char="•"/>
            </a:pPr>
            <a:r>
              <a:rPr lang="en-US" sz="1600" b="1" dirty="0">
                <a:solidFill>
                  <a:schemeClr val="bg1">
                    <a:alpha val="80000"/>
                  </a:schemeClr>
                </a:solidFill>
              </a:rPr>
              <a:t>Feature Selection</a:t>
            </a:r>
            <a:r>
              <a:rPr lang="en-US" sz="1600" dirty="0">
                <a:solidFill>
                  <a:schemeClr val="bg1">
                    <a:alpha val="80000"/>
                  </a:schemeClr>
                </a:solidFill>
              </a:rPr>
              <a:t>: The features used for prediction are all columns except the target variable `EMERGENCY`.</a:t>
            </a:r>
          </a:p>
          <a:p>
            <a:pPr marL="285750" indent="-228600">
              <a:lnSpc>
                <a:spcPct val="90000"/>
              </a:lnSpc>
              <a:spcAft>
                <a:spcPts val="600"/>
              </a:spcAft>
              <a:buFont typeface="Arial" panose="020B0604020202020204" pitchFamily="34" charset="0"/>
              <a:buChar char="•"/>
            </a:pPr>
            <a:r>
              <a:rPr lang="en-US" sz="1600" b="1" dirty="0">
                <a:solidFill>
                  <a:schemeClr val="bg1">
                    <a:alpha val="80000"/>
                  </a:schemeClr>
                </a:solidFill>
              </a:rPr>
              <a:t>Train-Test Split</a:t>
            </a:r>
            <a:r>
              <a:rPr lang="en-US" sz="1600" dirty="0">
                <a:solidFill>
                  <a:schemeClr val="bg1">
                    <a:alpha val="80000"/>
                  </a:schemeClr>
                </a:solidFill>
              </a:rPr>
              <a:t>: The dataset is split into training (80%) and testing (20%) sets to evaluate the model's performance on unseen data.</a:t>
            </a:r>
          </a:p>
          <a:p>
            <a:pPr marL="285750" indent="-228600">
              <a:lnSpc>
                <a:spcPct val="90000"/>
              </a:lnSpc>
              <a:spcAft>
                <a:spcPts val="600"/>
              </a:spcAft>
              <a:buFont typeface="Arial" panose="020B0604020202020204" pitchFamily="34" charset="0"/>
              <a:buChar char="•"/>
            </a:pPr>
            <a:r>
              <a:rPr lang="en-US" sz="1600" b="1" dirty="0">
                <a:solidFill>
                  <a:schemeClr val="bg1">
                    <a:alpha val="80000"/>
                  </a:schemeClr>
                </a:solidFill>
              </a:rPr>
              <a:t>Standardization</a:t>
            </a:r>
            <a:r>
              <a:rPr lang="en-US" sz="1600" dirty="0">
                <a:solidFill>
                  <a:schemeClr val="bg1">
                    <a:alpha val="80000"/>
                  </a:schemeClr>
                </a:solidFill>
              </a:rPr>
              <a:t>: The features are standardized to ensure they have a mean of 0 and a standard deviation of 1, which helps in improving the performance of certain machine learning algorithms.</a:t>
            </a:r>
          </a:p>
        </p:txBody>
      </p:sp>
      <p:grpSp>
        <p:nvGrpSpPr>
          <p:cNvPr id="28" name="Group 27">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9" name="Group 28">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33" name="Freeform: Shape 32">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0" name="Group 29">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31" name="Freeform: Shape 30">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9" name="Picture 8">
            <a:extLst>
              <a:ext uri="{FF2B5EF4-FFF2-40B4-BE49-F238E27FC236}">
                <a16:creationId xmlns:a16="http://schemas.microsoft.com/office/drawing/2014/main" id="{8B15AA3A-13F0-F631-7F3D-BBCD517411DF}"/>
              </a:ext>
            </a:extLst>
          </p:cNvPr>
          <p:cNvPicPr>
            <a:picLocks noChangeAspect="1"/>
          </p:cNvPicPr>
          <p:nvPr/>
        </p:nvPicPr>
        <p:blipFill>
          <a:blip r:embed="rId3"/>
          <a:srcRect t="5750"/>
          <a:stretch/>
        </p:blipFill>
        <p:spPr>
          <a:xfrm>
            <a:off x="6566863" y="1350833"/>
            <a:ext cx="4319250" cy="3063347"/>
          </a:xfrm>
          <a:prstGeom prst="rect">
            <a:avLst/>
          </a:prstGeom>
        </p:spPr>
      </p:pic>
    </p:spTree>
    <p:extLst>
      <p:ext uri="{BB962C8B-B14F-4D97-AF65-F5344CB8AC3E}">
        <p14:creationId xmlns:p14="http://schemas.microsoft.com/office/powerpoint/2010/main" val="240666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FD785F7-107D-5613-4928-4E621CAD52D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039BF3D-1010-C96A-9438-A3A14D35BF3C}"/>
              </a:ext>
            </a:extLst>
          </p:cNvPr>
          <p:cNvSpPr txBox="1"/>
          <p:nvPr/>
        </p:nvSpPr>
        <p:spPr>
          <a:xfrm>
            <a:off x="214312" y="2967335"/>
            <a:ext cx="2621757" cy="461665"/>
          </a:xfrm>
          <a:prstGeom prst="rect">
            <a:avLst/>
          </a:prstGeom>
          <a:solidFill>
            <a:schemeClr val="accent4">
              <a:lumMod val="20000"/>
              <a:lumOff val="80000"/>
            </a:schemeClr>
          </a:solidFill>
        </p:spPr>
        <p:txBody>
          <a:bodyPr wrap="square">
            <a:spAutoFit/>
          </a:bodyPr>
          <a:lstStyle/>
          <a:p>
            <a:pPr algn="l"/>
            <a:r>
              <a:rPr lang="en-US" sz="2400" b="1" i="0" dirty="0">
                <a:effectLst/>
                <a:latin typeface="system-ui"/>
              </a:rPr>
              <a:t>Logistic Regression</a:t>
            </a:r>
          </a:p>
        </p:txBody>
      </p:sp>
      <p:sp>
        <p:nvSpPr>
          <p:cNvPr id="9" name="TextBox 8">
            <a:extLst>
              <a:ext uri="{FF2B5EF4-FFF2-40B4-BE49-F238E27FC236}">
                <a16:creationId xmlns:a16="http://schemas.microsoft.com/office/drawing/2014/main" id="{2292855C-EA59-B47D-536B-FEA772FAFD98}"/>
              </a:ext>
            </a:extLst>
          </p:cNvPr>
          <p:cNvSpPr txBox="1"/>
          <p:nvPr/>
        </p:nvSpPr>
        <p:spPr>
          <a:xfrm>
            <a:off x="5262563" y="2967929"/>
            <a:ext cx="2621757" cy="461665"/>
          </a:xfrm>
          <a:prstGeom prst="rect">
            <a:avLst/>
          </a:prstGeom>
          <a:solidFill>
            <a:schemeClr val="accent4">
              <a:lumMod val="20000"/>
              <a:lumOff val="80000"/>
            </a:schemeClr>
          </a:solidFill>
        </p:spPr>
        <p:txBody>
          <a:bodyPr wrap="square">
            <a:spAutoFit/>
          </a:bodyPr>
          <a:lstStyle/>
          <a:p>
            <a:r>
              <a:rPr lang="en-US" sz="2400" b="1" i="0" dirty="0">
                <a:effectLst/>
                <a:latin typeface="var(--jp-content-font-family)"/>
              </a:rPr>
              <a:t>XGBoost Classifier</a:t>
            </a:r>
          </a:p>
        </p:txBody>
      </p:sp>
      <p:pic>
        <p:nvPicPr>
          <p:cNvPr id="10" name="Picture 9">
            <a:extLst>
              <a:ext uri="{FF2B5EF4-FFF2-40B4-BE49-F238E27FC236}">
                <a16:creationId xmlns:a16="http://schemas.microsoft.com/office/drawing/2014/main" id="{9644579D-D3FE-D21B-B299-A63B2A7633B2}"/>
              </a:ext>
            </a:extLst>
          </p:cNvPr>
          <p:cNvPicPr>
            <a:picLocks noChangeAspect="1"/>
          </p:cNvPicPr>
          <p:nvPr/>
        </p:nvPicPr>
        <p:blipFill>
          <a:blip r:embed="rId2"/>
          <a:stretch>
            <a:fillRect/>
          </a:stretch>
        </p:blipFill>
        <p:spPr>
          <a:xfrm>
            <a:off x="214311" y="3517900"/>
            <a:ext cx="4857751" cy="3162317"/>
          </a:xfrm>
          <a:prstGeom prst="rect">
            <a:avLst/>
          </a:prstGeom>
          <a:effectLst>
            <a:glow rad="228600">
              <a:schemeClr val="accent5">
                <a:satMod val="175000"/>
                <a:alpha val="40000"/>
              </a:schemeClr>
            </a:glow>
          </a:effectLst>
        </p:spPr>
      </p:pic>
      <p:pic>
        <p:nvPicPr>
          <p:cNvPr id="11" name="Picture 10" descr="A screenshot of a computer&#10;&#10;Description automatically generated">
            <a:extLst>
              <a:ext uri="{FF2B5EF4-FFF2-40B4-BE49-F238E27FC236}">
                <a16:creationId xmlns:a16="http://schemas.microsoft.com/office/drawing/2014/main" id="{4FD87DC3-5346-269E-D309-F13B664ADCBD}"/>
              </a:ext>
            </a:extLst>
          </p:cNvPr>
          <p:cNvPicPr>
            <a:picLocks noChangeAspect="1"/>
          </p:cNvPicPr>
          <p:nvPr/>
        </p:nvPicPr>
        <p:blipFill>
          <a:blip r:embed="rId3"/>
          <a:stretch>
            <a:fillRect/>
          </a:stretch>
        </p:blipFill>
        <p:spPr>
          <a:xfrm>
            <a:off x="5262563" y="3517900"/>
            <a:ext cx="6715125" cy="3162316"/>
          </a:xfrm>
          <a:prstGeom prst="rect">
            <a:avLst/>
          </a:prstGeom>
          <a:effectLst>
            <a:glow rad="228600">
              <a:schemeClr val="accent5">
                <a:satMod val="175000"/>
                <a:alpha val="40000"/>
              </a:schemeClr>
            </a:glow>
          </a:effectLst>
        </p:spPr>
      </p:pic>
      <p:sp>
        <p:nvSpPr>
          <p:cNvPr id="13" name="TextBox 12">
            <a:extLst>
              <a:ext uri="{FF2B5EF4-FFF2-40B4-BE49-F238E27FC236}">
                <a16:creationId xmlns:a16="http://schemas.microsoft.com/office/drawing/2014/main" id="{E75DFD6C-32CB-660A-C3C5-0129876B005E}"/>
              </a:ext>
            </a:extLst>
          </p:cNvPr>
          <p:cNvSpPr txBox="1"/>
          <p:nvPr/>
        </p:nvSpPr>
        <p:spPr>
          <a:xfrm>
            <a:off x="257744" y="241517"/>
            <a:ext cx="6120384" cy="461665"/>
          </a:xfrm>
          <a:prstGeom prst="rect">
            <a:avLst/>
          </a:prstGeom>
          <a:noFill/>
        </p:spPr>
        <p:txBody>
          <a:bodyPr wrap="square">
            <a:spAutoFit/>
          </a:bodyPr>
          <a:lstStyle/>
          <a:p>
            <a:r>
              <a:rPr lang="en-US" sz="2400" dirty="0">
                <a:solidFill>
                  <a:schemeClr val="bg1"/>
                </a:solidFill>
              </a:rPr>
              <a:t>Building and Training the Models</a:t>
            </a:r>
          </a:p>
        </p:txBody>
      </p:sp>
      <p:graphicFrame>
        <p:nvGraphicFramePr>
          <p:cNvPr id="20" name="TextBox 2">
            <a:extLst>
              <a:ext uri="{FF2B5EF4-FFF2-40B4-BE49-F238E27FC236}">
                <a16:creationId xmlns:a16="http://schemas.microsoft.com/office/drawing/2014/main" id="{7DCF857D-5BA1-B0EB-B5A1-72CED6D40BCA}"/>
              </a:ext>
            </a:extLst>
          </p:cNvPr>
          <p:cNvGraphicFramePr/>
          <p:nvPr>
            <p:extLst>
              <p:ext uri="{D42A27DB-BD31-4B8C-83A1-F6EECF244321}">
                <p14:modId xmlns:p14="http://schemas.microsoft.com/office/powerpoint/2010/main" val="3012697639"/>
              </p:ext>
            </p:extLst>
          </p:nvPr>
        </p:nvGraphicFramePr>
        <p:xfrm>
          <a:off x="214312" y="811767"/>
          <a:ext cx="11787188" cy="1754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9614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F1FF84-C59B-A2AC-9559-C3FBA5317B29}"/>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464D8F0-8ADF-41F0-B6EF-EDCB07786F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13871"/>
            <a:ext cx="1861854" cy="717514"/>
            <a:chOff x="0" y="604259"/>
            <a:chExt cx="1861854" cy="717514"/>
          </a:xfrm>
          <a:solidFill>
            <a:srgbClr val="FFFFFF"/>
          </a:solidFill>
        </p:grpSpPr>
        <p:sp>
          <p:nvSpPr>
            <p:cNvPr id="20" name="Freeform: Shape 19">
              <a:extLst>
                <a:ext uri="{FF2B5EF4-FFF2-40B4-BE49-F238E27FC236}">
                  <a16:creationId xmlns:a16="http://schemas.microsoft.com/office/drawing/2014/main" id="{75682B8C-4240-452F-96C1-4CD7E59B5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52E986DD-2E0C-40E9-A0B4-1492E7C944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E21147CC-0146-459F-AC50-3DE54A0E7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13871"/>
            <a:ext cx="1861854" cy="717514"/>
            <a:chOff x="0" y="604259"/>
            <a:chExt cx="1861854" cy="717514"/>
          </a:xfrm>
          <a:solidFill>
            <a:schemeClr val="bg1"/>
          </a:solidFill>
        </p:grpSpPr>
        <p:sp>
          <p:nvSpPr>
            <p:cNvPr id="24" name="Freeform: Shape 23">
              <a:extLst>
                <a:ext uri="{FF2B5EF4-FFF2-40B4-BE49-F238E27FC236}">
                  <a16:creationId xmlns:a16="http://schemas.microsoft.com/office/drawing/2014/main" id="{0C8971EE-FF2D-4E91-9815-2CCC66CD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4921A2CC-9B13-43D7-8074-9B7479CE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7" name="Group 26">
            <a:extLst>
              <a:ext uri="{FF2B5EF4-FFF2-40B4-BE49-F238E27FC236}">
                <a16:creationId xmlns:a16="http://schemas.microsoft.com/office/drawing/2014/main" id="{CE7D92DE-9334-4F12-AD6B-8548D4F9A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0364" y="1215898"/>
            <a:ext cx="3959478" cy="4710717"/>
            <a:chOff x="1674895" y="1345036"/>
            <a:chExt cx="5428610" cy="4210939"/>
          </a:xfrm>
        </p:grpSpPr>
        <p:sp>
          <p:nvSpPr>
            <p:cNvPr id="28" name="Rectangle 27">
              <a:extLst>
                <a:ext uri="{FF2B5EF4-FFF2-40B4-BE49-F238E27FC236}">
                  <a16:creationId xmlns:a16="http://schemas.microsoft.com/office/drawing/2014/main" id="{DA39D0FC-B65F-4D5D-A8AD-6D0E6C4D6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3AFBF5-FA42-4BA8-BCE4-E37A127AC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BE1E800F-93B7-4AB7-B63A-E4C4E9C2C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1"/>
            <a:ext cx="4027288" cy="472773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39817A-1039-FA65-507E-810D9BD708B8}"/>
              </a:ext>
            </a:extLst>
          </p:cNvPr>
          <p:cNvSpPr txBox="1"/>
          <p:nvPr/>
        </p:nvSpPr>
        <p:spPr>
          <a:xfrm>
            <a:off x="1896182" y="-32899"/>
            <a:ext cx="8260296" cy="98157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i="0" dirty="0">
                <a:solidFill>
                  <a:schemeClr val="bg1"/>
                </a:solidFill>
                <a:effectLst/>
                <a:latin typeface="+mj-lt"/>
                <a:ea typeface="+mj-ea"/>
                <a:cs typeface="+mj-cs"/>
              </a:rPr>
              <a:t>Model Validation and Evaluation</a:t>
            </a:r>
          </a:p>
        </p:txBody>
      </p:sp>
      <p:sp>
        <p:nvSpPr>
          <p:cNvPr id="33" name="Freeform: Shape 32">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Freeform: Shape 34">
            <a:extLst>
              <a:ext uri="{FF2B5EF4-FFF2-40B4-BE49-F238E27FC236}">
                <a16:creationId xmlns:a16="http://schemas.microsoft.com/office/drawing/2014/main" id="{A1A59942-B6FE-4CF6-8242-F6EE3231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Oval 36">
            <a:extLst>
              <a:ext uri="{FF2B5EF4-FFF2-40B4-BE49-F238E27FC236}">
                <a16:creationId xmlns:a16="http://schemas.microsoft.com/office/drawing/2014/main" id="{F2D9628C-9189-4868-B8AA-1727266F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1AF05241-2204-496E-AD1F-68B31922B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 name="Picture 6">
            <a:extLst>
              <a:ext uri="{FF2B5EF4-FFF2-40B4-BE49-F238E27FC236}">
                <a16:creationId xmlns:a16="http://schemas.microsoft.com/office/drawing/2014/main" id="{63449706-2159-DD13-7D13-65F26F4AC6AF}"/>
              </a:ext>
            </a:extLst>
          </p:cNvPr>
          <p:cNvPicPr>
            <a:picLocks noChangeAspect="1"/>
          </p:cNvPicPr>
          <p:nvPr/>
        </p:nvPicPr>
        <p:blipFill>
          <a:blip r:embed="rId2"/>
          <a:stretch>
            <a:fillRect/>
          </a:stretch>
        </p:blipFill>
        <p:spPr>
          <a:xfrm>
            <a:off x="4770277" y="1361485"/>
            <a:ext cx="3536959" cy="3739028"/>
          </a:xfrm>
          <a:prstGeom prst="rect">
            <a:avLst/>
          </a:prstGeom>
          <a:ln w="28575">
            <a:noFill/>
          </a:ln>
        </p:spPr>
      </p:pic>
      <p:pic>
        <p:nvPicPr>
          <p:cNvPr id="6" name="Picture 5">
            <a:extLst>
              <a:ext uri="{FF2B5EF4-FFF2-40B4-BE49-F238E27FC236}">
                <a16:creationId xmlns:a16="http://schemas.microsoft.com/office/drawing/2014/main" id="{6728E772-B8C9-84A4-8E39-BADD184B774F}"/>
              </a:ext>
            </a:extLst>
          </p:cNvPr>
          <p:cNvPicPr>
            <a:picLocks noChangeAspect="1"/>
          </p:cNvPicPr>
          <p:nvPr/>
        </p:nvPicPr>
        <p:blipFill>
          <a:blip r:embed="rId3"/>
          <a:stretch>
            <a:fillRect/>
          </a:stretch>
        </p:blipFill>
        <p:spPr>
          <a:xfrm>
            <a:off x="8415751" y="1394384"/>
            <a:ext cx="3536959" cy="3706129"/>
          </a:xfrm>
          <a:prstGeom prst="rect">
            <a:avLst/>
          </a:prstGeom>
        </p:spPr>
      </p:pic>
      <p:grpSp>
        <p:nvGrpSpPr>
          <p:cNvPr id="4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bg1"/>
          </a:solidFill>
        </p:grpSpPr>
        <p:sp>
          <p:nvSpPr>
            <p:cNvPr id="42" name="Freeform: Shape 4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 name="TextBox 21">
            <a:extLst>
              <a:ext uri="{FF2B5EF4-FFF2-40B4-BE49-F238E27FC236}">
                <a16:creationId xmlns:a16="http://schemas.microsoft.com/office/drawing/2014/main" id="{781D7AFA-2138-C7D3-34A8-B077F2861D5C}"/>
              </a:ext>
            </a:extLst>
          </p:cNvPr>
          <p:cNvSpPr txBox="1"/>
          <p:nvPr/>
        </p:nvSpPr>
        <p:spPr>
          <a:xfrm>
            <a:off x="633641" y="1986080"/>
            <a:ext cx="3763305" cy="2585323"/>
          </a:xfrm>
          <a:prstGeom prst="rect">
            <a:avLst/>
          </a:prstGeom>
          <a:noFill/>
        </p:spPr>
        <p:txBody>
          <a:bodyPr wrap="square">
            <a:spAutoFit/>
          </a:bodyPr>
          <a:lstStyle/>
          <a:p>
            <a:pPr algn="l"/>
            <a:r>
              <a:rPr lang="en-US" b="0" i="0" dirty="0">
                <a:solidFill>
                  <a:schemeClr val="bg1"/>
                </a:solidFill>
                <a:effectLst/>
              </a:rPr>
              <a:t>In this section, we will validate and evaluate the performance of the Logistic Regression and XGBoost models. The following steps will be performed:</a:t>
            </a:r>
          </a:p>
          <a:p>
            <a:pPr marL="285750" indent="-285750">
              <a:buFont typeface="Wingdings" pitchFamily="2" charset="2"/>
              <a:buChar char="ü"/>
            </a:pPr>
            <a:r>
              <a:rPr lang="en-US" sz="1800" b="1" i="0" dirty="0">
                <a:solidFill>
                  <a:schemeClr val="bg1"/>
                </a:solidFill>
                <a:effectLst/>
              </a:rPr>
              <a:t>Evaluate Logistic Regression(left)</a:t>
            </a:r>
          </a:p>
          <a:p>
            <a:pPr marL="285750" indent="-285750">
              <a:buFont typeface="Wingdings" pitchFamily="2" charset="2"/>
              <a:buChar char="ü"/>
            </a:pPr>
            <a:r>
              <a:rPr lang="en-US" sz="1800" b="1" i="0" dirty="0">
                <a:solidFill>
                  <a:schemeClr val="bg1"/>
                </a:solidFill>
                <a:effectLst/>
                <a:latin typeface="var(--jp-content-font-family)"/>
              </a:rPr>
              <a:t>Evaluate XGBoost Classifier(Right)</a:t>
            </a:r>
            <a:endParaRPr lang="en-US" sz="1800" b="0" i="0" dirty="0">
              <a:solidFill>
                <a:schemeClr val="bg1"/>
              </a:solidFill>
              <a:effectLst/>
            </a:endParaRPr>
          </a:p>
          <a:p>
            <a:pPr algn="l"/>
            <a:endParaRPr lang="en-US" b="0" i="0" dirty="0">
              <a:solidFill>
                <a:schemeClr val="bg1"/>
              </a:solidFill>
              <a:effectLst/>
            </a:endParaRPr>
          </a:p>
        </p:txBody>
      </p:sp>
    </p:spTree>
    <p:extLst>
      <p:ext uri="{BB962C8B-B14F-4D97-AF65-F5344CB8AC3E}">
        <p14:creationId xmlns:p14="http://schemas.microsoft.com/office/powerpoint/2010/main" val="233415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64CA8-3BD8-38D8-E6B1-F5A40F5700AF}"/>
            </a:ext>
          </a:extLst>
        </p:cNvPr>
        <p:cNvGrpSpPr/>
        <p:nvPr/>
      </p:nvGrpSpPr>
      <p:grpSpPr>
        <a:xfrm>
          <a:off x="0" y="0"/>
          <a:ext cx="0" cy="0"/>
          <a:chOff x="0" y="0"/>
          <a:chExt cx="0" cy="0"/>
        </a:xfrm>
      </p:grpSpPr>
      <p:sp>
        <p:nvSpPr>
          <p:cNvPr id="7175" name="Rectangle 717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id="{5074EBFE-4CCF-7A94-4B02-AE7FBB9EB214}"/>
              </a:ext>
            </a:extLst>
          </p:cNvPr>
          <p:cNvSpPr txBox="1"/>
          <p:nvPr/>
        </p:nvSpPr>
        <p:spPr>
          <a:xfrm>
            <a:off x="6527800" y="448721"/>
            <a:ext cx="4713997" cy="1225650"/>
          </a:xfrm>
          <a:prstGeom prst="rect">
            <a:avLst/>
          </a:prstGeom>
        </p:spPr>
        <p:txBody>
          <a:bodyPr vert="horz" lIns="91440" tIns="45720" rIns="91440" bIns="45720" rtlCol="0" anchor="b">
            <a:normAutofit/>
          </a:bodyPr>
          <a:lstStyle/>
          <a:p>
            <a:pPr>
              <a:lnSpc>
                <a:spcPct val="90000"/>
              </a:lnSpc>
              <a:spcBef>
                <a:spcPct val="0"/>
              </a:spcBef>
              <a:spcAft>
                <a:spcPts val="1200"/>
              </a:spcAft>
            </a:pPr>
            <a:r>
              <a:rPr lang="en-US" sz="2700" b="1" i="0" kern="1200" dirty="0">
                <a:solidFill>
                  <a:schemeClr val="bg1"/>
                </a:solidFill>
                <a:effectLst/>
                <a:latin typeface="+mj-lt"/>
                <a:ea typeface="+mj-ea"/>
                <a:cs typeface="+mj-cs"/>
              </a:rPr>
              <a:t>ROC-AUC Comparison for Logistic Regression and XGBoost Classifier Models</a:t>
            </a:r>
          </a:p>
        </p:txBody>
      </p:sp>
      <p:pic>
        <p:nvPicPr>
          <p:cNvPr id="7170" name="Picture 2" descr="No description has been provided for this image">
            <a:extLst>
              <a:ext uri="{FF2B5EF4-FFF2-40B4-BE49-F238E27FC236}">
                <a16:creationId xmlns:a16="http://schemas.microsoft.com/office/drawing/2014/main" id="{D4948ADA-14B0-C22A-0CEF-487E61D0D0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0873" y="1502374"/>
            <a:ext cx="5666547" cy="3853252"/>
          </a:xfrm>
          <a:prstGeom prst="rect">
            <a:avLst/>
          </a:prstGeom>
          <a:noFill/>
          <a:effectLst>
            <a:glow rad="228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cxnSp>
        <p:nvCxnSpPr>
          <p:cNvPr id="7177" name="Straight Connector 717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8B9CEEA-CF00-06A9-C36C-820E1834F9BD}"/>
              </a:ext>
            </a:extLst>
          </p:cNvPr>
          <p:cNvSpPr txBox="1"/>
          <p:nvPr/>
        </p:nvSpPr>
        <p:spPr>
          <a:xfrm>
            <a:off x="6527800" y="1909192"/>
            <a:ext cx="4713997" cy="3647710"/>
          </a:xfrm>
          <a:prstGeom prst="rect">
            <a:avLst/>
          </a:prstGeom>
        </p:spPr>
        <p:txBody>
          <a:bodyPr vert="horz" lIns="91440" tIns="45720" rIns="91440" bIns="45720" rtlCol="0">
            <a:normAutofit/>
          </a:bodyPr>
          <a:lstStyle/>
          <a:p>
            <a:pPr>
              <a:lnSpc>
                <a:spcPct val="90000"/>
              </a:lnSpc>
              <a:spcAft>
                <a:spcPts val="600"/>
              </a:spcAft>
            </a:pPr>
            <a:r>
              <a:rPr lang="en-US" sz="1700" b="0" i="0" dirty="0">
                <a:solidFill>
                  <a:schemeClr val="bg1"/>
                </a:solidFill>
                <a:effectLst/>
              </a:rPr>
              <a:t>In this section, we compare the ROC-AUC scores for the Logistic Regression and XGBoost models. The ROC-AUC score is a performance measurement for classification problems at various threshold settings. It tells how much the model is capable of distinguishing between classes.</a:t>
            </a:r>
          </a:p>
          <a:p>
            <a:pPr marL="285750" indent="-228600">
              <a:lnSpc>
                <a:spcPct val="90000"/>
              </a:lnSpc>
              <a:spcAft>
                <a:spcPts val="600"/>
              </a:spcAft>
              <a:buFont typeface="Arial" panose="020B0604020202020204" pitchFamily="34" charset="0"/>
              <a:buChar char="•"/>
            </a:pPr>
            <a:r>
              <a:rPr lang="en-US" sz="1700" b="1" dirty="0">
                <a:solidFill>
                  <a:schemeClr val="bg1"/>
                </a:solidFill>
              </a:rPr>
              <a:t>L</a:t>
            </a:r>
            <a:r>
              <a:rPr lang="en-US" sz="1700" b="1" i="0" dirty="0">
                <a:solidFill>
                  <a:schemeClr val="bg1"/>
                </a:solidFill>
                <a:effectLst/>
              </a:rPr>
              <a:t>ogistic Regression ROC-AUC</a:t>
            </a:r>
            <a:r>
              <a:rPr lang="en-US" sz="1700" b="0" i="0" dirty="0">
                <a:solidFill>
                  <a:schemeClr val="bg1"/>
                </a:solidFill>
                <a:effectLst/>
              </a:rPr>
              <a:t>: 0.80</a:t>
            </a:r>
          </a:p>
          <a:p>
            <a:pPr marL="285750" indent="-228600">
              <a:lnSpc>
                <a:spcPct val="90000"/>
              </a:lnSpc>
              <a:spcAft>
                <a:spcPts val="600"/>
              </a:spcAft>
              <a:buFont typeface="Arial" panose="020B0604020202020204" pitchFamily="34" charset="0"/>
              <a:buChar char="•"/>
            </a:pPr>
            <a:r>
              <a:rPr lang="en-US" sz="1700" b="1" i="0" dirty="0">
                <a:solidFill>
                  <a:schemeClr val="bg1"/>
                </a:solidFill>
                <a:effectLst/>
              </a:rPr>
              <a:t>XGBoost ROC-AUC</a:t>
            </a:r>
            <a:r>
              <a:rPr lang="en-US" sz="1700" b="0" i="0" dirty="0">
                <a:solidFill>
                  <a:schemeClr val="bg1"/>
                </a:solidFill>
                <a:effectLst/>
              </a:rPr>
              <a:t>: 0.94</a:t>
            </a:r>
          </a:p>
          <a:p>
            <a:pPr>
              <a:lnSpc>
                <a:spcPct val="90000"/>
              </a:lnSpc>
              <a:spcAft>
                <a:spcPts val="600"/>
              </a:spcAft>
            </a:pPr>
            <a:r>
              <a:rPr lang="en-US" sz="1700" b="0" i="0" dirty="0">
                <a:solidFill>
                  <a:schemeClr val="bg1"/>
                </a:solidFill>
                <a:effectLst/>
              </a:rPr>
              <a:t>The XGBoost model outperforms the Logistic Regression model, indicating its superior ability to distinguish between emergency and non-emergency visits.</a:t>
            </a:r>
          </a:p>
        </p:txBody>
      </p:sp>
      <p:cxnSp>
        <p:nvCxnSpPr>
          <p:cNvPr id="7179" name="Straight Connector 717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30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11CD047-ECD3-DC7F-CA3C-F4F1D8555516}"/>
            </a:ext>
          </a:extLst>
        </p:cNvPr>
        <p:cNvGrpSpPr/>
        <p:nvPr/>
      </p:nvGrpSpPr>
      <p:grpSpPr>
        <a:xfrm>
          <a:off x="0" y="0"/>
          <a:ext cx="0" cy="0"/>
          <a:chOff x="0" y="0"/>
          <a:chExt cx="0" cy="0"/>
        </a:xfrm>
      </p:grpSpPr>
      <p:pic>
        <p:nvPicPr>
          <p:cNvPr id="8194" name="Picture 2" descr="No description has been provided for this image">
            <a:extLst>
              <a:ext uri="{FF2B5EF4-FFF2-40B4-BE49-F238E27FC236}">
                <a16:creationId xmlns:a16="http://schemas.microsoft.com/office/drawing/2014/main" id="{A8440E94-0EE9-887E-9725-A76159073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41" y="2786635"/>
            <a:ext cx="5557837" cy="371316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No description has been provided for this image">
            <a:extLst>
              <a:ext uri="{FF2B5EF4-FFF2-40B4-BE49-F238E27FC236}">
                <a16:creationId xmlns:a16="http://schemas.microsoft.com/office/drawing/2014/main" id="{6220A6D4-1D79-725F-3DBF-6B82DA6A5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041" y="2786635"/>
            <a:ext cx="6000750" cy="3713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49CC47-6F31-A5F7-7043-19514EEC63CF}"/>
              </a:ext>
            </a:extLst>
          </p:cNvPr>
          <p:cNvSpPr txBox="1"/>
          <p:nvPr/>
        </p:nvSpPr>
        <p:spPr>
          <a:xfrm>
            <a:off x="212722" y="2295932"/>
            <a:ext cx="5557837" cy="461665"/>
          </a:xfrm>
          <a:prstGeom prst="rect">
            <a:avLst/>
          </a:prstGeom>
          <a:solidFill>
            <a:schemeClr val="accent4">
              <a:lumMod val="20000"/>
              <a:lumOff val="80000"/>
            </a:schemeClr>
          </a:solidFill>
        </p:spPr>
        <p:txBody>
          <a:bodyPr wrap="square">
            <a:spAutoFit/>
          </a:bodyPr>
          <a:lstStyle/>
          <a:p>
            <a:r>
              <a:rPr lang="en-US" sz="2400" b="1" i="0" dirty="0">
                <a:effectLst/>
                <a:latin typeface="var(--jp-content-font-family)"/>
              </a:rPr>
              <a:t>Feature Importance for Logistic Regression</a:t>
            </a:r>
            <a:endParaRPr lang="en-US" sz="2400" b="0" i="0" dirty="0">
              <a:effectLst/>
              <a:latin typeface="var(--jp-code-font-family)"/>
            </a:endParaRPr>
          </a:p>
        </p:txBody>
      </p:sp>
      <p:sp>
        <p:nvSpPr>
          <p:cNvPr id="5" name="TextBox 4">
            <a:extLst>
              <a:ext uri="{FF2B5EF4-FFF2-40B4-BE49-F238E27FC236}">
                <a16:creationId xmlns:a16="http://schemas.microsoft.com/office/drawing/2014/main" id="{4AF24954-C662-F805-9E4F-5A1D40CAECB0}"/>
              </a:ext>
            </a:extLst>
          </p:cNvPr>
          <p:cNvSpPr txBox="1"/>
          <p:nvPr/>
        </p:nvSpPr>
        <p:spPr>
          <a:xfrm>
            <a:off x="6015040" y="2295931"/>
            <a:ext cx="6000749" cy="461665"/>
          </a:xfrm>
          <a:prstGeom prst="rect">
            <a:avLst/>
          </a:prstGeom>
          <a:solidFill>
            <a:schemeClr val="accent4">
              <a:lumMod val="20000"/>
              <a:lumOff val="80000"/>
            </a:schemeClr>
          </a:solidFill>
        </p:spPr>
        <p:txBody>
          <a:bodyPr wrap="square">
            <a:spAutoFit/>
          </a:bodyPr>
          <a:lstStyle/>
          <a:p>
            <a:r>
              <a:rPr lang="en-US" sz="2400" b="1" i="0" dirty="0">
                <a:effectLst/>
                <a:latin typeface="var(--jp-content-font-family)"/>
              </a:rPr>
              <a:t>Feature Importance for XGBoost Classifier</a:t>
            </a:r>
            <a:endParaRPr lang="en-US" sz="2400" b="0" i="0" dirty="0">
              <a:effectLst/>
              <a:latin typeface="var(--jp-code-font-family)"/>
            </a:endParaRPr>
          </a:p>
        </p:txBody>
      </p:sp>
      <p:sp>
        <p:nvSpPr>
          <p:cNvPr id="7" name="TextBox 6">
            <a:extLst>
              <a:ext uri="{FF2B5EF4-FFF2-40B4-BE49-F238E27FC236}">
                <a16:creationId xmlns:a16="http://schemas.microsoft.com/office/drawing/2014/main" id="{58AAA813-2156-A091-6400-C59AF668AEC0}"/>
              </a:ext>
            </a:extLst>
          </p:cNvPr>
          <p:cNvSpPr txBox="1"/>
          <p:nvPr/>
        </p:nvSpPr>
        <p:spPr>
          <a:xfrm>
            <a:off x="185741" y="184809"/>
            <a:ext cx="6096000" cy="523220"/>
          </a:xfrm>
          <a:prstGeom prst="rect">
            <a:avLst/>
          </a:prstGeom>
          <a:noFill/>
        </p:spPr>
        <p:txBody>
          <a:bodyPr wrap="square">
            <a:spAutoFit/>
          </a:bodyPr>
          <a:lstStyle/>
          <a:p>
            <a:pPr algn="l"/>
            <a:r>
              <a:rPr lang="en-US" sz="2800" b="1" i="0" dirty="0">
                <a:solidFill>
                  <a:schemeClr val="bg1"/>
                </a:solidFill>
                <a:effectLst/>
              </a:rPr>
              <a:t>Feature</a:t>
            </a:r>
            <a:r>
              <a:rPr lang="en-US" sz="2400" b="1" i="0" dirty="0">
                <a:solidFill>
                  <a:schemeClr val="bg1"/>
                </a:solidFill>
                <a:effectLst/>
              </a:rPr>
              <a:t> Importance</a:t>
            </a:r>
          </a:p>
        </p:txBody>
      </p:sp>
      <p:graphicFrame>
        <p:nvGraphicFramePr>
          <p:cNvPr id="8198" name="TextBox 2">
            <a:extLst>
              <a:ext uri="{FF2B5EF4-FFF2-40B4-BE49-F238E27FC236}">
                <a16:creationId xmlns:a16="http://schemas.microsoft.com/office/drawing/2014/main" id="{1CBE4AD3-888C-C0C8-76A9-63D51604CC79}"/>
              </a:ext>
            </a:extLst>
          </p:cNvPr>
          <p:cNvGraphicFramePr/>
          <p:nvPr/>
        </p:nvGraphicFramePr>
        <p:xfrm>
          <a:off x="100012" y="682752"/>
          <a:ext cx="11958637" cy="147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92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02419F-EED3-E69D-45B6-83D5D73B688F}"/>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812625-1627-6BA9-9737-64F3F9E71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01D50186-0095-7385-6E2D-371DCC420B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7" name="Group 16">
              <a:extLst>
                <a:ext uri="{FF2B5EF4-FFF2-40B4-BE49-F238E27FC236}">
                  <a16:creationId xmlns:a16="http://schemas.microsoft.com/office/drawing/2014/main" id="{A97EDF3C-E8E6-0DDC-D602-46DE1F69AC5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5" name="Freeform: Shape 24">
                <a:extLst>
                  <a:ext uri="{FF2B5EF4-FFF2-40B4-BE49-F238E27FC236}">
                    <a16:creationId xmlns:a16="http://schemas.microsoft.com/office/drawing/2014/main" id="{787F536D-F225-06BB-6979-41F4247AC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65DB8DF2-7C37-6744-9B7C-9476E8E225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8" name="Group 17">
              <a:extLst>
                <a:ext uri="{FF2B5EF4-FFF2-40B4-BE49-F238E27FC236}">
                  <a16:creationId xmlns:a16="http://schemas.microsoft.com/office/drawing/2014/main" id="{D2E3542A-9AA1-425F-635D-B10631A9D4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9" name="Group 18">
                <a:extLst>
                  <a:ext uri="{FF2B5EF4-FFF2-40B4-BE49-F238E27FC236}">
                    <a16:creationId xmlns:a16="http://schemas.microsoft.com/office/drawing/2014/main" id="{0B47D2D0-C41E-2151-DB62-ED7D7C6E08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3" name="Freeform: Shape 22">
                  <a:extLst>
                    <a:ext uri="{FF2B5EF4-FFF2-40B4-BE49-F238E27FC236}">
                      <a16:creationId xmlns:a16="http://schemas.microsoft.com/office/drawing/2014/main" id="{9F1B3686-7413-B5C5-6917-2AAAD3DEF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629F4A63-E93C-BFCC-C1C3-D9CAE11E6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0" name="Group 19">
                <a:extLst>
                  <a:ext uri="{FF2B5EF4-FFF2-40B4-BE49-F238E27FC236}">
                    <a16:creationId xmlns:a16="http://schemas.microsoft.com/office/drawing/2014/main" id="{245A0248-4A89-943C-07F0-CA9FBE1D7C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1" name="Freeform: Shape 20">
                  <a:extLst>
                    <a:ext uri="{FF2B5EF4-FFF2-40B4-BE49-F238E27FC236}">
                      <a16:creationId xmlns:a16="http://schemas.microsoft.com/office/drawing/2014/main" id="{D8970FF6-BE14-A6C1-BF05-8505A8356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E9D24E2B-02ED-51AD-9859-48D86918A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9" name="TextBox 8">
            <a:extLst>
              <a:ext uri="{FF2B5EF4-FFF2-40B4-BE49-F238E27FC236}">
                <a16:creationId xmlns:a16="http://schemas.microsoft.com/office/drawing/2014/main" id="{A491410D-27DA-7909-1B1A-4F95AACA9DB2}"/>
              </a:ext>
            </a:extLst>
          </p:cNvPr>
          <p:cNvSpPr txBox="1"/>
          <p:nvPr/>
        </p:nvSpPr>
        <p:spPr>
          <a:xfrm>
            <a:off x="168666" y="2214805"/>
            <a:ext cx="3950208" cy="2540075"/>
          </a:xfrm>
          <a:prstGeom prst="rect">
            <a:avLst/>
          </a:prstGeom>
        </p:spPr>
        <p:txBody>
          <a:bodyPr vert="horz" lIns="91440" tIns="45720" rIns="91440" bIns="45720" rtlCol="0" anchor="t">
            <a:normAutofit/>
          </a:bodyPr>
          <a:lstStyle/>
          <a:p>
            <a:pPr>
              <a:lnSpc>
                <a:spcPct val="90000"/>
              </a:lnSpc>
              <a:spcBef>
                <a:spcPct val="0"/>
              </a:spcBef>
              <a:spcAft>
                <a:spcPts val="1200"/>
              </a:spcAft>
            </a:pPr>
            <a:r>
              <a:rPr lang="en-US" sz="4000" b="1" i="0" kern="1200">
                <a:solidFill>
                  <a:schemeClr val="tx1"/>
                </a:solidFill>
                <a:effectLst/>
                <a:latin typeface="+mj-lt"/>
                <a:ea typeface="+mj-ea"/>
                <a:cs typeface="+mj-cs"/>
              </a:rPr>
              <a:t>Predicting Emergency Visits using Machine Learning</a:t>
            </a:r>
            <a:endParaRPr lang="en-US" sz="4000" b="1" i="0" kern="1200" dirty="0">
              <a:solidFill>
                <a:schemeClr val="tx1"/>
              </a:solidFill>
              <a:effectLst/>
              <a:latin typeface="+mj-lt"/>
              <a:ea typeface="+mj-ea"/>
              <a:cs typeface="+mj-cs"/>
            </a:endParaRPr>
          </a:p>
        </p:txBody>
      </p:sp>
      <p:sp>
        <p:nvSpPr>
          <p:cNvPr id="5" name="TextBox 4">
            <a:extLst>
              <a:ext uri="{FF2B5EF4-FFF2-40B4-BE49-F238E27FC236}">
                <a16:creationId xmlns:a16="http://schemas.microsoft.com/office/drawing/2014/main" id="{A884C973-1456-2686-CC30-9842F2D00CD4}"/>
              </a:ext>
            </a:extLst>
          </p:cNvPr>
          <p:cNvSpPr txBox="1"/>
          <p:nvPr/>
        </p:nvSpPr>
        <p:spPr>
          <a:xfrm>
            <a:off x="4510103" y="2214805"/>
            <a:ext cx="7574192" cy="2428390"/>
          </a:xfrm>
          <a:prstGeom prst="rect">
            <a:avLst/>
          </a:prstGeom>
        </p:spPr>
        <p:txBody>
          <a:bodyPr vert="horz" lIns="91440" tIns="45720" rIns="91440" bIns="45720" rtlCol="0">
            <a:normAutofit lnSpcReduction="10000"/>
          </a:bodyPr>
          <a:lstStyle/>
          <a:p>
            <a:pPr>
              <a:lnSpc>
                <a:spcPct val="90000"/>
              </a:lnSpc>
              <a:spcAft>
                <a:spcPts val="1200"/>
              </a:spcAft>
            </a:pPr>
            <a:r>
              <a:rPr lang="en-US" sz="2400" b="1" i="0" dirty="0">
                <a:solidFill>
                  <a:schemeClr val="accent4">
                    <a:lumMod val="40000"/>
                    <a:lumOff val="60000"/>
                    <a:alpha val="80000"/>
                  </a:schemeClr>
                </a:solidFill>
                <a:effectLst/>
              </a:rPr>
              <a:t>Homework Topic</a:t>
            </a:r>
            <a:r>
              <a:rPr lang="en-US" sz="2400" b="1" i="0" dirty="0">
                <a:solidFill>
                  <a:schemeClr val="tx1">
                    <a:alpha val="80000"/>
                  </a:schemeClr>
                </a:solidFill>
                <a:effectLst/>
              </a:rPr>
              <a:t>: Self Learning</a:t>
            </a:r>
          </a:p>
          <a:p>
            <a:pPr>
              <a:lnSpc>
                <a:spcPct val="90000"/>
              </a:lnSpc>
              <a:spcAft>
                <a:spcPts val="1200"/>
              </a:spcAft>
            </a:pPr>
            <a:r>
              <a:rPr lang="en-US" sz="2400" b="1" i="0" dirty="0">
                <a:solidFill>
                  <a:schemeClr val="accent4">
                    <a:lumMod val="40000"/>
                    <a:lumOff val="60000"/>
                    <a:alpha val="80000"/>
                  </a:schemeClr>
                </a:solidFill>
                <a:effectLst/>
              </a:rPr>
              <a:t>ML Algorithms</a:t>
            </a:r>
            <a:r>
              <a:rPr lang="en-US" sz="2400" b="1" i="0" dirty="0">
                <a:solidFill>
                  <a:schemeClr val="tx1">
                    <a:alpha val="80000"/>
                  </a:schemeClr>
                </a:solidFill>
                <a:effectLst/>
              </a:rPr>
              <a:t>: </a:t>
            </a:r>
            <a:r>
              <a:rPr lang="en-US" sz="2300" b="1" i="0" dirty="0">
                <a:solidFill>
                  <a:schemeClr val="tx1">
                    <a:alpha val="80000"/>
                  </a:schemeClr>
                </a:solidFill>
                <a:effectLst/>
              </a:rPr>
              <a:t>Logistic Regression, XGBoost Classifier</a:t>
            </a:r>
          </a:p>
          <a:p>
            <a:pPr>
              <a:lnSpc>
                <a:spcPct val="90000"/>
              </a:lnSpc>
              <a:spcAft>
                <a:spcPts val="1200"/>
              </a:spcAft>
            </a:pPr>
            <a:r>
              <a:rPr lang="en-US" sz="2400" b="1" i="0" dirty="0">
                <a:solidFill>
                  <a:schemeClr val="accent4">
                    <a:lumMod val="40000"/>
                    <a:lumOff val="60000"/>
                    <a:alpha val="80000"/>
                  </a:schemeClr>
                </a:solidFill>
                <a:effectLst/>
              </a:rPr>
              <a:t>Course</a:t>
            </a:r>
            <a:r>
              <a:rPr lang="en-US" sz="2400" b="1" i="0" dirty="0">
                <a:solidFill>
                  <a:schemeClr val="tx1">
                    <a:alpha val="80000"/>
                  </a:schemeClr>
                </a:solidFill>
                <a:effectLst/>
              </a:rPr>
              <a:t>: AI in Healthcare(AI 395T)</a:t>
            </a:r>
          </a:p>
          <a:p>
            <a:pPr>
              <a:lnSpc>
                <a:spcPct val="90000"/>
              </a:lnSpc>
              <a:spcAft>
                <a:spcPts val="1200"/>
              </a:spcAft>
            </a:pPr>
            <a:r>
              <a:rPr lang="en-US" sz="2400" b="1" i="0" dirty="0">
                <a:solidFill>
                  <a:schemeClr val="accent4">
                    <a:lumMod val="40000"/>
                    <a:lumOff val="60000"/>
                    <a:alpha val="80000"/>
                  </a:schemeClr>
                </a:solidFill>
                <a:effectLst/>
              </a:rPr>
              <a:t>Professor</a:t>
            </a:r>
            <a:r>
              <a:rPr lang="en-US" sz="2400" b="1" i="0" dirty="0">
                <a:solidFill>
                  <a:schemeClr val="tx1">
                    <a:alpha val="80000"/>
                  </a:schemeClr>
                </a:solidFill>
                <a:effectLst/>
              </a:rPr>
              <a:t>: Dr. Ying Ding</a:t>
            </a:r>
          </a:p>
          <a:p>
            <a:pPr>
              <a:lnSpc>
                <a:spcPct val="90000"/>
              </a:lnSpc>
              <a:spcAft>
                <a:spcPts val="1200"/>
              </a:spcAft>
            </a:pPr>
            <a:r>
              <a:rPr lang="en-US" sz="2400" b="1" i="0" dirty="0">
                <a:solidFill>
                  <a:schemeClr val="accent4">
                    <a:lumMod val="40000"/>
                    <a:lumOff val="60000"/>
                    <a:alpha val="80000"/>
                  </a:schemeClr>
                </a:solidFill>
                <a:effectLst/>
              </a:rPr>
              <a:t>Prepared By</a:t>
            </a:r>
            <a:r>
              <a:rPr lang="en-US" sz="2400" b="1" i="0" dirty="0">
                <a:solidFill>
                  <a:schemeClr val="tx1">
                    <a:alpha val="80000"/>
                  </a:schemeClr>
                </a:solidFill>
                <a:effectLst/>
              </a:rPr>
              <a:t>: Suresh Venkatesan</a:t>
            </a:r>
          </a:p>
          <a:p>
            <a:pPr>
              <a:lnSpc>
                <a:spcPct val="90000"/>
              </a:lnSpc>
              <a:spcAft>
                <a:spcPts val="1200"/>
              </a:spcAft>
            </a:pPr>
            <a:endParaRPr lang="en-US" sz="2400" b="1" i="0" dirty="0">
              <a:solidFill>
                <a:schemeClr val="tx1">
                  <a:alpha val="80000"/>
                </a:schemeClr>
              </a:solidFill>
              <a:effectLst/>
            </a:endParaRPr>
          </a:p>
        </p:txBody>
      </p:sp>
    </p:spTree>
    <p:extLst>
      <p:ext uri="{BB962C8B-B14F-4D97-AF65-F5344CB8AC3E}">
        <p14:creationId xmlns:p14="http://schemas.microsoft.com/office/powerpoint/2010/main" val="294729009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5BC1F6-1A32-5AAA-F911-C5F0FF68DB1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BBF19C1-157E-2B0B-5C50-B2204D64599D}"/>
              </a:ext>
            </a:extLst>
          </p:cNvPr>
          <p:cNvSpPr txBox="1"/>
          <p:nvPr/>
        </p:nvSpPr>
        <p:spPr>
          <a:xfrm>
            <a:off x="401950" y="2357068"/>
            <a:ext cx="3300095" cy="168666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i="0" kern="1200" dirty="0">
                <a:solidFill>
                  <a:schemeClr val="tx1"/>
                </a:solidFill>
                <a:effectLst/>
                <a:latin typeface="+mj-lt"/>
                <a:ea typeface="+mj-ea"/>
                <a:cs typeface="+mj-cs"/>
              </a:rPr>
              <a:t>Conclusion and Insights</a:t>
            </a:r>
          </a:p>
        </p:txBody>
      </p:sp>
      <p:sp>
        <p:nvSpPr>
          <p:cNvPr id="3" name="TextBox 2">
            <a:extLst>
              <a:ext uri="{FF2B5EF4-FFF2-40B4-BE49-F238E27FC236}">
                <a16:creationId xmlns:a16="http://schemas.microsoft.com/office/drawing/2014/main" id="{2BD9F553-BC89-6E8F-9E6E-36A50AD54603}"/>
              </a:ext>
            </a:extLst>
          </p:cNvPr>
          <p:cNvSpPr txBox="1"/>
          <p:nvPr/>
        </p:nvSpPr>
        <p:spPr>
          <a:xfrm>
            <a:off x="4572000" y="121920"/>
            <a:ext cx="7339583" cy="6156960"/>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Age and Emergency Visits</a:t>
            </a:r>
            <a:r>
              <a:rPr lang="en-US" b="0" i="0" dirty="0">
                <a:solidFill>
                  <a:schemeClr val="tx1">
                    <a:alpha val="80000"/>
                  </a:schemeClr>
                </a:solidFill>
                <a:effectLst/>
              </a:rPr>
              <a:t>: Age is a significant predictor of emergency visits, with older patients more likely to have emergency admissions.</a:t>
            </a:r>
          </a:p>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Length of Stay (LOS)</a:t>
            </a:r>
            <a:r>
              <a:rPr lang="en-US" b="0" i="0" dirty="0">
                <a:solidFill>
                  <a:schemeClr val="tx1">
                    <a:alpha val="80000"/>
                  </a:schemeClr>
                </a:solidFill>
                <a:effectLst/>
              </a:rPr>
              <a:t>: Emergency visits are associated with longer hospital stays, indicating the severity and complexity of cases.</a:t>
            </a:r>
          </a:p>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Insurance and Marital Status</a:t>
            </a:r>
            <a:r>
              <a:rPr lang="en-US" b="0" i="0" dirty="0">
                <a:solidFill>
                  <a:schemeClr val="tx1">
                    <a:alpha val="80000"/>
                  </a:schemeClr>
                </a:solidFill>
                <a:effectLst/>
              </a:rPr>
              <a:t>: Certain insurance types and marital statuses are more prevalent among emergency visits, suggesting socio-economic factors play a role.</a:t>
            </a:r>
          </a:p>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Model Selection</a:t>
            </a:r>
            <a:r>
              <a:rPr lang="en-US" b="0" i="0" dirty="0">
                <a:solidFill>
                  <a:schemeClr val="tx1">
                    <a:alpha val="80000"/>
                  </a:schemeClr>
                </a:solidFill>
                <a:effectLst/>
              </a:rPr>
              <a:t>: The XGBoost model is more effective for predicting emergency visits, highlighting the importance of using advanced machine learning techniques for complex classification tasks.</a:t>
            </a:r>
          </a:p>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Additional Features</a:t>
            </a:r>
            <a:r>
              <a:rPr lang="en-US" b="0" i="0" dirty="0">
                <a:solidFill>
                  <a:schemeClr val="tx1">
                    <a:alpha val="80000"/>
                  </a:schemeClr>
                </a:solidFill>
                <a:effectLst/>
              </a:rPr>
              <a:t>: Exploring additional features and external data sources could enhance the model's accuracy.</a:t>
            </a:r>
          </a:p>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Real-time Prediction</a:t>
            </a:r>
            <a:r>
              <a:rPr lang="en-US" b="0" i="0" dirty="0">
                <a:solidFill>
                  <a:schemeClr val="tx1">
                    <a:alpha val="80000"/>
                  </a:schemeClr>
                </a:solidFill>
                <a:effectLst/>
              </a:rPr>
              <a:t>: Implementing the model in a real-time clinical setting could provide timely insights and improve patient care.</a:t>
            </a:r>
          </a:p>
          <a:p>
            <a:pPr indent="-228600">
              <a:lnSpc>
                <a:spcPct val="90000"/>
              </a:lnSpc>
              <a:spcAft>
                <a:spcPts val="600"/>
              </a:spcAft>
              <a:buFont typeface="Arial" panose="020B0604020202020204" pitchFamily="34" charset="0"/>
              <a:buChar char="•"/>
            </a:pPr>
            <a:endParaRPr lang="en-US" b="0" i="0" dirty="0">
              <a:solidFill>
                <a:schemeClr val="tx1">
                  <a:alpha val="80000"/>
                </a:schemeClr>
              </a:solidFill>
              <a:effectLst/>
            </a:endParaRPr>
          </a:p>
          <a:p>
            <a:pPr>
              <a:lnSpc>
                <a:spcPct val="90000"/>
              </a:lnSpc>
              <a:spcAft>
                <a:spcPts val="600"/>
              </a:spcAft>
            </a:pPr>
            <a:r>
              <a:rPr lang="en-US" b="0" i="0" dirty="0">
                <a:solidFill>
                  <a:schemeClr val="tx1">
                    <a:alpha val="80000"/>
                  </a:schemeClr>
                </a:solidFill>
                <a:effectLst/>
              </a:rPr>
              <a:t>The analysis successfully identified key features and built predictive models for emergency visits, with the XGBoost model showing superior performance. These insights can help healthcare providers better understand and manage emergency admissions.</a:t>
            </a:r>
          </a:p>
        </p:txBody>
      </p:sp>
    </p:spTree>
    <p:extLst>
      <p:ext uri="{BB962C8B-B14F-4D97-AF65-F5344CB8AC3E}">
        <p14:creationId xmlns:p14="http://schemas.microsoft.com/office/powerpoint/2010/main" val="40548445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119820-7EFD-F60C-7E2A-2C998EAB1D1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ECA91DF-6D98-A113-0A23-B6E502440307}"/>
              </a:ext>
            </a:extLst>
          </p:cNvPr>
          <p:cNvSpPr txBox="1"/>
          <p:nvPr/>
        </p:nvSpPr>
        <p:spPr>
          <a:xfrm>
            <a:off x="2242409" y="895483"/>
            <a:ext cx="5786232" cy="301119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kern="1200">
                <a:solidFill>
                  <a:schemeClr val="bg1"/>
                </a:solidFill>
                <a:effectLst/>
                <a:latin typeface="+mj-lt"/>
                <a:ea typeface="+mj-ea"/>
                <a:cs typeface="+mj-cs"/>
              </a:rPr>
              <a:t>Thank You</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79701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9D8E14-1AB1-CDFF-22A5-4FFBE4E732A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3" name="Group 22">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5FE1C5D4-0B50-A85D-58EB-E959F0C2CF21}"/>
              </a:ext>
            </a:extLst>
          </p:cNvPr>
          <p:cNvSpPr txBox="1"/>
          <p:nvPr/>
        </p:nvSpPr>
        <p:spPr>
          <a:xfrm>
            <a:off x="827088" y="1641752"/>
            <a:ext cx="2655887" cy="321327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i="0" kern="1200">
                <a:solidFill>
                  <a:schemeClr val="tx1"/>
                </a:solidFill>
                <a:effectLst/>
                <a:latin typeface="+mj-lt"/>
                <a:ea typeface="+mj-ea"/>
                <a:cs typeface="+mj-cs"/>
              </a:rPr>
              <a:t>Overview</a:t>
            </a:r>
          </a:p>
        </p:txBody>
      </p:sp>
      <p:sp>
        <p:nvSpPr>
          <p:cNvPr id="3" name="TextBox 2">
            <a:extLst>
              <a:ext uri="{FF2B5EF4-FFF2-40B4-BE49-F238E27FC236}">
                <a16:creationId xmlns:a16="http://schemas.microsoft.com/office/drawing/2014/main" id="{2128411D-3BA2-C34C-1A89-76A7E6D74ED2}"/>
              </a:ext>
            </a:extLst>
          </p:cNvPr>
          <p:cNvSpPr txBox="1"/>
          <p:nvPr/>
        </p:nvSpPr>
        <p:spPr>
          <a:xfrm>
            <a:off x="5232401" y="1721579"/>
            <a:ext cx="6679183" cy="3952648"/>
          </a:xfrm>
          <a:prstGeom prst="rect">
            <a:avLst/>
          </a:prstGeom>
        </p:spPr>
        <p:txBody>
          <a:bodyPr vert="horz" lIns="91440" tIns="45720" rIns="91440" bIns="45720" rtlCol="0">
            <a:normAutofit/>
          </a:bodyPr>
          <a:lstStyle/>
          <a:p>
            <a:pPr marL="114300" indent="-342900">
              <a:lnSpc>
                <a:spcPct val="90000"/>
              </a:lnSpc>
              <a:spcAft>
                <a:spcPts val="600"/>
              </a:spcAft>
              <a:buFont typeface="Wingdings" pitchFamily="2" charset="2"/>
              <a:buChar char="Ø"/>
            </a:pPr>
            <a:r>
              <a:rPr lang="en-US" sz="1900" i="0" dirty="0">
                <a:solidFill>
                  <a:schemeClr val="tx1">
                    <a:alpha val="80000"/>
                  </a:schemeClr>
                </a:solidFill>
                <a:effectLst/>
              </a:rPr>
              <a:t>This presentation explores the prediction of emergency visits using the MIMIC-III dataset, a rich source of clinical data.</a:t>
            </a:r>
          </a:p>
          <a:p>
            <a:pPr marL="114300" indent="-342900">
              <a:lnSpc>
                <a:spcPct val="90000"/>
              </a:lnSpc>
              <a:spcAft>
                <a:spcPts val="600"/>
              </a:spcAft>
              <a:buFont typeface="Wingdings" pitchFamily="2" charset="2"/>
              <a:buChar char="Ø"/>
            </a:pPr>
            <a:endParaRPr lang="en-US" sz="1900" i="0" dirty="0">
              <a:solidFill>
                <a:schemeClr val="tx1">
                  <a:alpha val="80000"/>
                </a:schemeClr>
              </a:solidFill>
              <a:effectLst/>
            </a:endParaRPr>
          </a:p>
          <a:p>
            <a:pPr marL="114300" indent="-342900">
              <a:lnSpc>
                <a:spcPct val="90000"/>
              </a:lnSpc>
              <a:spcAft>
                <a:spcPts val="600"/>
              </a:spcAft>
              <a:buFont typeface="Wingdings" pitchFamily="2" charset="2"/>
              <a:buChar char="Ø"/>
            </a:pPr>
            <a:r>
              <a:rPr lang="en-US" sz="1900" i="0" dirty="0">
                <a:solidFill>
                  <a:schemeClr val="tx1">
                    <a:alpha val="80000"/>
                  </a:schemeClr>
                </a:solidFill>
                <a:effectLst/>
              </a:rPr>
              <a:t>Analyzed patient demographics, diagnoses, and hospital stay (admission and ICU stays) information to build predictive models for emergency visits.</a:t>
            </a:r>
          </a:p>
          <a:p>
            <a:pPr marL="114300" indent="-342900">
              <a:lnSpc>
                <a:spcPct val="90000"/>
              </a:lnSpc>
              <a:spcAft>
                <a:spcPts val="600"/>
              </a:spcAft>
              <a:buFont typeface="Wingdings" pitchFamily="2" charset="2"/>
              <a:buChar char="Ø"/>
            </a:pPr>
            <a:endParaRPr lang="en-US" sz="1900" i="0" dirty="0">
              <a:solidFill>
                <a:schemeClr val="tx1">
                  <a:alpha val="80000"/>
                </a:schemeClr>
              </a:solidFill>
              <a:effectLst/>
            </a:endParaRPr>
          </a:p>
          <a:p>
            <a:pPr marL="114300" indent="-342900">
              <a:lnSpc>
                <a:spcPct val="90000"/>
              </a:lnSpc>
              <a:spcAft>
                <a:spcPts val="600"/>
              </a:spcAft>
              <a:buFont typeface="Wingdings" pitchFamily="2" charset="2"/>
              <a:buChar char="Ø"/>
            </a:pPr>
            <a:r>
              <a:rPr lang="en-US" sz="1900" i="0" dirty="0">
                <a:solidFill>
                  <a:schemeClr val="tx1">
                    <a:alpha val="80000"/>
                  </a:schemeClr>
                </a:solidFill>
                <a:effectLst/>
              </a:rPr>
              <a:t>Using both Logistic Regression and XGBoost models</a:t>
            </a:r>
            <a:r>
              <a:rPr lang="en-US" sz="1900" dirty="0">
                <a:solidFill>
                  <a:schemeClr val="tx1">
                    <a:alpha val="80000"/>
                  </a:schemeClr>
                </a:solidFill>
              </a:rPr>
              <a:t> and </a:t>
            </a:r>
            <a:r>
              <a:rPr lang="en-US" sz="1900" i="0" dirty="0">
                <a:solidFill>
                  <a:schemeClr val="tx1">
                    <a:alpha val="80000"/>
                  </a:schemeClr>
                </a:solidFill>
                <a:effectLst/>
              </a:rPr>
              <a:t>discovered that factors like age, marital status, length of stay, mortality rates, and the presence of detailed medical records significantly contribute to predicting emergency visits.</a:t>
            </a:r>
          </a:p>
        </p:txBody>
      </p:sp>
    </p:spTree>
    <p:extLst>
      <p:ext uri="{BB962C8B-B14F-4D97-AF65-F5344CB8AC3E}">
        <p14:creationId xmlns:p14="http://schemas.microsoft.com/office/powerpoint/2010/main" val="39246572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02B2F6-55C2-272D-D82B-33AFF372054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F6D216-E27F-3E67-3569-2543D54254FC}"/>
              </a:ext>
            </a:extLst>
          </p:cNvPr>
          <p:cNvSpPr txBox="1"/>
          <p:nvPr/>
        </p:nvSpPr>
        <p:spPr>
          <a:xfrm>
            <a:off x="640080" y="4777739"/>
            <a:ext cx="3418990" cy="141211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600" b="1" i="0">
                <a:effectLst/>
                <a:latin typeface="+mj-lt"/>
                <a:ea typeface="+mj-ea"/>
                <a:cs typeface="+mj-cs"/>
              </a:rPr>
              <a:t>Process Flow Diagram for Predicting Emergency Visits</a:t>
            </a:r>
          </a:p>
        </p:txBody>
      </p:sp>
      <p:pic>
        <p:nvPicPr>
          <p:cNvPr id="6" name="Picture 5">
            <a:extLst>
              <a:ext uri="{FF2B5EF4-FFF2-40B4-BE49-F238E27FC236}">
                <a16:creationId xmlns:a16="http://schemas.microsoft.com/office/drawing/2014/main" id="{1644059A-B5FB-0CDD-E7F9-6C6BC4D58BBD}"/>
              </a:ext>
            </a:extLst>
          </p:cNvPr>
          <p:cNvPicPr>
            <a:picLocks noChangeAspect="1"/>
          </p:cNvPicPr>
          <p:nvPr/>
        </p:nvPicPr>
        <p:blipFill>
          <a:blip r:embed="rId2"/>
          <a:srcRect t="10104" b="12003"/>
          <a:stretch/>
        </p:blipFill>
        <p:spPr>
          <a:xfrm>
            <a:off x="20" y="10"/>
            <a:ext cx="12191980" cy="4558421"/>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3"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666AD8-7EE7-81B3-C47E-8D99ACAC62B6}"/>
              </a:ext>
            </a:extLst>
          </p:cNvPr>
          <p:cNvSpPr txBox="1"/>
          <p:nvPr/>
        </p:nvSpPr>
        <p:spPr>
          <a:xfrm>
            <a:off x="4535424" y="4558431"/>
            <a:ext cx="7528560" cy="2159362"/>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b="0" i="0" dirty="0">
                <a:effectLst/>
              </a:rPr>
              <a:t>The process flow diagram below outlines the steps taken to predict emergency visits using machine learning models. The workflow is divided into several key stages, each crucial for building and evaluating the predictive models.</a:t>
            </a:r>
          </a:p>
          <a:p>
            <a:pPr indent="-228600">
              <a:lnSpc>
                <a:spcPct val="90000"/>
              </a:lnSpc>
              <a:spcAft>
                <a:spcPts val="600"/>
              </a:spcAft>
              <a:buFont typeface="Arial" panose="020B0604020202020204" pitchFamily="34" charset="0"/>
              <a:buChar char="•"/>
            </a:pPr>
            <a:endParaRPr lang="en-US" sz="1600" b="0" i="0" dirty="0">
              <a:effectLst/>
            </a:endParaRPr>
          </a:p>
          <a:p>
            <a:pPr indent="-228600">
              <a:lnSpc>
                <a:spcPct val="90000"/>
              </a:lnSpc>
              <a:spcAft>
                <a:spcPts val="600"/>
              </a:spcAft>
              <a:buFont typeface="Arial" panose="020B0604020202020204" pitchFamily="34" charset="0"/>
              <a:buChar char="•"/>
            </a:pPr>
            <a:r>
              <a:rPr lang="en-US" sz="1600" b="0" i="0" dirty="0">
                <a:effectLst/>
              </a:rPr>
              <a:t>The machine learning process involves preparing data, building a model, evaluating its performance, and gaining insights from the results. The selected model (e.g., Logistic Regression or XGBoost) is used to predict future emergency visits based on patient data.</a:t>
            </a:r>
          </a:p>
        </p:txBody>
      </p:sp>
    </p:spTree>
    <p:extLst>
      <p:ext uri="{BB962C8B-B14F-4D97-AF65-F5344CB8AC3E}">
        <p14:creationId xmlns:p14="http://schemas.microsoft.com/office/powerpoint/2010/main" val="14995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FD7E5E-47A8-CEDF-CC7B-2BE15233CDD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9DB4C06-490B-9B9E-96B2-D0F62853207D}"/>
              </a:ext>
            </a:extLst>
          </p:cNvPr>
          <p:cNvSpPr txBox="1"/>
          <p:nvPr/>
        </p:nvSpPr>
        <p:spPr>
          <a:xfrm>
            <a:off x="838200" y="1748452"/>
            <a:ext cx="4974771" cy="358778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bg1"/>
                </a:solidFill>
                <a:effectLst/>
                <a:latin typeface="+mj-lt"/>
                <a:ea typeface="+mj-ea"/>
                <a:cs typeface="+mj-cs"/>
              </a:rPr>
              <a:t>Load the MIMIC-III Datasets</a:t>
            </a:r>
          </a:p>
        </p:txBody>
      </p:sp>
      <p:grpSp>
        <p:nvGrpSpPr>
          <p:cNvPr id="14"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5" name="Freeform: Shape 14">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8"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2"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3" name="Freeform: Shape 22">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3"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4" name="Freeform: Shape 193">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TextBox 2">
            <a:extLst>
              <a:ext uri="{FF2B5EF4-FFF2-40B4-BE49-F238E27FC236}">
                <a16:creationId xmlns:a16="http://schemas.microsoft.com/office/drawing/2014/main" id="{CA7FB8FC-E7D4-B495-58C7-70BE492E0F96}"/>
              </a:ext>
            </a:extLst>
          </p:cNvPr>
          <p:cNvSpPr txBox="1"/>
          <p:nvPr/>
        </p:nvSpPr>
        <p:spPr>
          <a:xfrm>
            <a:off x="6187561" y="0"/>
            <a:ext cx="5870327" cy="6858000"/>
          </a:xfrm>
          <a:prstGeom prst="rect">
            <a:avLst/>
          </a:prstGeom>
        </p:spPr>
        <p:txBody>
          <a:bodyPr vert="horz" lIns="91440" tIns="45720" rIns="91440" bIns="45720" rtlCol="0">
            <a:noAutofit/>
          </a:bodyPr>
          <a:lstStyle/>
          <a:p>
            <a:pPr>
              <a:lnSpc>
                <a:spcPct val="90000"/>
              </a:lnSpc>
              <a:spcAft>
                <a:spcPts val="600"/>
              </a:spcAft>
            </a:pPr>
            <a:r>
              <a:rPr lang="en-US" sz="1600" b="1" i="0" dirty="0">
                <a:solidFill>
                  <a:schemeClr val="bg1"/>
                </a:solidFill>
                <a:effectLst/>
              </a:rPr>
              <a:t>Dataset Loading</a:t>
            </a:r>
          </a:p>
          <a:p>
            <a:pPr>
              <a:lnSpc>
                <a:spcPct val="90000"/>
              </a:lnSpc>
              <a:spcAft>
                <a:spcPts val="600"/>
              </a:spcAft>
            </a:pPr>
            <a:r>
              <a:rPr lang="en-US" sz="1600" b="0" i="0" dirty="0">
                <a:solidFill>
                  <a:schemeClr val="bg1"/>
                </a:solidFill>
                <a:effectLst/>
              </a:rPr>
              <a:t>Loading the necessary datasets from the MIMIC-III database. The datasets include Admissions, Patients, Diagnosis, and Icustays. These datasets contain crucial information about patient admissions, demographics, diagnoses, and ICU stays, which will be used for our analysis.</a:t>
            </a:r>
          </a:p>
          <a:p>
            <a:pPr>
              <a:lnSpc>
                <a:spcPct val="90000"/>
              </a:lnSpc>
              <a:spcAft>
                <a:spcPts val="600"/>
              </a:spcAft>
            </a:pPr>
            <a:r>
              <a:rPr lang="en-US" sz="1600" b="0" i="0" dirty="0">
                <a:solidFill>
                  <a:schemeClr val="bg1"/>
                </a:solidFill>
                <a:effectLst/>
              </a:rPr>
              <a:t>The following steps are performed during the dataset loading process:</a:t>
            </a:r>
          </a:p>
          <a:p>
            <a:pPr marL="285750" indent="-228600">
              <a:lnSpc>
                <a:spcPct val="90000"/>
              </a:lnSpc>
              <a:spcAft>
                <a:spcPts val="600"/>
              </a:spcAft>
              <a:buFont typeface="Arial" panose="020B0604020202020204" pitchFamily="34" charset="0"/>
              <a:buChar char="•"/>
            </a:pPr>
            <a:r>
              <a:rPr lang="en-US" sz="1600" b="1" i="0" dirty="0">
                <a:solidFill>
                  <a:schemeClr val="bg1"/>
                </a:solidFill>
                <a:effectLst/>
              </a:rPr>
              <a:t>Loading Datasets</a:t>
            </a:r>
            <a:r>
              <a:rPr lang="en-US" sz="16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The datasets are loaded using the pandas library.</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The paths to the datasets are specified, and the data is read into pandas DataFrames.</a:t>
            </a:r>
          </a:p>
          <a:p>
            <a:pPr marL="285750" indent="-228600">
              <a:lnSpc>
                <a:spcPct val="90000"/>
              </a:lnSpc>
              <a:spcAft>
                <a:spcPts val="600"/>
              </a:spcAft>
              <a:buFont typeface="Arial" panose="020B0604020202020204" pitchFamily="34" charset="0"/>
              <a:buChar char="•"/>
            </a:pPr>
            <a:r>
              <a:rPr lang="en-US" sz="1600" b="1" i="0" dirty="0">
                <a:solidFill>
                  <a:schemeClr val="bg1"/>
                </a:solidFill>
                <a:effectLst/>
              </a:rPr>
              <a:t>Initial Data Inspection</a:t>
            </a:r>
            <a:r>
              <a:rPr lang="en-US" sz="16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The first few rows of each dataset are displayed to understand the structure and contents.</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This helps in identifying the key columns and any immediate data quality issues.</a:t>
            </a:r>
          </a:p>
          <a:p>
            <a:pPr marL="285750" indent="-228600">
              <a:lnSpc>
                <a:spcPct val="90000"/>
              </a:lnSpc>
              <a:spcAft>
                <a:spcPts val="600"/>
              </a:spcAft>
              <a:buFont typeface="Arial" panose="020B0604020202020204" pitchFamily="34" charset="0"/>
              <a:buChar char="•"/>
            </a:pPr>
            <a:r>
              <a:rPr lang="en-US" sz="1600" b="1" i="0" dirty="0">
                <a:solidFill>
                  <a:schemeClr val="bg1"/>
                </a:solidFill>
                <a:effectLst/>
              </a:rPr>
              <a:t>Merging Datasets</a:t>
            </a:r>
            <a:r>
              <a:rPr lang="en-US" sz="16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The datasets are merged based on common identifiers such as SUBJECT_ID and HADM_ID.</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This creates a comprehensive dataset that combines information from multiple sources.</a:t>
            </a:r>
          </a:p>
          <a:p>
            <a:pPr marL="285750" indent="-228600">
              <a:lnSpc>
                <a:spcPct val="90000"/>
              </a:lnSpc>
              <a:spcAft>
                <a:spcPts val="600"/>
              </a:spcAft>
              <a:buFont typeface="Arial" panose="020B0604020202020204" pitchFamily="34" charset="0"/>
              <a:buChar char="•"/>
            </a:pPr>
            <a:r>
              <a:rPr lang="en-US" sz="1600" b="1" i="0" dirty="0">
                <a:solidFill>
                  <a:schemeClr val="bg1"/>
                </a:solidFill>
                <a:effectLst/>
              </a:rPr>
              <a:t>Handling Missing Values</a:t>
            </a:r>
            <a:r>
              <a:rPr lang="en-US" sz="16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Initial handling of missing values is performed to ensure the datasets are ready for further preprocessing and analysis.</a:t>
            </a:r>
          </a:p>
        </p:txBody>
      </p:sp>
    </p:spTree>
    <p:extLst>
      <p:ext uri="{BB962C8B-B14F-4D97-AF65-F5344CB8AC3E}">
        <p14:creationId xmlns:p14="http://schemas.microsoft.com/office/powerpoint/2010/main" val="355150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6350DD-C05D-7EB9-F6D7-2C0A1899F8C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59A53BEA-63A5-911B-D60E-D29026801712}"/>
              </a:ext>
            </a:extLst>
          </p:cNvPr>
          <p:cNvSpPr txBox="1"/>
          <p:nvPr/>
        </p:nvSpPr>
        <p:spPr>
          <a:xfrm>
            <a:off x="438912" y="1641753"/>
            <a:ext cx="3044063" cy="229626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i="0" kern="1200" dirty="0">
                <a:solidFill>
                  <a:schemeClr val="tx1"/>
                </a:solidFill>
                <a:effectLst/>
                <a:latin typeface="+mj-lt"/>
                <a:ea typeface="+mj-ea"/>
                <a:cs typeface="+mj-cs"/>
              </a:rPr>
              <a:t>Data Cleaning and Feature Engineering</a:t>
            </a:r>
          </a:p>
        </p:txBody>
      </p:sp>
      <p:sp>
        <p:nvSpPr>
          <p:cNvPr id="3" name="TextBox 2">
            <a:extLst>
              <a:ext uri="{FF2B5EF4-FFF2-40B4-BE49-F238E27FC236}">
                <a16:creationId xmlns:a16="http://schemas.microsoft.com/office/drawing/2014/main" id="{E05D5723-7F48-9E7D-DD32-571EE7B2F4FB}"/>
              </a:ext>
            </a:extLst>
          </p:cNvPr>
          <p:cNvSpPr txBox="1"/>
          <p:nvPr/>
        </p:nvSpPr>
        <p:spPr>
          <a:xfrm>
            <a:off x="4572001" y="121920"/>
            <a:ext cx="7424928" cy="6736080"/>
          </a:xfrm>
          <a:prstGeom prst="rect">
            <a:avLst/>
          </a:prstGeom>
        </p:spPr>
        <p:txBody>
          <a:bodyPr vert="horz" lIns="91440" tIns="45720" rIns="91440" bIns="45720" rtlCol="0">
            <a:noAutofit/>
          </a:bodyPr>
          <a:lstStyle/>
          <a:p>
            <a:pPr>
              <a:lnSpc>
                <a:spcPct val="90000"/>
              </a:lnSpc>
              <a:spcAft>
                <a:spcPts val="600"/>
              </a:spcAft>
            </a:pPr>
            <a:r>
              <a:rPr lang="en-US" sz="1600" b="0" i="0" dirty="0">
                <a:solidFill>
                  <a:schemeClr val="tx1">
                    <a:alpha val="80000"/>
                  </a:schemeClr>
                </a:solidFill>
                <a:effectLst/>
              </a:rPr>
              <a:t>In this section, we will perform data cleaning and feature engineering to prepare the dataset for modeling. The following steps are undertaken:</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Encoding Admission Type</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Encode the ADMISSION_TYPE column to create a binary EMERGENCY column where 'EMERGENCY' is 1 and others are 0.</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Date Conversion and Age Calculation</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Convert date columns to datetime format.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Calculate the age of patients at the time of admission.</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Filter out invalid ages (e.g., negative ages or ages greater than 120).</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Encoding Categorical Variables</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Encode categorical variables such as INSURANCE, GENDER, ADMISSION_LOCATION, DISCHARGE_LOCATION, DIAGNOSIS, and HOSPITAL_EXPIRE_FLAG using label encoding.</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Compressing Ethnicity Categories</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Group similar ethnicity categories to reduce the number of unique values.</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Handling Missing Values</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Fill missing values in the MARITAL_STATUS column with 'UNKNOWN (DEFAULT)'.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Replace rare categories in the RELIGION column with 'RELIGIOUS'.</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Dropping Unused Columns</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Drop columns that are not needed for the analysis.</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Creating Dummy Variables</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Create dummy variables for categorical features to make them suitable for machine learning models.</a:t>
            </a:r>
          </a:p>
        </p:txBody>
      </p:sp>
    </p:spTree>
    <p:extLst>
      <p:ext uri="{BB962C8B-B14F-4D97-AF65-F5344CB8AC3E}">
        <p14:creationId xmlns:p14="http://schemas.microsoft.com/office/powerpoint/2010/main" val="194085938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753057-99D8-CF0F-C34E-DB81632FD5D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0E220A0-DF75-402A-648C-78BEA3B988E5}"/>
              </a:ext>
            </a:extLst>
          </p:cNvPr>
          <p:cNvPicPr>
            <a:picLocks noChangeAspect="1"/>
          </p:cNvPicPr>
          <p:nvPr/>
        </p:nvPicPr>
        <p:blipFill>
          <a:blip r:embed="rId2"/>
          <a:srcRect t="3472" b="4691"/>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2ECE5B9-281F-0DBF-331B-480CEB19A81B}"/>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i="0">
                <a:solidFill>
                  <a:schemeClr val="tx1">
                    <a:lumMod val="85000"/>
                    <a:lumOff val="15000"/>
                  </a:schemeClr>
                </a:solidFill>
                <a:effectLst/>
                <a:latin typeface="+mj-lt"/>
                <a:ea typeface="+mj-ea"/>
                <a:cs typeface="+mj-cs"/>
              </a:rPr>
              <a:t>Data Cleaning and Feature Engineering(Code Snippet)</a:t>
            </a:r>
          </a:p>
        </p:txBody>
      </p:sp>
      <p:cxnSp>
        <p:nvCxnSpPr>
          <p:cNvPr id="25" name="Straight Connector 2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199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3040D3-D125-FEE1-FE94-44456EF969B8}"/>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861BCBA-25E8-3762-EA2C-27163AAA2A22}"/>
              </a:ext>
            </a:extLst>
          </p:cNvPr>
          <p:cNvSpPr txBox="1"/>
          <p:nvPr/>
        </p:nvSpPr>
        <p:spPr>
          <a:xfrm>
            <a:off x="838200" y="1641752"/>
            <a:ext cx="4391025"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i="0" kern="1200">
                <a:solidFill>
                  <a:schemeClr val="bg1"/>
                </a:solidFill>
                <a:effectLst/>
                <a:latin typeface="+mj-lt"/>
                <a:ea typeface="+mj-ea"/>
                <a:cs typeface="+mj-cs"/>
              </a:rPr>
              <a:t>Exploratory Data Analysis (EDA)</a:t>
            </a:r>
          </a:p>
        </p:txBody>
      </p:sp>
      <p:sp>
        <p:nvSpPr>
          <p:cNvPr id="3" name="TextBox 2">
            <a:extLst>
              <a:ext uri="{FF2B5EF4-FFF2-40B4-BE49-F238E27FC236}">
                <a16:creationId xmlns:a16="http://schemas.microsoft.com/office/drawing/2014/main" id="{879D5C41-C1D6-AF3F-78A4-E0A31BD8C417}"/>
              </a:ext>
            </a:extLst>
          </p:cNvPr>
          <p:cNvSpPr txBox="1"/>
          <p:nvPr/>
        </p:nvSpPr>
        <p:spPr>
          <a:xfrm>
            <a:off x="838200" y="3146400"/>
            <a:ext cx="4391025" cy="2454300"/>
          </a:xfrm>
          <a:prstGeom prst="rect">
            <a:avLst/>
          </a:prstGeom>
        </p:spPr>
        <p:txBody>
          <a:bodyPr vert="horz" lIns="91440" tIns="45720" rIns="91440" bIns="45720" rtlCol="0">
            <a:normAutofit/>
          </a:bodyPr>
          <a:lstStyle/>
          <a:p>
            <a:pPr>
              <a:lnSpc>
                <a:spcPct val="90000"/>
              </a:lnSpc>
              <a:spcAft>
                <a:spcPts val="600"/>
              </a:spcAft>
            </a:pPr>
            <a:r>
              <a:rPr lang="en-US" sz="2000" b="0" i="0" dirty="0">
                <a:solidFill>
                  <a:schemeClr val="bg1">
                    <a:alpha val="80000"/>
                  </a:schemeClr>
                </a:solidFill>
                <a:effectLst/>
              </a:rPr>
              <a:t>In this section, we perform exploratory data analysis (EDA) to understand the relationships between various features and the target variable, EMERGENCY. The following visualizations will be used to perform EDA on MIMIC III datasets.</a:t>
            </a:r>
          </a:p>
        </p:txBody>
      </p:sp>
      <p:grpSp>
        <p:nvGrpSpPr>
          <p:cNvPr id="23" name="Group 22">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4" name="Group 23">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8" name="Freeform: Shape 27">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5" name="Group 24">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6" name="Freeform: Shape 25">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3" name="Graphic 12" descr="Target Audience">
            <a:extLst>
              <a:ext uri="{FF2B5EF4-FFF2-40B4-BE49-F238E27FC236}">
                <a16:creationId xmlns:a16="http://schemas.microsoft.com/office/drawing/2014/main" id="{690446F8-C18B-754E-D8C8-8F600F3780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4814" y="1350833"/>
            <a:ext cx="3063347" cy="3063347"/>
          </a:xfrm>
          <a:prstGeom prst="rect">
            <a:avLst/>
          </a:prstGeom>
        </p:spPr>
      </p:pic>
    </p:spTree>
    <p:extLst>
      <p:ext uri="{BB962C8B-B14F-4D97-AF65-F5344CB8AC3E}">
        <p14:creationId xmlns:p14="http://schemas.microsoft.com/office/powerpoint/2010/main" val="284962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8E3CBA-C146-5440-3CC9-7B6B877E42F0}"/>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93EC7A-085F-B284-A0C0-C2D8E76C9CBE}"/>
              </a:ext>
            </a:extLst>
          </p:cNvPr>
          <p:cNvSpPr txBox="1"/>
          <p:nvPr/>
        </p:nvSpPr>
        <p:spPr>
          <a:xfrm>
            <a:off x="838200" y="1641752"/>
            <a:ext cx="4391025"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i="0" kern="1200">
                <a:solidFill>
                  <a:schemeClr val="bg1"/>
                </a:solidFill>
                <a:effectLst/>
                <a:latin typeface="+mj-lt"/>
                <a:ea typeface="+mj-ea"/>
                <a:cs typeface="+mj-cs"/>
              </a:rPr>
              <a:t>Emergency Visits vs Length of Stay (LOS)</a:t>
            </a:r>
          </a:p>
        </p:txBody>
      </p:sp>
      <p:sp>
        <p:nvSpPr>
          <p:cNvPr id="5" name="TextBox 4">
            <a:extLst>
              <a:ext uri="{FF2B5EF4-FFF2-40B4-BE49-F238E27FC236}">
                <a16:creationId xmlns:a16="http://schemas.microsoft.com/office/drawing/2014/main" id="{1D59F271-CE6B-2629-13AF-A5796736F1D1}"/>
              </a:ext>
            </a:extLst>
          </p:cNvPr>
          <p:cNvSpPr txBox="1"/>
          <p:nvPr/>
        </p:nvSpPr>
        <p:spPr>
          <a:xfrm>
            <a:off x="838200" y="3146400"/>
            <a:ext cx="4391025" cy="2454300"/>
          </a:xfrm>
          <a:prstGeom prst="rect">
            <a:avLst/>
          </a:prstGeom>
        </p:spPr>
        <p:txBody>
          <a:bodyPr vert="horz" lIns="91440" tIns="45720" rIns="91440" bIns="45720" rtlCol="0">
            <a:normAutofit/>
          </a:bodyPr>
          <a:lstStyle/>
          <a:p>
            <a:pPr>
              <a:lnSpc>
                <a:spcPct val="90000"/>
              </a:lnSpc>
              <a:spcAft>
                <a:spcPts val="600"/>
              </a:spcAft>
            </a:pPr>
            <a:r>
              <a:rPr lang="en-US" sz="2400" b="0" i="0" dirty="0">
                <a:solidFill>
                  <a:schemeClr val="bg1">
                    <a:alpha val="80000"/>
                  </a:schemeClr>
                </a:solidFill>
                <a:effectLst/>
              </a:rPr>
              <a:t>This boxplot compares the number of emergency visits, non-emergency visits vs LOS. It helps to visualize the distribution of the target variable, EMERGENCY.</a:t>
            </a:r>
          </a:p>
        </p:txBody>
      </p:sp>
      <p:pic>
        <p:nvPicPr>
          <p:cNvPr id="7" name="Picture 6">
            <a:extLst>
              <a:ext uri="{FF2B5EF4-FFF2-40B4-BE49-F238E27FC236}">
                <a16:creationId xmlns:a16="http://schemas.microsoft.com/office/drawing/2014/main" id="{31F15FB3-7394-48A6-B599-EE3B22B1AB3F}"/>
              </a:ext>
            </a:extLst>
          </p:cNvPr>
          <p:cNvPicPr>
            <a:picLocks noChangeAspect="1"/>
          </p:cNvPicPr>
          <p:nvPr/>
        </p:nvPicPr>
        <p:blipFill>
          <a:blip r:embed="rId2"/>
          <a:stretch>
            <a:fillRect/>
          </a:stretch>
        </p:blipFill>
        <p:spPr>
          <a:xfrm>
            <a:off x="5430129" y="1097280"/>
            <a:ext cx="6499274" cy="4656406"/>
          </a:xfrm>
          <a:prstGeom prst="rect">
            <a:avLst/>
          </a:prstGeom>
        </p:spPr>
      </p:pic>
    </p:spTree>
    <p:extLst>
      <p:ext uri="{BB962C8B-B14F-4D97-AF65-F5344CB8AC3E}">
        <p14:creationId xmlns:p14="http://schemas.microsoft.com/office/powerpoint/2010/main" val="2830655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187</TotalTime>
  <Words>1586</Words>
  <Application>Microsoft Macintosh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Aptos</vt:lpstr>
      <vt:lpstr>Aptos Display</vt:lpstr>
      <vt:lpstr>Arial</vt:lpstr>
      <vt:lpstr>Calibri</vt:lpstr>
      <vt:lpstr>system-ui</vt:lpstr>
      <vt:lpstr>var(--jp-code-font-family)</vt:lpstr>
      <vt:lpstr>var(--jp-content-font-family)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Venkatesan</dc:creator>
  <cp:lastModifiedBy>Suresh Venkatesan</cp:lastModifiedBy>
  <cp:revision>41</cp:revision>
  <dcterms:created xsi:type="dcterms:W3CDTF">2024-10-30T15:29:18Z</dcterms:created>
  <dcterms:modified xsi:type="dcterms:W3CDTF">2024-10-30T18:45:49Z</dcterms:modified>
</cp:coreProperties>
</file>