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7.png"/><Relationship Id="rId9" Type="http://schemas.openxmlformats.org/officeDocument/2006/relationships/image" Target="../media/image10.png"/><Relationship Id="rId5" Type="http://schemas.openxmlformats.org/officeDocument/2006/relationships/image" Target="../media/image02.png"/><Relationship Id="rId6" Type="http://schemas.openxmlformats.org/officeDocument/2006/relationships/image" Target="../media/image08.png"/><Relationship Id="rId7" Type="http://schemas.openxmlformats.org/officeDocument/2006/relationships/image" Target="../media/image03.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6666300" cy="1588500"/>
          </a:xfrm>
          <a:prstGeom prst="rect">
            <a:avLst/>
          </a:prstGeom>
        </p:spPr>
        <p:txBody>
          <a:bodyPr anchorCtr="0" anchor="b" bIns="91425" lIns="91425" rIns="91425" tIns="91425">
            <a:noAutofit/>
          </a:bodyPr>
          <a:lstStyle/>
          <a:p>
            <a:pPr lvl="0">
              <a:spcBef>
                <a:spcPts val="0"/>
              </a:spcBef>
              <a:buNone/>
            </a:pPr>
            <a:r>
              <a:rPr lang="en"/>
              <a:t>Continuous Delivery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152400" y="152400"/>
            <a:ext cx="8528274" cy="4618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5716150" y="1809750"/>
            <a:ext cx="3257550" cy="1524000"/>
          </a:xfrm>
          <a:prstGeom prst="rect">
            <a:avLst/>
          </a:prstGeom>
          <a:noFill/>
          <a:ln>
            <a:noFill/>
          </a:ln>
        </p:spPr>
      </p:pic>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Hands On using Jenkins</a:t>
            </a:r>
          </a:p>
        </p:txBody>
      </p:sp>
      <p:sp>
        <p:nvSpPr>
          <p:cNvPr id="128" name="Shape 128"/>
          <p:cNvSpPr txBox="1"/>
          <p:nvPr/>
        </p:nvSpPr>
        <p:spPr>
          <a:xfrm>
            <a:off x="489350" y="1304900"/>
            <a:ext cx="3610200" cy="3403500"/>
          </a:xfrm>
          <a:prstGeom prst="rect">
            <a:avLst/>
          </a:prstGeom>
          <a:noFill/>
          <a:ln>
            <a:noFill/>
          </a:ln>
        </p:spPr>
        <p:txBody>
          <a:bodyPr anchorCtr="0" anchor="t" bIns="91425" lIns="91425" rIns="91425" tIns="91425">
            <a:noAutofit/>
          </a:bodyPr>
          <a:lstStyle/>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Create deployment job: </a:t>
            </a:r>
          </a:p>
          <a:p>
            <a:pPr indent="-228600" lvl="1" marL="914400" rtl="0">
              <a:spcBef>
                <a:spcPts val="0"/>
              </a:spcBef>
              <a:buChar char="➢"/>
            </a:pPr>
            <a:r>
              <a:rPr lang="en">
                <a:solidFill>
                  <a:schemeClr val="accent3"/>
                </a:solidFill>
                <a:latin typeface="Proxima Nova"/>
                <a:ea typeface="Proxima Nova"/>
                <a:cs typeface="Proxima Nova"/>
                <a:sym typeface="Proxima Nova"/>
              </a:rPr>
              <a:t>To take artifact from artifact repository. </a:t>
            </a:r>
          </a:p>
          <a:p>
            <a:pPr indent="-228600" lvl="1" marL="914400" rtl="0">
              <a:spcBef>
                <a:spcPts val="0"/>
              </a:spcBef>
              <a:buChar char="➢"/>
            </a:pPr>
            <a:r>
              <a:rPr lang="en">
                <a:solidFill>
                  <a:schemeClr val="accent3"/>
                </a:solidFill>
                <a:latin typeface="Proxima Nova"/>
                <a:ea typeface="Proxima Nova"/>
                <a:cs typeface="Proxima Nova"/>
                <a:sym typeface="Proxima Nova"/>
              </a:rPr>
              <a:t>Deploy latest artifact into production server.</a:t>
            </a:r>
          </a:p>
          <a:p>
            <a:pPr indent="0" lvl="0" marL="0" rtl="0">
              <a:spcBef>
                <a:spcPts val="0"/>
              </a:spcBef>
              <a:buNone/>
            </a:pPr>
            <a:r>
              <a:t/>
            </a:r>
            <a:endParaRPr>
              <a:solidFill>
                <a:schemeClr val="accent3"/>
              </a:solidFill>
              <a:latin typeface="Proxima Nova"/>
              <a:ea typeface="Proxima Nova"/>
              <a:cs typeface="Proxima Nova"/>
              <a:sym typeface="Proxima Nova"/>
            </a:endParaRP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Testing:</a:t>
            </a:r>
          </a:p>
          <a:p>
            <a:pPr indent="-228600" lvl="1" marL="914400" rtl="0">
              <a:spcBef>
                <a:spcPts val="0"/>
              </a:spcBef>
              <a:buChar char="➢"/>
            </a:pPr>
            <a:r>
              <a:rPr lang="en">
                <a:solidFill>
                  <a:schemeClr val="accent3"/>
                </a:solidFill>
                <a:latin typeface="Proxima Nova"/>
                <a:ea typeface="Proxima Nova"/>
                <a:cs typeface="Proxima Nova"/>
                <a:sym typeface="Proxima Nova"/>
              </a:rPr>
              <a:t>Do automated UI testing</a:t>
            </a:r>
          </a:p>
          <a:p>
            <a:pPr indent="-228600" lvl="1" marL="914400" rtl="0">
              <a:spcBef>
                <a:spcPts val="0"/>
              </a:spcBef>
              <a:buChar char="➢"/>
            </a:pPr>
            <a:r>
              <a:rPr lang="en">
                <a:solidFill>
                  <a:schemeClr val="accent3"/>
                </a:solidFill>
                <a:latin typeface="Proxima Nova"/>
                <a:ea typeface="Proxima Nova"/>
                <a:cs typeface="Proxima Nova"/>
                <a:sym typeface="Proxima Nova"/>
              </a:rPr>
              <a:t>Ensure important functions working fine manually.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 ?</a:t>
            </a:r>
          </a:p>
        </p:txBody>
      </p:sp>
      <p:pic>
        <p:nvPicPr>
          <p:cNvPr id="134" name="Shape 134"/>
          <p:cNvPicPr preferRelativeResize="0"/>
          <p:nvPr/>
        </p:nvPicPr>
        <p:blipFill>
          <a:blip r:embed="rId3">
            <a:alphaModFix/>
          </a:blip>
          <a:stretch>
            <a:fillRect/>
          </a:stretch>
        </p:blipFill>
        <p:spPr>
          <a:xfrm>
            <a:off x="2402500" y="1186975"/>
            <a:ext cx="4229100" cy="3446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Why CD ?</a:t>
            </a:r>
          </a:p>
          <a:p>
            <a:pPr lvl="0">
              <a:spcBef>
                <a:spcPts val="0"/>
              </a:spcBef>
              <a:buNone/>
            </a:pPr>
            <a:r>
              <a:rPr lang="en"/>
              <a:t>What is CD ?</a:t>
            </a:r>
          </a:p>
          <a:p>
            <a:pPr lvl="0">
              <a:spcBef>
                <a:spcPts val="0"/>
              </a:spcBef>
              <a:buNone/>
            </a:pPr>
            <a:r>
              <a:rPr lang="en"/>
              <a:t>Tooling landscape </a:t>
            </a:r>
          </a:p>
          <a:p>
            <a:pPr lvl="0">
              <a:spcBef>
                <a:spcPts val="0"/>
              </a:spcBef>
              <a:buNone/>
            </a:pPr>
            <a:r>
              <a:rPr lang="en"/>
              <a:t>CD with jenkins</a:t>
            </a:r>
          </a:p>
          <a:p>
            <a:pPr lvl="0">
              <a:spcBef>
                <a:spcPts val="0"/>
              </a:spcBef>
              <a:buNone/>
            </a:pPr>
            <a:r>
              <a:rPr lang="en"/>
              <a:t>Hands on using jenkins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CD</a:t>
            </a:r>
          </a:p>
        </p:txBody>
      </p:sp>
      <p:pic>
        <p:nvPicPr>
          <p:cNvPr descr="Image result for continuous delivery monalisa" id="71" name="Shape 71"/>
          <p:cNvPicPr preferRelativeResize="0"/>
          <p:nvPr/>
        </p:nvPicPr>
        <p:blipFill>
          <a:blip r:embed="rId3">
            <a:alphaModFix/>
          </a:blip>
          <a:stretch>
            <a:fillRect/>
          </a:stretch>
        </p:blipFill>
        <p:spPr>
          <a:xfrm>
            <a:off x="1499662" y="3071950"/>
            <a:ext cx="5911049" cy="962025"/>
          </a:xfrm>
          <a:prstGeom prst="rect">
            <a:avLst/>
          </a:prstGeom>
          <a:noFill/>
          <a:ln>
            <a:noFill/>
          </a:ln>
        </p:spPr>
      </p:pic>
      <p:pic>
        <p:nvPicPr>
          <p:cNvPr descr="Image result for continuous delivery monalisa" id="72" name="Shape 72"/>
          <p:cNvPicPr preferRelativeResize="0"/>
          <p:nvPr/>
        </p:nvPicPr>
        <p:blipFill>
          <a:blip r:embed="rId4">
            <a:alphaModFix/>
          </a:blip>
          <a:stretch>
            <a:fillRect/>
          </a:stretch>
        </p:blipFill>
        <p:spPr>
          <a:xfrm>
            <a:off x="1659625" y="1891500"/>
            <a:ext cx="5605399" cy="1038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CD</a:t>
            </a:r>
          </a:p>
        </p:txBody>
      </p:sp>
      <p:sp>
        <p:nvSpPr>
          <p:cNvPr id="78" name="Shape 78"/>
          <p:cNvSpPr txBox="1"/>
          <p:nvPr/>
        </p:nvSpPr>
        <p:spPr>
          <a:xfrm>
            <a:off x="391475" y="1207025"/>
            <a:ext cx="3696900" cy="3540900"/>
          </a:xfrm>
          <a:prstGeom prst="rect">
            <a:avLst/>
          </a:prstGeom>
          <a:noFill/>
          <a:ln>
            <a:noFill/>
          </a:ln>
        </p:spPr>
        <p:txBody>
          <a:bodyPr anchorCtr="0" anchor="t" bIns="91425" lIns="91425" rIns="91425" tIns="91425">
            <a:noAutofit/>
          </a:bodyPr>
          <a:lstStyle/>
          <a:p>
            <a:pPr indent="-228600" lvl="0" marL="457200" rtl="0">
              <a:lnSpc>
                <a:spcPct val="100000"/>
              </a:lnSpc>
              <a:spcBef>
                <a:spcPts val="1000"/>
              </a:spcBef>
              <a:spcAft>
                <a:spcPts val="800"/>
              </a:spcAft>
              <a:buChar char="❖"/>
            </a:pPr>
            <a:r>
              <a:rPr lang="en">
                <a:solidFill>
                  <a:srgbClr val="333333"/>
                </a:solidFill>
              </a:rPr>
              <a:t>Reduced risk </a:t>
            </a:r>
          </a:p>
          <a:p>
            <a:pPr indent="-228600" lvl="0" marL="457200" rtl="0">
              <a:lnSpc>
                <a:spcPct val="100000"/>
              </a:lnSpc>
              <a:spcBef>
                <a:spcPts val="1000"/>
              </a:spcBef>
              <a:spcAft>
                <a:spcPts val="800"/>
              </a:spcAft>
              <a:buClr>
                <a:srgbClr val="333333"/>
              </a:buClr>
              <a:buChar char="❖"/>
            </a:pPr>
            <a:r>
              <a:rPr lang="en">
                <a:solidFill>
                  <a:srgbClr val="333333"/>
                </a:solidFill>
              </a:rPr>
              <a:t>Repeatable and reliable process</a:t>
            </a:r>
          </a:p>
          <a:p>
            <a:pPr indent="-228600" lvl="0" marL="457200" rtl="0">
              <a:lnSpc>
                <a:spcPct val="100000"/>
              </a:lnSpc>
              <a:spcBef>
                <a:spcPts val="1000"/>
              </a:spcBef>
              <a:spcAft>
                <a:spcPts val="800"/>
              </a:spcAft>
              <a:buChar char="❖"/>
            </a:pPr>
            <a:r>
              <a:rPr lang="en">
                <a:solidFill>
                  <a:srgbClr val="333333"/>
                </a:solidFill>
              </a:rPr>
              <a:t>Flexible release options</a:t>
            </a:r>
          </a:p>
          <a:p>
            <a:pPr indent="-228600" lvl="0" marL="457200" rtl="0">
              <a:lnSpc>
                <a:spcPct val="100000"/>
              </a:lnSpc>
              <a:spcBef>
                <a:spcPts val="1000"/>
              </a:spcBef>
              <a:spcAft>
                <a:spcPts val="800"/>
              </a:spcAft>
              <a:buChar char="❖"/>
            </a:pPr>
            <a:r>
              <a:rPr lang="en">
                <a:solidFill>
                  <a:srgbClr val="333333"/>
                </a:solidFill>
              </a:rPr>
              <a:t>Automated testing</a:t>
            </a:r>
          </a:p>
          <a:p>
            <a:pPr indent="-228600" lvl="0" marL="457200" rtl="0">
              <a:lnSpc>
                <a:spcPct val="100000"/>
              </a:lnSpc>
              <a:spcBef>
                <a:spcPts val="0"/>
              </a:spcBef>
              <a:spcAft>
                <a:spcPts val="1900"/>
              </a:spcAft>
              <a:buChar char="❖"/>
            </a:pPr>
            <a:r>
              <a:rPr lang="en">
                <a:solidFill>
                  <a:srgbClr val="333333"/>
                </a:solidFill>
              </a:rPr>
              <a:t>Optimising our deployment time</a:t>
            </a:r>
          </a:p>
          <a:p>
            <a:pPr indent="-228600" lvl="0" marL="457200" marR="0" rtl="0" algn="l">
              <a:lnSpc>
                <a:spcPct val="100000"/>
              </a:lnSpc>
              <a:spcBef>
                <a:spcPts val="0"/>
              </a:spcBef>
              <a:spcAft>
                <a:spcPts val="800"/>
              </a:spcAft>
              <a:buChar char="❖"/>
            </a:pPr>
            <a:r>
              <a:rPr lang="en">
                <a:solidFill>
                  <a:srgbClr val="333333"/>
                </a:solidFill>
              </a:rPr>
              <a:t>Capacity and Scale.</a:t>
            </a:r>
          </a:p>
          <a:p>
            <a:pPr indent="-228600" lvl="0" marL="457200" rtl="0">
              <a:lnSpc>
                <a:spcPct val="100000"/>
              </a:lnSpc>
              <a:spcBef>
                <a:spcPts val="1000"/>
              </a:spcBef>
              <a:buChar char="❖"/>
            </a:pPr>
            <a:r>
              <a:rPr lang="en">
                <a:solidFill>
                  <a:srgbClr val="333333"/>
                </a:solidFill>
              </a:rPr>
              <a:t>Automated deployment</a:t>
            </a:r>
          </a:p>
          <a:p>
            <a:pPr indent="-228600" lvl="0" marL="457200" rtl="0">
              <a:lnSpc>
                <a:spcPct val="100000"/>
              </a:lnSpc>
              <a:spcBef>
                <a:spcPts val="1000"/>
              </a:spcBef>
              <a:buChar char="❖"/>
            </a:pPr>
            <a:r>
              <a:rPr lang="en">
                <a:solidFill>
                  <a:srgbClr val="333333"/>
                </a:solidFill>
              </a:rPr>
              <a:t>Automated Rollback</a:t>
            </a:r>
          </a:p>
          <a:p>
            <a:pPr indent="-228600" lvl="0" marL="457200" rtl="0">
              <a:lnSpc>
                <a:spcPct val="100000"/>
              </a:lnSpc>
              <a:spcBef>
                <a:spcPts val="1000"/>
              </a:spcBef>
              <a:spcAft>
                <a:spcPts val="800"/>
              </a:spcAft>
              <a:buChar char="❖"/>
            </a:pPr>
            <a:r>
              <a:rPr lang="en">
                <a:solidFill>
                  <a:srgbClr val="333333"/>
                </a:solidFill>
              </a:rPr>
              <a:t>Short Lived Code Branches</a:t>
            </a:r>
          </a:p>
        </p:txBody>
      </p:sp>
      <p:pic>
        <p:nvPicPr>
          <p:cNvPr id="79" name="Shape 79"/>
          <p:cNvPicPr preferRelativeResize="0"/>
          <p:nvPr/>
        </p:nvPicPr>
        <p:blipFill>
          <a:blip r:embed="rId3">
            <a:alphaModFix/>
          </a:blip>
          <a:stretch>
            <a:fillRect/>
          </a:stretch>
        </p:blipFill>
        <p:spPr>
          <a:xfrm>
            <a:off x="4604975" y="847050"/>
            <a:ext cx="4169999" cy="319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532950" y="255700"/>
            <a:ext cx="8370499" cy="458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05792"/>
            <a:ext cx="8520600" cy="572700"/>
          </a:xfrm>
          <a:prstGeom prst="rect">
            <a:avLst/>
          </a:prstGeom>
        </p:spPr>
        <p:txBody>
          <a:bodyPr anchorCtr="0" anchor="t" bIns="91425" lIns="91425" rIns="91425" tIns="91425">
            <a:noAutofit/>
          </a:bodyPr>
          <a:lstStyle/>
          <a:p>
            <a:pPr lvl="0">
              <a:spcBef>
                <a:spcPts val="0"/>
              </a:spcBef>
              <a:buNone/>
            </a:pPr>
            <a:r>
              <a:rPr lang="en"/>
              <a:t>What is Continuous Delivery</a:t>
            </a:r>
          </a:p>
        </p:txBody>
      </p:sp>
      <p:sp>
        <p:nvSpPr>
          <p:cNvPr id="90" name="Shape 90"/>
          <p:cNvSpPr txBox="1"/>
          <p:nvPr/>
        </p:nvSpPr>
        <p:spPr>
          <a:xfrm>
            <a:off x="478475" y="1043925"/>
            <a:ext cx="2752800" cy="3566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444444"/>
                </a:solidFill>
                <a:highlight>
                  <a:srgbClr val="FFFFFF"/>
                </a:highlight>
              </a:rPr>
              <a:t>Continuous delivery (CD) is a software engineering approach in which teams produce software in short cycles, ensuring that the software can be reliably released at any time. It aims at building, testing, and releasing software faster and more frequently.</a:t>
            </a:r>
            <a:r>
              <a:rPr lang="en" sz="800">
                <a:solidFill>
                  <a:srgbClr val="434343"/>
                </a:solidFill>
                <a:highlight>
                  <a:srgbClr val="FFFFFF"/>
                </a:highlight>
              </a:rPr>
              <a:t>(source:https://en.wikipedia.org)</a:t>
            </a:r>
          </a:p>
        </p:txBody>
      </p:sp>
      <p:pic>
        <p:nvPicPr>
          <p:cNvPr id="91" name="Shape 91"/>
          <p:cNvPicPr preferRelativeResize="0"/>
          <p:nvPr/>
        </p:nvPicPr>
        <p:blipFill>
          <a:blip r:embed="rId3">
            <a:alphaModFix/>
          </a:blip>
          <a:stretch>
            <a:fillRect/>
          </a:stretch>
        </p:blipFill>
        <p:spPr>
          <a:xfrm>
            <a:off x="3849672" y="960794"/>
            <a:ext cx="3992624" cy="3649825"/>
          </a:xfrm>
          <a:prstGeom prst="rect">
            <a:avLst/>
          </a:prstGeom>
          <a:noFill/>
          <a:ln>
            <a:noFill/>
          </a:ln>
        </p:spPr>
      </p:pic>
      <p:pic>
        <p:nvPicPr>
          <p:cNvPr id="92" name="Shape 92"/>
          <p:cNvPicPr preferRelativeResize="0"/>
          <p:nvPr/>
        </p:nvPicPr>
        <p:blipFill rotWithShape="1">
          <a:blip r:embed="rId4">
            <a:alphaModFix/>
          </a:blip>
          <a:srcRect b="10466" l="9758" r="69499" t="0"/>
          <a:stretch/>
        </p:blipFill>
        <p:spPr>
          <a:xfrm>
            <a:off x="7622477" y="1297700"/>
            <a:ext cx="816375" cy="1737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514150"/>
            <a:ext cx="8520600" cy="4064700"/>
          </a:xfrm>
          <a:prstGeom prst="rect">
            <a:avLst/>
          </a:prstGeom>
        </p:spPr>
        <p:txBody>
          <a:bodyPr anchorCtr="0" anchor="t" bIns="91425" lIns="91425" rIns="91425" tIns="91425">
            <a:noAutofit/>
          </a:bodyPr>
          <a:lstStyle/>
          <a:p>
            <a:pPr lvl="0">
              <a:spcBef>
                <a:spcPts val="0"/>
              </a:spcBef>
              <a:buNone/>
            </a:pPr>
            <a:r>
              <a:rPr lang="en" sz="1600"/>
              <a:t>“Continuous Delivery is </a:t>
            </a:r>
            <a:r>
              <a:rPr b="1" lang="en" sz="1600">
                <a:solidFill>
                  <a:srgbClr val="38761D"/>
                </a:solidFill>
              </a:rPr>
              <a:t>about putting the release schedule in the hands of the business</a:t>
            </a:r>
            <a:r>
              <a:rPr lang="en" sz="1600"/>
              <a:t>, </a:t>
            </a:r>
            <a:r>
              <a:rPr b="1" lang="en" sz="1600">
                <a:solidFill>
                  <a:srgbClr val="FF0000"/>
                </a:solidFill>
              </a:rPr>
              <a:t>not in the hands of IT</a:t>
            </a:r>
            <a:r>
              <a:rPr lang="en" sz="1600"/>
              <a:t>. Implementing Continuous Delivery means making sure your software is </a:t>
            </a:r>
            <a:r>
              <a:rPr b="1" lang="en" sz="1600">
                <a:solidFill>
                  <a:srgbClr val="38761D"/>
                </a:solidFill>
              </a:rPr>
              <a:t>always production ready throughout its entire lifecycle</a:t>
            </a:r>
            <a:r>
              <a:rPr lang="en" sz="1600"/>
              <a:t> – that any build could potentially be released to users at the touch of a button using a fully automated process in a matter of seconds or minutes.</a:t>
            </a:r>
          </a:p>
          <a:p>
            <a:pPr lvl="0">
              <a:spcBef>
                <a:spcPts val="0"/>
              </a:spcBef>
              <a:buNone/>
            </a:pPr>
            <a:r>
              <a:rPr lang="en" sz="1600"/>
              <a:t> This in turn relies on comprehensive automation of the build, test and deployment process, and excellent </a:t>
            </a:r>
            <a:r>
              <a:rPr b="1" lang="en" sz="1600">
                <a:solidFill>
                  <a:srgbClr val="38761D"/>
                </a:solidFill>
              </a:rPr>
              <a:t>collaboration between everyone involved in delivery – developers, testers, DBAs, systems administrators, users, and the business</a:t>
            </a:r>
            <a:r>
              <a:rPr lang="en" sz="1600"/>
              <a:t>. In the world of Continuous Delivery, developers aren’t done with a feature when they hand some code over to testers, or when the feature is “QA passed”. They are done when it is working in production. That means no more testing or deployment phases, even within a sprint (if you’re using Scrum).”</a:t>
            </a:r>
          </a:p>
          <a:p>
            <a:pPr lvl="0" rtl="0">
              <a:spcBef>
                <a:spcPts val="0"/>
              </a:spcBef>
              <a:buNone/>
            </a:pPr>
            <a:r>
              <a:rPr lang="en" sz="1600"/>
              <a:t>    				 [Source Jez Humble, August 13th, 2010]</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Tooling Landscape</a:t>
            </a:r>
          </a:p>
        </p:txBody>
      </p:sp>
      <p:pic>
        <p:nvPicPr>
          <p:cNvPr id="103" name="Shape 103"/>
          <p:cNvPicPr preferRelativeResize="0"/>
          <p:nvPr/>
        </p:nvPicPr>
        <p:blipFill>
          <a:blip r:embed="rId3">
            <a:alphaModFix/>
          </a:blip>
          <a:stretch>
            <a:fillRect/>
          </a:stretch>
        </p:blipFill>
        <p:spPr>
          <a:xfrm>
            <a:off x="388700" y="1112525"/>
            <a:ext cx="1581150" cy="2266950"/>
          </a:xfrm>
          <a:prstGeom prst="rect">
            <a:avLst/>
          </a:prstGeom>
          <a:noFill/>
          <a:ln>
            <a:noFill/>
          </a:ln>
        </p:spPr>
      </p:pic>
      <p:pic>
        <p:nvPicPr>
          <p:cNvPr id="104" name="Shape 104"/>
          <p:cNvPicPr preferRelativeResize="0"/>
          <p:nvPr/>
        </p:nvPicPr>
        <p:blipFill>
          <a:blip r:embed="rId4">
            <a:alphaModFix/>
          </a:blip>
          <a:stretch>
            <a:fillRect/>
          </a:stretch>
        </p:blipFill>
        <p:spPr>
          <a:xfrm>
            <a:off x="4605968" y="855190"/>
            <a:ext cx="2051549" cy="1504950"/>
          </a:xfrm>
          <a:prstGeom prst="rect">
            <a:avLst/>
          </a:prstGeom>
          <a:noFill/>
          <a:ln>
            <a:noFill/>
          </a:ln>
        </p:spPr>
      </p:pic>
      <p:pic>
        <p:nvPicPr>
          <p:cNvPr id="105" name="Shape 105"/>
          <p:cNvPicPr preferRelativeResize="0"/>
          <p:nvPr/>
        </p:nvPicPr>
        <p:blipFill>
          <a:blip r:embed="rId5">
            <a:alphaModFix/>
          </a:blip>
          <a:stretch>
            <a:fillRect/>
          </a:stretch>
        </p:blipFill>
        <p:spPr>
          <a:xfrm>
            <a:off x="6428469" y="759941"/>
            <a:ext cx="494724" cy="494725"/>
          </a:xfrm>
          <a:prstGeom prst="rect">
            <a:avLst/>
          </a:prstGeom>
          <a:noFill/>
          <a:ln>
            <a:noFill/>
          </a:ln>
        </p:spPr>
      </p:pic>
      <p:pic>
        <p:nvPicPr>
          <p:cNvPr id="106" name="Shape 106"/>
          <p:cNvPicPr preferRelativeResize="0"/>
          <p:nvPr/>
        </p:nvPicPr>
        <p:blipFill>
          <a:blip r:embed="rId6">
            <a:alphaModFix/>
          </a:blip>
          <a:stretch>
            <a:fillRect/>
          </a:stretch>
        </p:blipFill>
        <p:spPr>
          <a:xfrm>
            <a:off x="4663687" y="3839050"/>
            <a:ext cx="4371975" cy="1047750"/>
          </a:xfrm>
          <a:prstGeom prst="rect">
            <a:avLst/>
          </a:prstGeom>
          <a:noFill/>
          <a:ln>
            <a:noFill/>
          </a:ln>
        </p:spPr>
      </p:pic>
      <p:pic>
        <p:nvPicPr>
          <p:cNvPr id="107" name="Shape 107"/>
          <p:cNvPicPr preferRelativeResize="0"/>
          <p:nvPr/>
        </p:nvPicPr>
        <p:blipFill>
          <a:blip r:embed="rId7">
            <a:alphaModFix/>
          </a:blip>
          <a:stretch>
            <a:fillRect/>
          </a:stretch>
        </p:blipFill>
        <p:spPr>
          <a:xfrm>
            <a:off x="7199725" y="1551350"/>
            <a:ext cx="1428750" cy="1219200"/>
          </a:xfrm>
          <a:prstGeom prst="rect">
            <a:avLst/>
          </a:prstGeom>
          <a:noFill/>
          <a:ln>
            <a:noFill/>
          </a:ln>
        </p:spPr>
      </p:pic>
      <p:pic>
        <p:nvPicPr>
          <p:cNvPr descr="Image result for xl deploy" id="108" name="Shape 108"/>
          <p:cNvPicPr preferRelativeResize="0"/>
          <p:nvPr/>
        </p:nvPicPr>
        <p:blipFill>
          <a:blip r:embed="rId8">
            <a:alphaModFix/>
          </a:blip>
          <a:stretch>
            <a:fillRect/>
          </a:stretch>
        </p:blipFill>
        <p:spPr>
          <a:xfrm>
            <a:off x="794000" y="3686575"/>
            <a:ext cx="3124200" cy="1085850"/>
          </a:xfrm>
          <a:prstGeom prst="rect">
            <a:avLst/>
          </a:prstGeom>
          <a:noFill/>
          <a:ln>
            <a:noFill/>
          </a:ln>
        </p:spPr>
      </p:pic>
      <p:pic>
        <p:nvPicPr>
          <p:cNvPr id="109" name="Shape 109"/>
          <p:cNvPicPr preferRelativeResize="0"/>
          <p:nvPr/>
        </p:nvPicPr>
        <p:blipFill>
          <a:blip r:embed="rId9">
            <a:alphaModFix/>
          </a:blip>
          <a:stretch>
            <a:fillRect/>
          </a:stretch>
        </p:blipFill>
        <p:spPr>
          <a:xfrm>
            <a:off x="2392762" y="1695912"/>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CD with Jenkins</a:t>
            </a:r>
          </a:p>
        </p:txBody>
      </p:sp>
      <p:sp>
        <p:nvSpPr>
          <p:cNvPr id="115" name="Shape 115"/>
          <p:cNvSpPr txBox="1"/>
          <p:nvPr>
            <p:ph idx="1" type="body"/>
          </p:nvPr>
        </p:nvSpPr>
        <p:spPr>
          <a:xfrm>
            <a:off x="311700" y="1066050"/>
            <a:ext cx="4172400" cy="3416400"/>
          </a:xfrm>
          <a:prstGeom prst="rect">
            <a:avLst/>
          </a:prstGeom>
        </p:spPr>
        <p:txBody>
          <a:bodyPr anchorCtr="0" anchor="t" bIns="91425" lIns="91425" rIns="91425" tIns="91425">
            <a:noAutofit/>
          </a:bodyPr>
          <a:lstStyle/>
          <a:p>
            <a:pPr lvl="0">
              <a:spcBef>
                <a:spcPts val="0"/>
              </a:spcBef>
              <a:spcAft>
                <a:spcPts val="0"/>
              </a:spcAft>
              <a:buNone/>
            </a:pPr>
            <a:r>
              <a:rPr lang="en"/>
              <a:t>Phases:</a:t>
            </a:r>
          </a:p>
          <a:p>
            <a:pPr indent="-228600" lvl="0" marL="457200" rtl="0">
              <a:spcBef>
                <a:spcPts val="0"/>
              </a:spcBef>
              <a:spcAft>
                <a:spcPts val="0"/>
              </a:spcAft>
              <a:buChar char="❖"/>
            </a:pPr>
            <a:r>
              <a:rPr lang="en"/>
              <a:t>Artifact gathering </a:t>
            </a:r>
          </a:p>
          <a:p>
            <a:pPr indent="-228600" lvl="1" marL="914400" rtl="0">
              <a:spcBef>
                <a:spcPts val="0"/>
              </a:spcBef>
              <a:spcAft>
                <a:spcPts val="0"/>
              </a:spcAft>
              <a:buChar char="➢"/>
            </a:pPr>
            <a:r>
              <a:rPr lang="en"/>
              <a:t>Collect specific artifact from artifact repository.</a:t>
            </a:r>
          </a:p>
          <a:p>
            <a:pPr indent="-228600" lvl="0" marL="457200" rtl="0">
              <a:spcBef>
                <a:spcPts val="0"/>
              </a:spcBef>
              <a:spcAft>
                <a:spcPts val="0"/>
              </a:spcAft>
              <a:buChar char="❖"/>
            </a:pPr>
            <a:r>
              <a:rPr lang="en"/>
              <a:t>Smoke testing</a:t>
            </a:r>
          </a:p>
          <a:p>
            <a:pPr indent="-228600" lvl="1" marL="914400">
              <a:spcBef>
                <a:spcPts val="0"/>
              </a:spcBef>
              <a:spcAft>
                <a:spcPts val="0"/>
              </a:spcAft>
              <a:buChar char="➢"/>
            </a:pPr>
            <a:r>
              <a:rPr lang="en"/>
              <a:t>Ensuring that the most important functions work.</a:t>
            </a:r>
          </a:p>
          <a:p>
            <a:pPr indent="-228600" lvl="0" marL="457200" rtl="0">
              <a:spcBef>
                <a:spcPts val="0"/>
              </a:spcBef>
              <a:spcAft>
                <a:spcPts val="0"/>
              </a:spcAft>
              <a:buChar char="❖"/>
            </a:pPr>
            <a:r>
              <a:rPr lang="en"/>
              <a:t>Code deploy to  pre-production</a:t>
            </a:r>
          </a:p>
          <a:p>
            <a:pPr indent="-228600" lvl="1" marL="914400">
              <a:spcBef>
                <a:spcPts val="0"/>
              </a:spcBef>
              <a:spcAft>
                <a:spcPts val="0"/>
              </a:spcAft>
              <a:buChar char="➢"/>
            </a:pPr>
            <a:r>
              <a:rPr lang="en"/>
              <a:t>Deploy your code to similar to production env.  </a:t>
            </a:r>
          </a:p>
          <a:p>
            <a:pPr indent="-228600" lvl="0" marL="457200" rtl="0">
              <a:spcBef>
                <a:spcPts val="0"/>
              </a:spcBef>
              <a:spcAft>
                <a:spcPts val="0"/>
              </a:spcAft>
              <a:buChar char="❖"/>
            </a:pPr>
            <a:r>
              <a:rPr lang="en"/>
              <a:t>Acceptance</a:t>
            </a:r>
          </a:p>
          <a:p>
            <a:pPr indent="-228600" lvl="1" marL="914400">
              <a:spcBef>
                <a:spcPts val="0"/>
              </a:spcBef>
              <a:spcAft>
                <a:spcPts val="0"/>
              </a:spcAft>
              <a:buChar char="➢"/>
            </a:pPr>
            <a:r>
              <a:rPr lang="en"/>
              <a:t>Acceptance for stable build</a:t>
            </a:r>
          </a:p>
          <a:p>
            <a:pPr indent="-228600" lvl="0" marL="457200" rtl="0">
              <a:spcBef>
                <a:spcPts val="0"/>
              </a:spcBef>
              <a:spcAft>
                <a:spcPts val="0"/>
              </a:spcAft>
              <a:buChar char="❖"/>
            </a:pPr>
            <a:r>
              <a:rPr lang="en"/>
              <a:t>Manual Code deploy to production</a:t>
            </a:r>
          </a:p>
          <a:p>
            <a:pPr indent="-228600" lvl="1" marL="914400">
              <a:spcBef>
                <a:spcPts val="0"/>
              </a:spcBef>
              <a:spcAft>
                <a:spcPts val="0"/>
              </a:spcAft>
              <a:buChar char="➢"/>
            </a:pPr>
            <a:r>
              <a:rPr lang="en"/>
              <a:t>Ship code to live server </a:t>
            </a:r>
          </a:p>
          <a:p>
            <a:pPr lvl="0">
              <a:spcBef>
                <a:spcPts val="0"/>
              </a:spcBef>
              <a:buNone/>
            </a:pPr>
            <a:r>
              <a:t/>
            </a:r>
            <a:endParaRPr/>
          </a:p>
        </p:txBody>
      </p:sp>
      <p:pic>
        <p:nvPicPr>
          <p:cNvPr id="116" name="Shape 116"/>
          <p:cNvPicPr preferRelativeResize="0"/>
          <p:nvPr/>
        </p:nvPicPr>
        <p:blipFill rotWithShape="1">
          <a:blip r:embed="rId3">
            <a:alphaModFix/>
          </a:blip>
          <a:srcRect b="0" l="0" r="0" t="20191"/>
          <a:stretch/>
        </p:blipFill>
        <p:spPr>
          <a:xfrm>
            <a:off x="4800849" y="1066050"/>
            <a:ext cx="4172400" cy="2841449"/>
          </a:xfrm>
          <a:prstGeom prst="rect">
            <a:avLst/>
          </a:prstGeom>
          <a:noFill/>
          <a:ln cap="flat" cmpd="sng" w="9525">
            <a:solidFill>
              <a:srgbClr val="FFFFFF"/>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