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Why you should have a benchmark of 90%+ for the API tests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Talk about Green Blue Deployment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Discussion about cost</a:t>
            </a:r>
          </a:p>
          <a:p>
            <a:pPr indent="-342900" lvl="0" marL="457200" rtl="0"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Run your tests in the real world</a:t>
            </a:r>
          </a:p>
          <a:p>
            <a:pPr indent="-342900" lvl="0" marL="457200" rtl="0">
              <a:spcBef>
                <a:spcPts val="340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Increase your code coverage</a:t>
            </a:r>
          </a:p>
          <a:p>
            <a:pPr indent="-342900" lvl="0" marL="457200" rtl="0">
              <a:spcBef>
                <a:spcPts val="340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Deploy your code to production with full  confidence</a:t>
            </a:r>
          </a:p>
          <a:p>
            <a:pPr indent="-342900" lvl="0" marL="457200" rtl="0">
              <a:spcBef>
                <a:spcPts val="340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Build stuff faster</a:t>
            </a:r>
          </a:p>
          <a:p>
            <a:pPr indent="-342900" lvl="0" marL="457200" rtl="0">
              <a:spcBef>
                <a:spcPts val="340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Decrease code review time.</a:t>
            </a:r>
          </a:p>
          <a:p>
            <a:pPr indent="-342900" lvl="0" marL="457200" rtl="0"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Spend less time debugging and more time adding features</a:t>
            </a:r>
          </a:p>
          <a:p>
            <a:pPr indent="-342900" lvl="0" marL="457200" rtl="0">
              <a:spcBef>
                <a:spcPts val="0"/>
              </a:spcBef>
              <a:spcAft>
                <a:spcPts val="1500"/>
              </a:spcAft>
              <a:buClr>
                <a:srgbClr val="333333"/>
              </a:buClr>
              <a:buSzPct val="100000"/>
              <a:buChar char="-"/>
            </a:pPr>
            <a:r>
              <a:rPr lang="en" sz="1800">
                <a:solidFill>
                  <a:srgbClr val="444444"/>
                </a:solidFill>
              </a:rPr>
              <a:t>Reduce integration problems allowing you to deliver software more rapidly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Bitnami Survey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https://blog.1and1.com/2016/08/11/continuous-integration-trends-from-bitnamis-user-survey/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Easy install, easy upgrade, easy configuration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Distributed builds – Arguably most powerful feature.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Monitoring external jobs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No limit to the number of jobs, number of slave nodes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b="1" lang="en" sz="1400">
                <a:solidFill>
                  <a:schemeClr val="accent3"/>
                </a:solidFill>
              </a:rPr>
              <a:t>Plugin architecture:</a:t>
            </a:r>
            <a:r>
              <a:rPr lang="en" sz="1400">
                <a:solidFill>
                  <a:schemeClr val="accent3"/>
                </a:solidFill>
              </a:rPr>
              <a:t> Support for various version control systems, authentication methods, notification, workflow building, and many more features can be added. 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Jenkins provides machine-consumable remote access API to its functionalities  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chemeClr val="accent3"/>
                </a:solidFill>
              </a:rPr>
              <a:t>Actually there are lot of useful plugins. The list is too long to mention here. Go on, explore on your own. There’s plugin available for almost everything you would want.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real life problems: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Talk how things were like on the first day at SD &amp; how the decision to implement CI first hand paid off so well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in a product based company they are having the agility to perform Functional testing by not writing the functional test case but just writing them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Talk about multi feature development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What’s the purpose of Code Stability Job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What should be the frequency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Ask people what are common code review output’s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Examples of Code Quality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Naming Convention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Eating exception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Tools : PMD, Checkstyle, Cobertura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Talk about Sonar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Ask people what do they understand from Code Coverage, what all metrices they get in code coverage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Talk about the audit scenario where a team had a complete different understanding of code coverage due to the misunderstanding of metrices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Maven db deploy plugin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Need to manually create changelog file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Ask people how do they deploy there code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Talk about various strategies to do deployment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Normal Deployment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Why ansible is a good option instead of a bash scripting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Why it be</a:t>
            </a:r>
            <a:r>
              <a:rPr lang="en"/>
              <a:t>comes important to have UI tests part of CI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06.png"/><Relationship Id="rId13" Type="http://schemas.openxmlformats.org/officeDocument/2006/relationships/image" Target="../media/image12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9" Type="http://schemas.openxmlformats.org/officeDocument/2006/relationships/image" Target="../media/image08.png"/><Relationship Id="rId14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62859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Integration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 Phases | UI/API Testing</a:t>
            </a:r>
          </a:p>
        </p:txBody>
      </p:sp>
      <p:pic>
        <p:nvPicPr>
          <p:cNvPr descr="Image result for jenkins cucumber testi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1074150"/>
            <a:ext cx="8299749" cy="3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| Rollback</a:t>
            </a:r>
          </a:p>
        </p:txBody>
      </p:sp>
      <p:pic>
        <p:nvPicPr>
          <p:cNvPr descr="Image result for deployment rollback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0" y="1017725"/>
            <a:ext cx="8420100" cy="3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00" y="1043912"/>
            <a:ext cx="54292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311700" y="205792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Continuous Integration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10466" l="9758" r="69499" t="0"/>
          <a:stretch/>
        </p:blipFill>
        <p:spPr>
          <a:xfrm>
            <a:off x="7429500" y="1824399"/>
            <a:ext cx="932424" cy="16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78475" y="1166681"/>
            <a:ext cx="27870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This is the process of </a:t>
            </a:r>
            <a:r>
              <a:rPr lang="en" sz="1800">
                <a:solidFill>
                  <a:srgbClr val="434343"/>
                </a:solidFill>
              </a:rPr>
              <a:t>continuously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integrating</a:t>
            </a:r>
            <a:r>
              <a:rPr lang="en" sz="1800">
                <a:solidFill>
                  <a:srgbClr val="434343"/>
                </a:solidFill>
              </a:rPr>
              <a:t>  fresh code with the previous code and test </a:t>
            </a:r>
            <a:r>
              <a:rPr lang="en" sz="1800">
                <a:solidFill>
                  <a:srgbClr val="434343"/>
                </a:solidFill>
              </a:rPr>
              <a:t>it over different predefined custom testing rules to identify issues that will hurt in production.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CI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50" y="1152475"/>
            <a:ext cx="6090250" cy="332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 ?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700" y="736350"/>
            <a:ext cx="1662500" cy="16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98" y="2923448"/>
            <a:ext cx="1848975" cy="18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461950" y="1154000"/>
            <a:ext cx="160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6AA84F"/>
                </a:solidFill>
              </a:rPr>
              <a:t>Continuous</a:t>
            </a:r>
            <a:r>
              <a:rPr b="1" lang="en" sz="1800">
                <a:solidFill>
                  <a:srgbClr val="6AA84F"/>
                </a:solidFill>
              </a:rPr>
              <a:t> Compilation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21425" l="22490" r="15822" t="17635"/>
          <a:stretch/>
        </p:blipFill>
        <p:spPr>
          <a:xfrm>
            <a:off x="3857650" y="2049700"/>
            <a:ext cx="813300" cy="104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461950" y="3295650"/>
            <a:ext cx="16047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3D85C6"/>
                </a:solidFill>
              </a:rPr>
              <a:t>Continuous Integration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Tooling Landscape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0" y="1333325"/>
            <a:ext cx="1427150" cy="20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00" y="1406088"/>
            <a:ext cx="1427150" cy="121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899" y="904759"/>
            <a:ext cx="1806024" cy="132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697" y="1112525"/>
            <a:ext cx="494724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2425" y="2502799"/>
            <a:ext cx="1302500" cy="96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ircleci logo"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2475" y="831381"/>
            <a:ext cx="1709824" cy="1282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mboo build tool" id="175" name="Shape 1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0750" y="3604825"/>
            <a:ext cx="3021849" cy="10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7262" y="280768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50" y="504000"/>
            <a:ext cx="6500849" cy="4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2589600" cy="16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Jenkins is an extensible continuous integration server. This is open-source CI server which is very easy to install and use. Have a great GUI to handle.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25" y="741775"/>
            <a:ext cx="3695325" cy="31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11700" y="2791675"/>
            <a:ext cx="55023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Jenkins is:</a:t>
            </a: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Written in Java 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Initially was supposed to be used as a CI tool  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Over 600 plugins to customize Jenkins as per your need  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Over 1000+ public repositories on Github, 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500+ contributors, strong commit activity  </a:t>
            </a:r>
          </a:p>
          <a:p>
            <a:pPr indent="-228600" lvl="0" marL="457200">
              <a:spcBef>
                <a:spcPts val="0"/>
              </a:spcBef>
              <a:buClr>
                <a:schemeClr val="accent3"/>
              </a:buClr>
              <a:buChar char="❖"/>
            </a:pPr>
            <a:r>
              <a:rPr lang="en">
                <a:solidFill>
                  <a:schemeClr val="accent3"/>
                </a:solidFill>
              </a:rPr>
              <a:t>Free open source and most widely used tool for maintaining continuous integration cycle.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50" y="1809750"/>
            <a:ext cx="32575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using Jenkins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89350" y="1304900"/>
            <a:ext cx="36102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 jobs for testing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➢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Code stability job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➢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Code coverage job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➢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Code quality job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➢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code analysis job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➢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 job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Report publishing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Artifact upload using nexus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Topics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36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Exploring various plugins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Authentication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Authorization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Master Slave setup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Pipelines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Backup &amp; restore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36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Why CI ?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What is CI?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Tooling Landscape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Jenkins 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Why jenkins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CI  with jenkins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Hands on using jenkins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412" y="868975"/>
            <a:ext cx="3305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?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0" y="1582625"/>
            <a:ext cx="3288650" cy="31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without CI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25" y="1050538"/>
            <a:ext cx="798449" cy="16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375" y="2692312"/>
            <a:ext cx="891749" cy="1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0" l="24033" r="19443" t="0"/>
          <a:stretch/>
        </p:blipFill>
        <p:spPr>
          <a:xfrm>
            <a:off x="823400" y="3134075"/>
            <a:ext cx="946049" cy="12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67878">
            <a:off x="4669620" y="965543"/>
            <a:ext cx="1108678" cy="11037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33925" y="2127000"/>
            <a:ext cx="1125000" cy="798600"/>
          </a:xfrm>
          <a:prstGeom prst="cloudCallout">
            <a:avLst>
              <a:gd fmla="val 48462" name="adj1"/>
              <a:gd fmla="val 49896" name="adj2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7">
            <a:alphaModFix/>
          </a:blip>
          <a:srcRect b="1875" l="2997" r="6167" t="9259"/>
          <a:stretch/>
        </p:blipFill>
        <p:spPr>
          <a:xfrm rot="675442">
            <a:off x="6378404" y="1321888"/>
            <a:ext cx="1365290" cy="100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1950" y="4067974"/>
            <a:ext cx="1038849" cy="89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2960" y="643601"/>
            <a:ext cx="891749" cy="158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10">
            <a:alphaModFix/>
          </a:blip>
          <a:srcRect b="4094" l="16833" r="15912" t="3484"/>
          <a:stretch/>
        </p:blipFill>
        <p:spPr>
          <a:xfrm>
            <a:off x="5797022" y="2484434"/>
            <a:ext cx="1125000" cy="162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09668">
            <a:off x="3554216" y="650152"/>
            <a:ext cx="1226765" cy="12213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3753600" y="43300"/>
            <a:ext cx="1763700" cy="798600"/>
          </a:xfrm>
          <a:prstGeom prst="cloudCallout">
            <a:avLst>
              <a:gd fmla="val -3357" name="adj1"/>
              <a:gd fmla="val 82200" name="adj2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Continuous</a:t>
            </a:r>
            <a:r>
              <a:rPr lang="en"/>
              <a:t> Push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8683" y="2322970"/>
            <a:ext cx="1038849" cy="103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719084">
            <a:off x="3970290" y="3484635"/>
            <a:ext cx="1313695" cy="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rot="2582242">
            <a:off x="6536504" y="378064"/>
            <a:ext cx="1771493" cy="798721"/>
          </a:xfrm>
          <a:prstGeom prst="cloudCallout">
            <a:avLst>
              <a:gd fmla="val -3357" name="adj1"/>
              <a:gd fmla="val 82200" name="adj2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Tedious Integration</a:t>
            </a:r>
          </a:p>
        </p:txBody>
      </p:sp>
      <p:sp>
        <p:nvSpPr>
          <p:cNvPr id="86" name="Shape 86"/>
          <p:cNvSpPr/>
          <p:nvPr/>
        </p:nvSpPr>
        <p:spPr>
          <a:xfrm rot="-722555">
            <a:off x="6908987" y="2802416"/>
            <a:ext cx="1771485" cy="798808"/>
          </a:xfrm>
          <a:prstGeom prst="cloudCallout">
            <a:avLst>
              <a:gd fmla="val -55743" name="adj1"/>
              <a:gd fmla="val -68273" name="adj2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Unusual releases</a:t>
            </a:r>
          </a:p>
        </p:txBody>
      </p:sp>
      <p:sp>
        <p:nvSpPr>
          <p:cNvPr id="87" name="Shape 87"/>
          <p:cNvSpPr/>
          <p:nvPr/>
        </p:nvSpPr>
        <p:spPr>
          <a:xfrm rot="-722294">
            <a:off x="5236639" y="4163192"/>
            <a:ext cx="1805198" cy="806456"/>
          </a:xfrm>
          <a:prstGeom prst="cloudCallout">
            <a:avLst>
              <a:gd fmla="val -55743" name="adj1"/>
              <a:gd fmla="val -68273" name="adj2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Last minute testing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13">
            <a:alphaModFix/>
          </a:blip>
          <a:srcRect b="19674" l="0" r="0" t="22012"/>
          <a:stretch/>
        </p:blipFill>
        <p:spPr>
          <a:xfrm rot="-4873467">
            <a:off x="3337852" y="1642328"/>
            <a:ext cx="837648" cy="42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9541607">
            <a:off x="4111621" y="2263123"/>
            <a:ext cx="2131257" cy="26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13">
            <a:alphaModFix/>
          </a:blip>
          <a:srcRect b="19674" l="0" r="0" t="22012"/>
          <a:stretch/>
        </p:blipFill>
        <p:spPr>
          <a:xfrm rot="-2291844">
            <a:off x="4083364" y="1911115"/>
            <a:ext cx="837648" cy="42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13">
            <a:alphaModFix/>
          </a:blip>
          <a:srcRect b="19674" l="0" r="0" t="22012"/>
          <a:stretch/>
        </p:blipFill>
        <p:spPr>
          <a:xfrm rot="-1161103">
            <a:off x="4286862" y="2399768"/>
            <a:ext cx="2265024" cy="31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: Code Stability</a:t>
            </a:r>
          </a:p>
        </p:txBody>
      </p:sp>
      <p:pic>
        <p:nvPicPr>
          <p:cNvPr descr="Image result for ci code compilation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5" y="1297975"/>
            <a:ext cx="8758523" cy="26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| Code Quality</a:t>
            </a:r>
          </a:p>
        </p:txBody>
      </p:sp>
      <p:pic>
        <p:nvPicPr>
          <p:cNvPr descr="Image result for CI code quality sonar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" y="1112425"/>
            <a:ext cx="6838350" cy="35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| Code Coverage</a:t>
            </a:r>
          </a:p>
        </p:txBody>
      </p:sp>
      <p:pic>
        <p:nvPicPr>
          <p:cNvPr descr="Image result for CI code coverage job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7775"/>
            <a:ext cx="8679900" cy="34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 | DB Update</a:t>
            </a:r>
          </a:p>
        </p:txBody>
      </p:sp>
      <p:pic>
        <p:nvPicPr>
          <p:cNvPr descr="Image result for maven dbdeploy plugin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300"/>
            <a:ext cx="8696325" cy="35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| DevIntegration Deployment</a:t>
            </a:r>
          </a:p>
        </p:txBody>
      </p:sp>
      <p:pic>
        <p:nvPicPr>
          <p:cNvPr descr="Image result for ci deployment job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01950"/>
            <a:ext cx="8591325" cy="3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 Phases | UI/API Testing</a:t>
            </a:r>
          </a:p>
        </p:txBody>
      </p:sp>
      <p:pic>
        <p:nvPicPr>
          <p:cNvPr descr="Image result for jenkins selenium testi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549"/>
            <a:ext cx="8520600" cy="3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