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CECBFA9-03F9-4072-9290-8E8E3C97774C}">
  <a:tblStyle styleId="{3CECBFA9-03F9-4072-9290-8E8E3C97774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OpsTree/HandbooksTraining" TargetMode="External"/><Relationship Id="rId4" Type="http://schemas.openxmlformats.org/officeDocument/2006/relationships/hyperlink" Target="https://s3-us-west-2.amazonaws.com/target-training/Day1PPT.zip" TargetMode="External"/><Relationship Id="rId5" Type="http://schemas.openxmlformats.org/officeDocument/2006/relationships/hyperlink" Target="https://s3-us-west-2.amazonaws.com/target-training/Day2PPT.zip" TargetMode="External"/><Relationship Id="rId6" Type="http://schemas.openxmlformats.org/officeDocument/2006/relationships/hyperlink" Target="https://s3-us-west-2.amazonaws.com/target-training/Handbooks.zi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: Devops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4996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/>
              <a:t>Sandeep Rawat</a:t>
            </a:r>
            <a:r>
              <a:rPr lang="en"/>
              <a:t> (Devops Architect and Evangelist)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I am devops enthusiast.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I have led devops transformations in companies like  snapdeal.com, mettl.com, beachbody.com.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Currently I’m working both as a trainer and DevOps Consultant.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9995" r="9585" t="0"/>
          <a:stretch/>
        </p:blipFill>
        <p:spPr>
          <a:xfrm>
            <a:off x="6055700" y="1220125"/>
            <a:ext cx="2121149" cy="270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Introduce Yourself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625" y="1017725"/>
            <a:ext cx="6847000" cy="28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579550" y="3363050"/>
            <a:ext cx="56520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❖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About you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❖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Your technical abilities in Devops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❖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What's your expectation from the program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Learning by Implementing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5260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We will learn by implementing various phases of DevOps: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To simulate the learning conditions we will use a web app which will have 3 parts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 server acting as a proxy for all the requests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content served by an application server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as database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5147" y="2747572"/>
            <a:ext cx="3045900" cy="171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25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925" y="316875"/>
            <a:ext cx="1989250" cy="24633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62700" y="855437"/>
            <a:ext cx="16485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C343D"/>
                </a:solidFill>
              </a:rPr>
              <a:t>Schedule</a:t>
            </a:r>
            <a:r>
              <a:rPr b="1" lang="en">
                <a:solidFill>
                  <a:srgbClr val="0C343D"/>
                </a:solidFill>
              </a:rPr>
              <a:t>  Day 1:</a:t>
            </a:r>
          </a:p>
        </p:txBody>
      </p:sp>
      <p:graphicFrame>
        <p:nvGraphicFramePr>
          <p:cNvPr id="88" name="Shape 88"/>
          <p:cNvGraphicFramePr/>
          <p:nvPr/>
        </p:nvGraphicFramePr>
        <p:xfrm>
          <a:off x="982750" y="146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{3CECBFA9-03F9-4072-9290-8E8E3C97774C}</a:tableStyleId>
              </a:tblPr>
              <a:tblGrid>
                <a:gridCol w="5433200"/>
              </a:tblGrid>
              <a:tr h="274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Introduction</a:t>
                      </a:r>
                    </a:p>
                  </a:txBody>
                  <a:tcPr marT="91425" marB="91425" marR="91425" marL="91425"/>
                </a:tc>
              </a:tr>
              <a:tr h="274425"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/>
                        <a:t>Training methodology</a:t>
                      </a:r>
                    </a:p>
                  </a:txBody>
                  <a:tcPr marT="45725" marB="45725" marR="91450" marL="91450"/>
                </a:tc>
              </a:tr>
              <a:tr h="274425"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/>
                        <a:t>Introduction to Devops </a:t>
                      </a:r>
                    </a:p>
                  </a:txBody>
                  <a:tcPr marT="45725" marB="45725" marR="91450" marL="91450"/>
                </a:tc>
              </a:tr>
              <a:tr h="274425"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/>
                        <a:t>Concepts behind</a:t>
                      </a:r>
                    </a:p>
                  </a:txBody>
                  <a:tcPr marT="45725" marB="45725" marR="91450" marL="91450"/>
                </a:tc>
              </a:tr>
              <a:tr h="27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91666"/>
                        <a:buNone/>
                      </a:pPr>
                      <a:r>
                        <a:rPr lang="en" sz="1200"/>
                        <a:t>Version Control System, Concepts behind</a:t>
                      </a:r>
                    </a:p>
                  </a:txBody>
                  <a:tcPr marT="45725" marB="45725" marR="91450" marL="91450"/>
                </a:tc>
              </a:tr>
              <a:tr h="27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Version Control demo using git</a:t>
                      </a:r>
                    </a:p>
                  </a:txBody>
                  <a:tcPr marT="45725" marB="45725" marR="91450" marL="91450"/>
                </a:tc>
              </a:tr>
              <a:tr h="274425"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/>
                        <a:t>Cloud Introduction, AWS Components </a:t>
                      </a:r>
                    </a:p>
                  </a:txBody>
                  <a:tcPr marT="45725" marB="45725" marR="91450" marL="91450"/>
                </a:tc>
              </a:tr>
              <a:tr h="27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Cloud demo using AWS</a:t>
                      </a:r>
                    </a:p>
                  </a:txBody>
                  <a:tcPr marT="45725" marB="45725" marR="91450" marL="91450"/>
                </a:tc>
              </a:tr>
              <a:tr h="27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/>
                        <a:t>CI Description, Jenkins, Hands on</a:t>
                      </a:r>
                    </a:p>
                  </a:txBody>
                  <a:tcPr marT="45725" marB="45725" marR="91450" marL="91450"/>
                </a:tc>
              </a:tr>
              <a:tr h="274425"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/>
                        <a:t>CD concepts, phases, Hands on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329725" y="316912"/>
            <a:ext cx="16485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C343D"/>
                </a:solidFill>
              </a:rPr>
              <a:t>Schedule  Day 2:</a:t>
            </a:r>
          </a:p>
        </p:txBody>
      </p:sp>
      <p:graphicFrame>
        <p:nvGraphicFramePr>
          <p:cNvPr id="94" name="Shape 94"/>
          <p:cNvGraphicFramePr/>
          <p:nvPr/>
        </p:nvGraphicFramePr>
        <p:xfrm>
          <a:off x="1614250" y="139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{3CECBFA9-03F9-4072-9290-8E8E3C97774C}</a:tableStyleId>
              </a:tblPr>
              <a:tblGrid>
                <a:gridCol w="4016400"/>
              </a:tblGrid>
              <a:tr h="38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Recap</a:t>
                      </a:r>
                    </a:p>
                  </a:txBody>
                  <a:tcPr marT="91425" marB="91425" marR="91425" marL="91425"/>
                </a:tc>
              </a:tr>
              <a:tr h="288800"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91666"/>
                        <a:buNone/>
                      </a:pPr>
                      <a:r>
                        <a:rPr lang="en" sz="1200"/>
                        <a:t>SCM, Concepts behind</a:t>
                      </a:r>
                    </a:p>
                  </a:txBody>
                  <a:tcPr marT="45725" marB="45725" marR="91450" marL="91450"/>
                </a:tc>
              </a:tr>
              <a:tr h="28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91666"/>
                        <a:buNone/>
                      </a:pPr>
                      <a:r>
                        <a:rPr lang="en" sz="1200"/>
                        <a:t>SCM demo via Puppet</a:t>
                      </a:r>
                    </a:p>
                  </a:txBody>
                  <a:tcPr marT="45725" marB="45725" marR="91450" marL="91450"/>
                </a:tc>
              </a:tr>
              <a:tr h="28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91666"/>
                        <a:buNone/>
                      </a:pPr>
                      <a:r>
                        <a:rPr lang="en" sz="1200"/>
                        <a:t>Monitoring, Concept behind</a:t>
                      </a:r>
                    </a:p>
                  </a:txBody>
                  <a:tcPr marT="45725" marB="45725" marR="91450" marL="91450"/>
                </a:tc>
              </a:tr>
              <a:tr h="288800"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91666"/>
                        <a:buNone/>
                      </a:pPr>
                      <a:r>
                        <a:rPr lang="en" sz="1200"/>
                        <a:t>Monitoring demo via Zabbix, ELK, NewRelic</a:t>
                      </a:r>
                    </a:p>
                  </a:txBody>
                  <a:tcPr marT="45725" marB="45725" marR="91450" marL="91450"/>
                </a:tc>
              </a:tr>
              <a:tr h="28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91666"/>
                        <a:buNone/>
                      </a:pPr>
                      <a:r>
                        <a:rPr lang="en" sz="1200"/>
                        <a:t>Docker introduction, containerization, containers, images</a:t>
                      </a:r>
                    </a:p>
                  </a:txBody>
                  <a:tcPr marT="45725" marB="45725" marR="91450" marL="91450"/>
                </a:tc>
              </a:tr>
              <a:tr h="288800"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91666"/>
                        <a:buNone/>
                      </a:pPr>
                      <a:r>
                        <a:rPr lang="en" sz="1200"/>
                        <a:t>Basic docker demo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575" y="98175"/>
            <a:ext cx="2835524" cy="23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 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https://github.com/OpsTree/HandbooksTraining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b="1" lang="en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https://s3-us-west-2.amazonaws.com/target-training/Day1PPT.zip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b="1" lang="en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5"/>
              </a:rPr>
              <a:t>https://s3-us-west-2.amazonaws.com/target-training/Day2PPT.zip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b="1" lang="en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6"/>
              </a:rPr>
              <a:t>https://s3-us-west-2.amazonaws.com/target-training/Handbooks.zip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just the beginni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525" y="543425"/>
            <a:ext cx="5425074" cy="361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