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Lst>
  <p:sldSz cy="5143500" cx="9144000"/>
  <p:notesSz cx="6858000" cy="9144000"/>
  <p:embeddedFontLst>
    <p:embeddedFont>
      <p:font typeface="Josefin Slab"/>
      <p:regular r:id="rId39"/>
      <p:bold r:id="rId40"/>
      <p:italic r:id="rId41"/>
      <p:boldItalic r:id="rId42"/>
    </p:embeddedFont>
    <p:embeddedFont>
      <p:font typeface="Proxima Nova"/>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font" Target="fonts/JosefinSlab-bold.fntdata"/><Relationship Id="rId20" Type="http://schemas.openxmlformats.org/officeDocument/2006/relationships/slide" Target="slides/slide16.xml"/><Relationship Id="rId42" Type="http://schemas.openxmlformats.org/officeDocument/2006/relationships/font" Target="fonts/JosefinSlab-boldItalic.fntdata"/><Relationship Id="rId41" Type="http://schemas.openxmlformats.org/officeDocument/2006/relationships/font" Target="fonts/JosefinSlab-italic.fntdata"/><Relationship Id="rId22" Type="http://schemas.openxmlformats.org/officeDocument/2006/relationships/slide" Target="slides/slide18.xml"/><Relationship Id="rId44" Type="http://schemas.openxmlformats.org/officeDocument/2006/relationships/font" Target="fonts/ProximaNova-bold.fntdata"/><Relationship Id="rId21" Type="http://schemas.openxmlformats.org/officeDocument/2006/relationships/slide" Target="slides/slide17.xml"/><Relationship Id="rId43" Type="http://schemas.openxmlformats.org/officeDocument/2006/relationships/font" Target="fonts/ProximaNova-regular.fntdata"/><Relationship Id="rId24" Type="http://schemas.openxmlformats.org/officeDocument/2006/relationships/slide" Target="slides/slide20.xml"/><Relationship Id="rId46" Type="http://schemas.openxmlformats.org/officeDocument/2006/relationships/font" Target="fonts/ProximaNova-boldItalic.fntdata"/><Relationship Id="rId23" Type="http://schemas.openxmlformats.org/officeDocument/2006/relationships/slide" Target="slides/slide19.xml"/><Relationship Id="rId45" Type="http://schemas.openxmlformats.org/officeDocument/2006/relationships/font" Target="fonts/ProximaNova-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font" Target="fonts/JosefinSlab-regular.fntdata"/><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Introduce the term Idempotency</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Talk about hiera, foreman</a:t>
            </a:r>
          </a:p>
          <a:p>
            <a:pPr lvl="0">
              <a:spcBef>
                <a:spcPts val="0"/>
              </a:spcBef>
              <a:buNone/>
            </a:pPr>
            <a:r>
              <a:rPr lang="en"/>
              <a:t>Talk about case study of Panthacorp</a:t>
            </a:r>
          </a:p>
          <a:p>
            <a:pPr lvl="0">
              <a:spcBef>
                <a:spcPts val="0"/>
              </a:spcBef>
              <a:buNone/>
            </a:pPr>
            <a:r>
              <a:rPr lang="en"/>
              <a:t>Talk about convention over configuration</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Talk about it’s architecture flow, Knife, kitchen, </a:t>
            </a:r>
          </a:p>
          <a:p>
            <a:pPr lvl="0">
              <a:spcBef>
                <a:spcPts val="0"/>
              </a:spcBef>
              <a:buNone/>
            </a:pPr>
            <a:r>
              <a:rPr lang="en"/>
              <a:t>Talk about case study of Barclays</a:t>
            </a:r>
          </a:p>
          <a:p>
            <a:pPr lvl="0">
              <a:spcBef>
                <a:spcPts val="0"/>
              </a:spcBef>
              <a:buNone/>
            </a:pPr>
            <a:r>
              <a:rPr lang="en"/>
              <a:t>Draw the analogy of Maven &amp; Puppet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Talk about why I’m so excted about Ansible how it is different from standard DevOps tools.</a:t>
            </a:r>
          </a:p>
          <a:p>
            <a:pPr lvl="0">
              <a:spcBef>
                <a:spcPts val="0"/>
              </a:spcBef>
              <a:buNone/>
            </a:pPr>
            <a:r>
              <a:rPr lang="en"/>
              <a:t>Use cases of Ansible</a:t>
            </a:r>
          </a:p>
          <a:p>
            <a:pPr indent="-228600" lvl="0" marL="457200" rtl="0">
              <a:spcBef>
                <a:spcPts val="0"/>
              </a:spcBef>
              <a:buChar char="-"/>
            </a:pPr>
            <a:r>
              <a:rPr lang="en"/>
              <a:t>Infra setup</a:t>
            </a:r>
          </a:p>
          <a:p>
            <a:pPr indent="-228600" lvl="0" marL="457200" rtl="0">
              <a:spcBef>
                <a:spcPts val="0"/>
              </a:spcBef>
              <a:buChar char="-"/>
            </a:pPr>
            <a:r>
              <a:rPr lang="en"/>
              <a:t>Deployment</a:t>
            </a:r>
          </a:p>
          <a:p>
            <a:pPr indent="-228600" lvl="0" marL="457200" rtl="0">
              <a:spcBef>
                <a:spcPts val="0"/>
              </a:spcBef>
              <a:buChar char="-"/>
            </a:pPr>
            <a:r>
              <a:rPr lang="en"/>
              <a:t>Server Administration</a:t>
            </a:r>
          </a:p>
          <a:p>
            <a:pPr indent="-228600" lvl="0" marL="457200">
              <a:spcBef>
                <a:spcPts val="0"/>
              </a:spcBef>
              <a:buChar char="-"/>
            </a:pPr>
            <a:r>
              <a:rPr lang="en"/>
              <a:t>Infra Management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Draw parallel with Chef</a:t>
            </a:r>
          </a:p>
          <a:p>
            <a:pPr lvl="0">
              <a:spcBef>
                <a:spcPts val="0"/>
              </a:spcBef>
              <a:buNone/>
            </a:pPr>
            <a:r>
              <a:rPr lang="en"/>
              <a:t>Resources = Resources</a:t>
            </a:r>
          </a:p>
          <a:p>
            <a:pPr lvl="0">
              <a:spcBef>
                <a:spcPts val="0"/>
              </a:spcBef>
              <a:buNone/>
            </a:pPr>
            <a:r>
              <a:rPr lang="en"/>
              <a:t>Manifests =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1" name="Shape 2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8" name="Shape 2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5" name="Shape 2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0" name="Shape 220"/>
        <p:cNvGrpSpPr/>
        <p:nvPr/>
      </p:nvGrpSpPr>
      <p:grpSpPr>
        <a:xfrm>
          <a:off x="0" y="0"/>
          <a:ext cx="0" cy="0"/>
          <a:chOff x="0" y="0"/>
          <a:chExt cx="0" cy="0"/>
        </a:xfrm>
      </p:grpSpPr>
      <p:sp>
        <p:nvSpPr>
          <p:cNvPr id="221" name="Shape 2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2" name="Shape 2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7" name="Shape 227"/>
        <p:cNvGrpSpPr/>
        <p:nvPr/>
      </p:nvGrpSpPr>
      <p:grpSpPr>
        <a:xfrm>
          <a:off x="0" y="0"/>
          <a:ext cx="0" cy="0"/>
          <a:chOff x="0" y="0"/>
          <a:chExt cx="0" cy="0"/>
        </a:xfrm>
      </p:grpSpPr>
      <p:sp>
        <p:nvSpPr>
          <p:cNvPr id="228" name="Shape 2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9" name="Shape 2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4" name="Shape 234"/>
        <p:cNvGrpSpPr/>
        <p:nvPr/>
      </p:nvGrpSpPr>
      <p:grpSpPr>
        <a:xfrm>
          <a:off x="0" y="0"/>
          <a:ext cx="0" cy="0"/>
          <a:chOff x="0" y="0"/>
          <a:chExt cx="0" cy="0"/>
        </a:xfrm>
      </p:grpSpPr>
      <p:sp>
        <p:nvSpPr>
          <p:cNvPr id="235" name="Shape 2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6" name="Shape 2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1" name="Shape 241"/>
        <p:cNvGrpSpPr/>
        <p:nvPr/>
      </p:nvGrpSpPr>
      <p:grpSpPr>
        <a:xfrm>
          <a:off x="0" y="0"/>
          <a:ext cx="0" cy="0"/>
          <a:chOff x="0" y="0"/>
          <a:chExt cx="0" cy="0"/>
        </a:xfrm>
      </p:grpSpPr>
      <p:sp>
        <p:nvSpPr>
          <p:cNvPr id="242" name="Shape 2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3" name="Shape 2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8" name="Shape 248"/>
        <p:cNvGrpSpPr/>
        <p:nvPr/>
      </p:nvGrpSpPr>
      <p:grpSpPr>
        <a:xfrm>
          <a:off x="0" y="0"/>
          <a:ext cx="0" cy="0"/>
          <a:chOff x="0" y="0"/>
          <a:chExt cx="0" cy="0"/>
        </a:xfrm>
      </p:grpSpPr>
      <p:sp>
        <p:nvSpPr>
          <p:cNvPr id="249" name="Shape 2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0" name="Shape 2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5" name="Shape 255"/>
        <p:cNvGrpSpPr/>
        <p:nvPr/>
      </p:nvGrpSpPr>
      <p:grpSpPr>
        <a:xfrm>
          <a:off x="0" y="0"/>
          <a:ext cx="0" cy="0"/>
          <a:chOff x="0" y="0"/>
          <a:chExt cx="0" cy="0"/>
        </a:xfrm>
      </p:grpSpPr>
      <p:sp>
        <p:nvSpPr>
          <p:cNvPr id="256" name="Shape 2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7" name="Shape 2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2" name="Shape 262"/>
        <p:cNvGrpSpPr/>
        <p:nvPr/>
      </p:nvGrpSpPr>
      <p:grpSpPr>
        <a:xfrm>
          <a:off x="0" y="0"/>
          <a:ext cx="0" cy="0"/>
          <a:chOff x="0" y="0"/>
          <a:chExt cx="0" cy="0"/>
        </a:xfrm>
      </p:grpSpPr>
      <p:sp>
        <p:nvSpPr>
          <p:cNvPr id="263" name="Shape 2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4" name="Shape 2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8" name="Shape 268"/>
        <p:cNvGrpSpPr/>
        <p:nvPr/>
      </p:nvGrpSpPr>
      <p:grpSpPr>
        <a:xfrm>
          <a:off x="0" y="0"/>
          <a:ext cx="0" cy="0"/>
          <a:chOff x="0" y="0"/>
          <a:chExt cx="0" cy="0"/>
        </a:xfrm>
      </p:grpSpPr>
      <p:sp>
        <p:nvSpPr>
          <p:cNvPr id="269" name="Shape 2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0" name="Shape 2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5" name="Shape 275"/>
        <p:cNvGrpSpPr/>
        <p:nvPr/>
      </p:nvGrpSpPr>
      <p:grpSpPr>
        <a:xfrm>
          <a:off x="0" y="0"/>
          <a:ext cx="0" cy="0"/>
          <a:chOff x="0" y="0"/>
          <a:chExt cx="0" cy="0"/>
        </a:xfrm>
      </p:grpSpPr>
      <p:sp>
        <p:nvSpPr>
          <p:cNvPr id="276" name="Shape 2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7" name="Shape 2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0" name="Shape 280"/>
        <p:cNvGrpSpPr/>
        <p:nvPr/>
      </p:nvGrpSpPr>
      <p:grpSpPr>
        <a:xfrm>
          <a:off x="0" y="0"/>
          <a:ext cx="0" cy="0"/>
          <a:chOff x="0" y="0"/>
          <a:chExt cx="0" cy="0"/>
        </a:xfrm>
      </p:grpSpPr>
      <p:sp>
        <p:nvSpPr>
          <p:cNvPr id="281" name="Shape 2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2" name="Shape 2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6" name="Shape 286"/>
        <p:cNvGrpSpPr/>
        <p:nvPr/>
      </p:nvGrpSpPr>
      <p:grpSpPr>
        <a:xfrm>
          <a:off x="0" y="0"/>
          <a:ext cx="0" cy="0"/>
          <a:chOff x="0" y="0"/>
          <a:chExt cx="0" cy="0"/>
        </a:xfrm>
      </p:grpSpPr>
      <p:sp>
        <p:nvSpPr>
          <p:cNvPr id="287" name="Shape 2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8" name="Shape 2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9" name="Shape 9"/>
        <p:cNvGrpSpPr/>
        <p:nvPr/>
      </p:nvGrpSpPr>
      <p:grpSpPr>
        <a:xfrm>
          <a:off x="0" y="0"/>
          <a:ext cx="0" cy="0"/>
          <a:chOff x="0" y="0"/>
          <a:chExt cx="0" cy="0"/>
        </a:xfrm>
      </p:grpSpPr>
      <p:cxnSp>
        <p:nvCxnSpPr>
          <p:cNvPr id="10" name="Shape 10"/>
          <p:cNvCxnSpPr/>
          <p:nvPr/>
        </p:nvCxnSpPr>
        <p:spPr>
          <a:xfrm>
            <a:off x="0" y="2998150"/>
            <a:ext cx="9144000" cy="0"/>
          </a:xfrm>
          <a:prstGeom prst="straightConnector1">
            <a:avLst/>
          </a:prstGeom>
          <a:noFill/>
          <a:ln cap="flat" cmpd="sng" w="19050">
            <a:solidFill>
              <a:schemeClr val="lt2"/>
            </a:solidFill>
            <a:prstDash val="solid"/>
            <a:round/>
            <a:headEnd len="med" w="med" type="none"/>
            <a:tailEnd len="med" w="med" type="none"/>
          </a:ln>
        </p:spPr>
      </p:cxnSp>
      <p:sp>
        <p:nvSpPr>
          <p:cNvPr id="11" name="Shape 11"/>
          <p:cNvSpPr txBox="1"/>
          <p:nvPr>
            <p:ph type="ctrTitle"/>
          </p:nvPr>
        </p:nvSpPr>
        <p:spPr>
          <a:xfrm>
            <a:off x="510450" y="1257300"/>
            <a:ext cx="8123100" cy="1588500"/>
          </a:xfrm>
          <a:prstGeom prst="rect">
            <a:avLst/>
          </a:prstGeom>
        </p:spPr>
        <p:txBody>
          <a:bodyPr anchorCtr="0" anchor="b"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12" name="Shape 12"/>
          <p:cNvSpPr txBox="1"/>
          <p:nvPr>
            <p:ph idx="1" type="subTitle"/>
          </p:nvPr>
        </p:nvSpPr>
        <p:spPr>
          <a:xfrm>
            <a:off x="510450" y="3182312"/>
            <a:ext cx="8123100" cy="630000"/>
          </a:xfrm>
          <a:prstGeom prst="rect">
            <a:avLst/>
          </a:prstGeom>
        </p:spPr>
        <p:txBody>
          <a:bodyPr anchorCtr="0" anchor="t" bIns="91425" lIns="91425" rIns="91425" tIns="91425"/>
          <a:lstStyle>
            <a:lvl1pPr lvl="0">
              <a:lnSpc>
                <a:spcPct val="100000"/>
              </a:lnSpc>
              <a:spcBef>
                <a:spcPts val="0"/>
              </a:spcBef>
              <a:spcAft>
                <a:spcPts val="0"/>
              </a:spcAft>
              <a:buClr>
                <a:schemeClr val="lt1"/>
              </a:buClr>
              <a:buSzPct val="100000"/>
              <a:buNone/>
              <a:defRPr sz="2400">
                <a:solidFill>
                  <a:schemeClr val="lt1"/>
                </a:solidFill>
              </a:defRPr>
            </a:lvl1pPr>
            <a:lvl2pPr lvl="1">
              <a:lnSpc>
                <a:spcPct val="100000"/>
              </a:lnSpc>
              <a:spcBef>
                <a:spcPts val="0"/>
              </a:spcBef>
              <a:spcAft>
                <a:spcPts val="0"/>
              </a:spcAft>
              <a:buClr>
                <a:schemeClr val="lt1"/>
              </a:buClr>
              <a:buSzPct val="100000"/>
              <a:buNone/>
              <a:defRPr sz="2400">
                <a:solidFill>
                  <a:schemeClr val="lt1"/>
                </a:solidFill>
              </a:defRPr>
            </a:lvl2pPr>
            <a:lvl3pPr lvl="2">
              <a:lnSpc>
                <a:spcPct val="100000"/>
              </a:lnSpc>
              <a:spcBef>
                <a:spcPts val="0"/>
              </a:spcBef>
              <a:spcAft>
                <a:spcPts val="0"/>
              </a:spcAft>
              <a:buClr>
                <a:schemeClr val="lt1"/>
              </a:buClr>
              <a:buSzPct val="100000"/>
              <a:buNone/>
              <a:defRPr sz="2400">
                <a:solidFill>
                  <a:schemeClr val="lt1"/>
                </a:solidFill>
              </a:defRPr>
            </a:lvl3pPr>
            <a:lvl4pPr lvl="3">
              <a:lnSpc>
                <a:spcPct val="100000"/>
              </a:lnSpc>
              <a:spcBef>
                <a:spcPts val="0"/>
              </a:spcBef>
              <a:spcAft>
                <a:spcPts val="0"/>
              </a:spcAft>
              <a:buClr>
                <a:schemeClr val="lt1"/>
              </a:buClr>
              <a:buSzPct val="100000"/>
              <a:buNone/>
              <a:defRPr sz="2400">
                <a:solidFill>
                  <a:schemeClr val="lt1"/>
                </a:solidFill>
              </a:defRPr>
            </a:lvl4pPr>
            <a:lvl5pPr lvl="4">
              <a:lnSpc>
                <a:spcPct val="100000"/>
              </a:lnSpc>
              <a:spcBef>
                <a:spcPts val="0"/>
              </a:spcBef>
              <a:spcAft>
                <a:spcPts val="0"/>
              </a:spcAft>
              <a:buClr>
                <a:schemeClr val="lt1"/>
              </a:buClr>
              <a:buSzPct val="100000"/>
              <a:buNone/>
              <a:defRPr sz="2400">
                <a:solidFill>
                  <a:schemeClr val="lt1"/>
                </a:solidFill>
              </a:defRPr>
            </a:lvl5pPr>
            <a:lvl6pPr lvl="5">
              <a:lnSpc>
                <a:spcPct val="100000"/>
              </a:lnSpc>
              <a:spcBef>
                <a:spcPts val="0"/>
              </a:spcBef>
              <a:spcAft>
                <a:spcPts val="0"/>
              </a:spcAft>
              <a:buClr>
                <a:schemeClr val="lt1"/>
              </a:buClr>
              <a:buSzPct val="100000"/>
              <a:buNone/>
              <a:defRPr sz="2400">
                <a:solidFill>
                  <a:schemeClr val="lt1"/>
                </a:solidFill>
              </a:defRPr>
            </a:lvl6pPr>
            <a:lvl7pPr lvl="6">
              <a:lnSpc>
                <a:spcPct val="100000"/>
              </a:lnSpc>
              <a:spcBef>
                <a:spcPts val="0"/>
              </a:spcBef>
              <a:spcAft>
                <a:spcPts val="0"/>
              </a:spcAft>
              <a:buClr>
                <a:schemeClr val="lt1"/>
              </a:buClr>
              <a:buSzPct val="100000"/>
              <a:buNone/>
              <a:defRPr sz="2400">
                <a:solidFill>
                  <a:schemeClr val="lt1"/>
                </a:solidFill>
              </a:defRPr>
            </a:lvl7pPr>
            <a:lvl8pPr lvl="7">
              <a:lnSpc>
                <a:spcPct val="100000"/>
              </a:lnSpc>
              <a:spcBef>
                <a:spcPts val="0"/>
              </a:spcBef>
              <a:spcAft>
                <a:spcPts val="0"/>
              </a:spcAft>
              <a:buClr>
                <a:schemeClr val="lt1"/>
              </a:buClr>
              <a:buSzPct val="100000"/>
              <a:buNone/>
              <a:defRPr sz="2400">
                <a:solidFill>
                  <a:schemeClr val="lt1"/>
                </a:solidFill>
              </a:defRPr>
            </a:lvl8pPr>
            <a:lvl9pPr lvl="8">
              <a:lnSpc>
                <a:spcPct val="100000"/>
              </a:lnSpc>
              <a:spcBef>
                <a:spcPts val="0"/>
              </a:spcBef>
              <a:spcAft>
                <a:spcPts val="0"/>
              </a:spcAft>
              <a:buClr>
                <a:schemeClr val="lt1"/>
              </a:buClr>
              <a:buSzPct val="100000"/>
              <a:buNone/>
              <a:defRPr sz="2400">
                <a:solidFill>
                  <a:schemeClr val="lt1"/>
                </a:solidFill>
              </a:defRPr>
            </a:lvl9pPr>
          </a:lstStyle>
          <a:p/>
        </p:txBody>
      </p:sp>
      <p:sp>
        <p:nvSpPr>
          <p:cNvPr id="13" name="Shape 1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8" name="Shape 48"/>
        <p:cNvGrpSpPr/>
        <p:nvPr/>
      </p:nvGrpSpPr>
      <p:grpSpPr>
        <a:xfrm>
          <a:off x="0" y="0"/>
          <a:ext cx="0" cy="0"/>
          <a:chOff x="0" y="0"/>
          <a:chExt cx="0" cy="0"/>
        </a:xfrm>
      </p:grpSpPr>
      <p:sp>
        <p:nvSpPr>
          <p:cNvPr id="49" name="Shape 49"/>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50" name="Shape 50"/>
          <p:cNvSpPr txBox="1"/>
          <p:nvPr>
            <p:ph type="title"/>
          </p:nvPr>
        </p:nvSpPr>
        <p:spPr>
          <a:xfrm>
            <a:off x="311700" y="991475"/>
            <a:ext cx="8520600" cy="1917900"/>
          </a:xfrm>
          <a:prstGeom prst="rect">
            <a:avLst/>
          </a:prstGeom>
        </p:spPr>
        <p:txBody>
          <a:bodyPr anchorCtr="0" anchor="ctr" bIns="91425" lIns="91425" rIns="91425" tIns="91425"/>
          <a:lstStyle>
            <a:lvl1pPr lvl="0" algn="ctr">
              <a:spcBef>
                <a:spcPts val="0"/>
              </a:spcBef>
              <a:buSzPct val="100000"/>
              <a:defRPr b="1" sz="14000"/>
            </a:lvl1pPr>
            <a:lvl2pPr lvl="1" algn="ctr">
              <a:spcBef>
                <a:spcPts val="0"/>
              </a:spcBef>
              <a:buSzPct val="100000"/>
              <a:defRPr b="1" sz="14000"/>
            </a:lvl2pPr>
            <a:lvl3pPr lvl="2" algn="ctr">
              <a:spcBef>
                <a:spcPts val="0"/>
              </a:spcBef>
              <a:buSzPct val="100000"/>
              <a:defRPr b="1" sz="14000"/>
            </a:lvl3pPr>
            <a:lvl4pPr lvl="3" algn="ctr">
              <a:spcBef>
                <a:spcPts val="0"/>
              </a:spcBef>
              <a:buSzPct val="100000"/>
              <a:defRPr b="1" sz="14000"/>
            </a:lvl4pPr>
            <a:lvl5pPr lvl="4" algn="ctr">
              <a:spcBef>
                <a:spcPts val="0"/>
              </a:spcBef>
              <a:buSzPct val="100000"/>
              <a:defRPr b="1" sz="14000"/>
            </a:lvl5pPr>
            <a:lvl6pPr lvl="5" algn="ctr">
              <a:spcBef>
                <a:spcPts val="0"/>
              </a:spcBef>
              <a:buSzPct val="100000"/>
              <a:defRPr b="1" sz="14000"/>
            </a:lvl6pPr>
            <a:lvl7pPr lvl="6" algn="ctr">
              <a:spcBef>
                <a:spcPts val="0"/>
              </a:spcBef>
              <a:buSzPct val="100000"/>
              <a:defRPr b="1" sz="14000"/>
            </a:lvl7pPr>
            <a:lvl8pPr lvl="7" algn="ctr">
              <a:spcBef>
                <a:spcPts val="0"/>
              </a:spcBef>
              <a:buSzPct val="100000"/>
              <a:defRPr b="1" sz="14000"/>
            </a:lvl8pPr>
            <a:lvl9pPr lvl="8" algn="ctr">
              <a:spcBef>
                <a:spcPts val="0"/>
              </a:spcBef>
              <a:buSzPct val="100000"/>
              <a:defRPr b="1" sz="14000"/>
            </a:lvl9pPr>
          </a:lstStyle>
          <a:p/>
        </p:txBody>
      </p:sp>
      <p:sp>
        <p:nvSpPr>
          <p:cNvPr id="51" name="Shape 51"/>
          <p:cNvSpPr txBox="1"/>
          <p:nvPr>
            <p:ph idx="1" type="body"/>
          </p:nvPr>
        </p:nvSpPr>
        <p:spPr>
          <a:xfrm>
            <a:off x="311700" y="3071300"/>
            <a:ext cx="8520600" cy="901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2" name="Shape 5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4" name="Shape 14"/>
        <p:cNvGrpSpPr/>
        <p:nvPr/>
      </p:nvGrpSpPr>
      <p:grpSpPr>
        <a:xfrm>
          <a:off x="0" y="0"/>
          <a:ext cx="0" cy="0"/>
          <a:chOff x="0" y="0"/>
          <a:chExt cx="0" cy="0"/>
        </a:xfrm>
      </p:grpSpPr>
      <p:cxnSp>
        <p:nvCxnSpPr>
          <p:cNvPr id="15" name="Shape 15"/>
          <p:cNvCxnSpPr/>
          <p:nvPr/>
        </p:nvCxnSpPr>
        <p:spPr>
          <a:xfrm>
            <a:off x="0" y="2998150"/>
            <a:ext cx="9144000" cy="0"/>
          </a:xfrm>
          <a:prstGeom prst="straightConnector1">
            <a:avLst/>
          </a:prstGeom>
          <a:noFill/>
          <a:ln cap="flat" cmpd="sng" w="19050">
            <a:solidFill>
              <a:schemeClr val="lt2"/>
            </a:solidFill>
            <a:prstDash val="solid"/>
            <a:round/>
            <a:headEnd len="med" w="med" type="none"/>
            <a:tailEnd len="med" w="med" type="none"/>
          </a:ln>
        </p:spPr>
      </p:cxnSp>
      <p:sp>
        <p:nvSpPr>
          <p:cNvPr id="16" name="Shape 16"/>
          <p:cNvSpPr txBox="1"/>
          <p:nvPr>
            <p:ph type="title"/>
          </p:nvPr>
        </p:nvSpPr>
        <p:spPr>
          <a:xfrm>
            <a:off x="510450" y="2057400"/>
            <a:ext cx="8123100" cy="778800"/>
          </a:xfrm>
          <a:prstGeom prst="rect">
            <a:avLst/>
          </a:prstGeom>
        </p:spPr>
        <p:txBody>
          <a:bodyPr anchorCtr="0" anchor="b" bIns="91425" lIns="91425" rIns="91425" tIns="91425"/>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p:txBody>
      </p:sp>
      <p:sp>
        <p:nvSpPr>
          <p:cNvPr id="17" name="Shape 1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20" name="Shape 20"/>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1" name="Shape 21"/>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3" name="Shape 23"/>
        <p:cNvGrpSpPr/>
        <p:nvPr/>
      </p:nvGrpSpPr>
      <p:grpSpPr>
        <a:xfrm>
          <a:off x="0" y="0"/>
          <a:ext cx="0" cy="0"/>
          <a:chOff x="0" y="0"/>
          <a:chExt cx="0" cy="0"/>
        </a:xfrm>
      </p:grpSpPr>
      <p:sp>
        <p:nvSpPr>
          <p:cNvPr id="24" name="Shape 24"/>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6" name="Shape 26"/>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0" name="Shape 3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1" name="Shape 31"/>
        <p:cNvGrpSpPr/>
        <p:nvPr/>
      </p:nvGrpSpPr>
      <p:grpSpPr>
        <a:xfrm>
          <a:off x="0" y="0"/>
          <a:ext cx="0" cy="0"/>
          <a:chOff x="0" y="0"/>
          <a:chExt cx="0" cy="0"/>
        </a:xfrm>
      </p:grpSpPr>
      <p:sp>
        <p:nvSpPr>
          <p:cNvPr id="32" name="Shape 32"/>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3" name="Shape 33"/>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35" name="Shape 35"/>
        <p:cNvGrpSpPr/>
        <p:nvPr/>
      </p:nvGrpSpPr>
      <p:grpSpPr>
        <a:xfrm>
          <a:off x="0" y="0"/>
          <a:ext cx="0" cy="0"/>
          <a:chOff x="0" y="0"/>
          <a:chExt cx="0" cy="0"/>
        </a:xfrm>
      </p:grpSpPr>
      <p:sp>
        <p:nvSpPr>
          <p:cNvPr id="36" name="Shape 36"/>
          <p:cNvSpPr txBox="1"/>
          <p:nvPr>
            <p:ph type="title"/>
          </p:nvPr>
        </p:nvSpPr>
        <p:spPr>
          <a:xfrm>
            <a:off x="490250" y="526350"/>
            <a:ext cx="57975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7" name="Shape 3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8" name="Shape 38"/>
        <p:cNvGrpSpPr/>
        <p:nvPr/>
      </p:nvGrpSpPr>
      <p:grpSpPr>
        <a:xfrm>
          <a:off x="0" y="0"/>
          <a:ext cx="0" cy="0"/>
          <a:chOff x="0" y="0"/>
          <a:chExt cx="0" cy="0"/>
        </a:xfrm>
      </p:grpSpPr>
      <p:sp>
        <p:nvSpPr>
          <p:cNvPr id="39" name="Shape 39"/>
          <p:cNvSpPr/>
          <p:nvPr/>
        </p:nvSpPr>
        <p:spPr>
          <a:xfrm>
            <a:off x="4572000" y="7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0" name="Shape 40"/>
          <p:cNvCxnSpPr/>
          <p:nvPr/>
        </p:nvCxnSpPr>
        <p:spPr>
          <a:xfrm>
            <a:off x="5029675" y="4495500"/>
            <a:ext cx="468300" cy="0"/>
          </a:xfrm>
          <a:prstGeom prst="straightConnector1">
            <a:avLst/>
          </a:prstGeom>
          <a:noFill/>
          <a:ln cap="flat" cmpd="sng" w="19050">
            <a:solidFill>
              <a:schemeClr val="lt2"/>
            </a:solidFill>
            <a:prstDash val="solid"/>
            <a:round/>
            <a:headEnd len="med" w="med" type="none"/>
            <a:tailEnd len="med" w="med" type="none"/>
          </a:ln>
        </p:spPr>
      </p:cxnSp>
      <p:sp>
        <p:nvSpPr>
          <p:cNvPr id="41" name="Shape 41"/>
          <p:cNvSpPr txBox="1"/>
          <p:nvPr>
            <p:ph type="title"/>
          </p:nvPr>
        </p:nvSpPr>
        <p:spPr>
          <a:xfrm>
            <a:off x="265500" y="1205825"/>
            <a:ext cx="4045200" cy="15096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2" name="Shape 42"/>
          <p:cNvSpPr txBox="1"/>
          <p:nvPr>
            <p:ph idx="1" type="subTitle"/>
          </p:nvPr>
        </p:nvSpPr>
        <p:spPr>
          <a:xfrm>
            <a:off x="265500" y="2769000"/>
            <a:ext cx="4045200" cy="13455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43" name="Shape 43"/>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4" name="Shape 4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5" name="Shape 45"/>
        <p:cNvGrpSpPr/>
        <p:nvPr/>
      </p:nvGrpSpPr>
      <p:grpSpPr>
        <a:xfrm>
          <a:off x="0" y="0"/>
          <a:ext cx="0" cy="0"/>
          <a:chOff x="0" y="0"/>
          <a:chExt cx="0" cy="0"/>
        </a:xfrm>
      </p:grpSpPr>
      <p:sp>
        <p:nvSpPr>
          <p:cNvPr id="46" name="Shape 46"/>
          <p:cNvSpPr txBox="1"/>
          <p:nvPr>
            <p:ph idx="1" type="body"/>
          </p:nvPr>
        </p:nvSpPr>
        <p:spPr>
          <a:xfrm>
            <a:off x="311700" y="4236825"/>
            <a:ext cx="5998800" cy="598800"/>
          </a:xfrm>
          <a:prstGeom prst="rect">
            <a:avLst/>
          </a:prstGeom>
        </p:spPr>
        <p:txBody>
          <a:bodyPr anchorCtr="0" anchor="ctr" bIns="91425" lIns="91425" rIns="91425" tIns="91425"/>
          <a:lstStyle>
            <a:lvl1pPr lvl="0">
              <a:lnSpc>
                <a:spcPct val="100000"/>
              </a:lnSpc>
              <a:spcBef>
                <a:spcPts val="0"/>
              </a:spcBef>
              <a:spcAft>
                <a:spcPts val="0"/>
              </a:spcAft>
              <a:buSzPct val="100000"/>
              <a:buNone/>
              <a:defRPr sz="2100"/>
            </a:lvl1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1pPr>
            <a:lvl2pPr lvl="1">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2pPr>
            <a:lvl3pPr lvl="2">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3pPr>
            <a:lvl4pPr lvl="3">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4pPr>
            <a:lvl5pPr lvl="4">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5pPr>
            <a:lvl6pPr lvl="5">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6pPr>
            <a:lvl7pPr lvl="6">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7pPr>
            <a:lvl8pPr lvl="7">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8pPr>
            <a:lvl9pPr lvl="8">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accent3"/>
              </a:buClr>
              <a:buSzPct val="100000"/>
              <a:buFont typeface="Proxima Nova"/>
              <a:defRPr sz="1800">
                <a:solidFill>
                  <a:schemeClr val="accent3"/>
                </a:solidFill>
                <a:latin typeface="Proxima Nova"/>
                <a:ea typeface="Proxima Nova"/>
                <a:cs typeface="Proxima Nova"/>
                <a:sym typeface="Proxima Nova"/>
              </a:defRPr>
            </a:lvl1pPr>
            <a:lvl2pPr lvl="1">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2pPr>
            <a:lvl3pPr lvl="2">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3pPr>
            <a:lvl4pPr lvl="3">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4pPr>
            <a:lvl5pPr lvl="4">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5pPr>
            <a:lvl6pPr lvl="5">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6pPr>
            <a:lvl7pPr lvl="6">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7pPr>
            <a:lvl8pPr lvl="7">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8pPr>
            <a:lvl9pPr lvl="8">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1"/>
                </a:solidFill>
                <a:latin typeface="Proxima Nova"/>
                <a:ea typeface="Proxima Nova"/>
                <a:cs typeface="Proxima Nova"/>
                <a:sym typeface="Proxima Nova"/>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7.png"/><Relationship Id="rId4" Type="http://schemas.openxmlformats.org/officeDocument/2006/relationships/image" Target="../media/image15.png"/><Relationship Id="rId5" Type="http://schemas.openxmlformats.org/officeDocument/2006/relationships/image" Target="../media/image18.png"/><Relationship Id="rId6"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0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0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s://docs.puppet.com/hiera/3.1/" TargetMode="External"/><Relationship Id="rId4" Type="http://schemas.openxmlformats.org/officeDocument/2006/relationships/hyperlink" Target="https://docs.puppet.com/mcollective/" TargetMode="External"/><Relationship Id="rId5" Type="http://schemas.openxmlformats.org/officeDocument/2006/relationships/hyperlink" Target="https://theforeman.org/"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3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7.png"/><Relationship Id="rId4" Type="http://schemas.openxmlformats.org/officeDocument/2006/relationships/image" Target="../media/image06.png"/><Relationship Id="rId5" Type="http://schemas.openxmlformats.org/officeDocument/2006/relationships/image" Target="../media/image0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0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ctrTitle"/>
          </p:nvPr>
        </p:nvSpPr>
        <p:spPr>
          <a:xfrm>
            <a:off x="510450" y="1257300"/>
            <a:ext cx="8123100" cy="1588500"/>
          </a:xfrm>
          <a:prstGeom prst="rect">
            <a:avLst/>
          </a:prstGeom>
        </p:spPr>
        <p:txBody>
          <a:bodyPr anchorCtr="0" anchor="b" bIns="91425" lIns="91425" rIns="91425" tIns="91425">
            <a:noAutofit/>
          </a:bodyPr>
          <a:lstStyle/>
          <a:p>
            <a:pPr lvl="0">
              <a:spcBef>
                <a:spcPts val="0"/>
              </a:spcBef>
              <a:buNone/>
            </a:pPr>
            <a:r>
              <a:rPr lang="en"/>
              <a:t> Configuration Management</a:t>
            </a:r>
          </a:p>
        </p:txBody>
      </p:sp>
      <p:sp>
        <p:nvSpPr>
          <p:cNvPr id="60" name="Shape 60"/>
          <p:cNvSpPr txBox="1"/>
          <p:nvPr/>
        </p:nvSpPr>
        <p:spPr>
          <a:xfrm>
            <a:off x="595839" y="3002162"/>
            <a:ext cx="3861600" cy="653099"/>
          </a:xfrm>
          <a:prstGeom prst="rect">
            <a:avLst/>
          </a:prstGeom>
          <a:noFill/>
          <a:ln>
            <a:noFill/>
          </a:ln>
        </p:spPr>
        <p:txBody>
          <a:bodyPr anchorCtr="0" anchor="t" bIns="91425" lIns="91425" rIns="91425" tIns="91425">
            <a:noAutofit/>
          </a:bodyPr>
          <a:lstStyle/>
          <a:p>
            <a:pPr lvl="0">
              <a:spcBef>
                <a:spcPts val="0"/>
              </a:spcBef>
              <a:buNone/>
            </a:pPr>
            <a:r>
              <a:rPr lang="en" sz="3000">
                <a:solidFill>
                  <a:schemeClr val="lt1"/>
                </a:solidFill>
                <a:latin typeface="Josefin Slab"/>
                <a:ea typeface="Josefin Slab"/>
                <a:cs typeface="Josefin Slab"/>
                <a:sym typeface="Josefin Slab"/>
              </a:rPr>
              <a:t>Building Landscapes</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What SCM do ?</a:t>
            </a:r>
          </a:p>
        </p:txBody>
      </p:sp>
      <p:sp>
        <p:nvSpPr>
          <p:cNvPr id="118" name="Shape 118"/>
          <p:cNvSpPr txBox="1"/>
          <p:nvPr>
            <p:ph idx="1" type="body"/>
          </p:nvPr>
        </p:nvSpPr>
        <p:spPr>
          <a:xfrm>
            <a:off x="311700" y="1152475"/>
            <a:ext cx="5117700" cy="3416400"/>
          </a:xfrm>
          <a:prstGeom prst="rect">
            <a:avLst/>
          </a:prstGeom>
        </p:spPr>
        <p:txBody>
          <a:bodyPr anchorCtr="0" anchor="t" bIns="91425" lIns="91425" rIns="91425" tIns="91425">
            <a:noAutofit/>
          </a:bodyPr>
          <a:lstStyle/>
          <a:p>
            <a:pPr lvl="0">
              <a:spcBef>
                <a:spcPts val="0"/>
              </a:spcBef>
              <a:buNone/>
            </a:pPr>
            <a:r>
              <a:rPr lang="en">
                <a:solidFill>
                  <a:srgbClr val="3B3835"/>
                </a:solidFill>
                <a:highlight>
                  <a:srgbClr val="FFFFFF"/>
                </a:highlight>
                <a:latin typeface="Arial"/>
                <a:ea typeface="Arial"/>
                <a:cs typeface="Arial"/>
                <a:sym typeface="Arial"/>
              </a:rPr>
              <a:t>SCM activities are developed to:</a:t>
            </a:r>
          </a:p>
          <a:p>
            <a:pPr indent="-228600" lvl="0" marL="457200">
              <a:spcBef>
                <a:spcPts val="0"/>
              </a:spcBef>
              <a:buClr>
                <a:srgbClr val="3B3835"/>
              </a:buClr>
              <a:buFont typeface="Arial"/>
              <a:buChar char="❖"/>
            </a:pPr>
            <a:r>
              <a:rPr lang="en">
                <a:solidFill>
                  <a:srgbClr val="3B3835"/>
                </a:solidFill>
                <a:highlight>
                  <a:srgbClr val="FFFFFF"/>
                </a:highlight>
                <a:latin typeface="Arial"/>
                <a:ea typeface="Arial"/>
                <a:cs typeface="Arial"/>
                <a:sym typeface="Arial"/>
              </a:rPr>
              <a:t>Identify the change </a:t>
            </a:r>
          </a:p>
          <a:p>
            <a:pPr indent="-228600" lvl="0" marL="457200">
              <a:spcBef>
                <a:spcPts val="0"/>
              </a:spcBef>
              <a:buClr>
                <a:srgbClr val="3B3835"/>
              </a:buClr>
              <a:buFont typeface="Arial"/>
              <a:buChar char="❖"/>
            </a:pPr>
            <a:r>
              <a:rPr lang="en">
                <a:solidFill>
                  <a:srgbClr val="3B3835"/>
                </a:solidFill>
                <a:highlight>
                  <a:srgbClr val="FFFFFF"/>
                </a:highlight>
                <a:latin typeface="Arial"/>
                <a:ea typeface="Arial"/>
                <a:cs typeface="Arial"/>
                <a:sym typeface="Arial"/>
              </a:rPr>
              <a:t>Control change </a:t>
            </a:r>
          </a:p>
          <a:p>
            <a:pPr indent="-228600" lvl="0" marL="457200">
              <a:spcBef>
                <a:spcPts val="0"/>
              </a:spcBef>
              <a:buClr>
                <a:srgbClr val="3B3835"/>
              </a:buClr>
              <a:buFont typeface="Arial"/>
              <a:buChar char="❖"/>
            </a:pPr>
            <a:r>
              <a:rPr lang="en">
                <a:solidFill>
                  <a:srgbClr val="3B3835"/>
                </a:solidFill>
                <a:highlight>
                  <a:srgbClr val="FFFFFF"/>
                </a:highlight>
                <a:latin typeface="Arial"/>
                <a:ea typeface="Arial"/>
                <a:cs typeface="Arial"/>
                <a:sym typeface="Arial"/>
              </a:rPr>
              <a:t>Ensure that change is being properly implemented </a:t>
            </a:r>
          </a:p>
          <a:p>
            <a:pPr indent="-228600" lvl="0" marL="457200">
              <a:spcBef>
                <a:spcPts val="0"/>
              </a:spcBef>
              <a:buClr>
                <a:srgbClr val="3B3835"/>
              </a:buClr>
              <a:buFont typeface="Arial"/>
              <a:buChar char="❖"/>
            </a:pPr>
            <a:r>
              <a:rPr lang="en">
                <a:solidFill>
                  <a:srgbClr val="3B3835"/>
                </a:solidFill>
                <a:highlight>
                  <a:srgbClr val="FFFFFF"/>
                </a:highlight>
                <a:latin typeface="Arial"/>
                <a:ea typeface="Arial"/>
                <a:cs typeface="Arial"/>
                <a:sym typeface="Arial"/>
              </a:rPr>
              <a:t>Report changes to others who may have an interest</a:t>
            </a:r>
          </a:p>
        </p:txBody>
      </p:sp>
      <p:pic>
        <p:nvPicPr>
          <p:cNvPr id="119" name="Shape 119"/>
          <p:cNvPicPr preferRelativeResize="0"/>
          <p:nvPr/>
        </p:nvPicPr>
        <p:blipFill>
          <a:blip r:embed="rId3">
            <a:alphaModFix/>
          </a:blip>
          <a:stretch>
            <a:fillRect/>
          </a:stretch>
        </p:blipFill>
        <p:spPr>
          <a:xfrm>
            <a:off x="6275175" y="1238625"/>
            <a:ext cx="2557125" cy="2666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sp>
        <p:nvSpPr>
          <p:cNvPr id="124" name="Shape 124"/>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Tooling Landscape</a:t>
            </a:r>
          </a:p>
        </p:txBody>
      </p:sp>
      <p:pic>
        <p:nvPicPr>
          <p:cNvPr id="125" name="Shape 125"/>
          <p:cNvPicPr preferRelativeResize="0"/>
          <p:nvPr/>
        </p:nvPicPr>
        <p:blipFill>
          <a:blip r:embed="rId3">
            <a:alphaModFix/>
          </a:blip>
          <a:stretch>
            <a:fillRect/>
          </a:stretch>
        </p:blipFill>
        <p:spPr>
          <a:xfrm>
            <a:off x="4395312" y="2780415"/>
            <a:ext cx="2174624" cy="2141434"/>
          </a:xfrm>
          <a:prstGeom prst="rect">
            <a:avLst/>
          </a:prstGeom>
          <a:noFill/>
          <a:ln>
            <a:noFill/>
          </a:ln>
        </p:spPr>
      </p:pic>
      <p:pic>
        <p:nvPicPr>
          <p:cNvPr id="126" name="Shape 126"/>
          <p:cNvPicPr preferRelativeResize="0"/>
          <p:nvPr/>
        </p:nvPicPr>
        <p:blipFill>
          <a:blip r:embed="rId4">
            <a:alphaModFix/>
          </a:blip>
          <a:stretch>
            <a:fillRect/>
          </a:stretch>
        </p:blipFill>
        <p:spPr>
          <a:xfrm>
            <a:off x="553500" y="2913174"/>
            <a:ext cx="1875926" cy="1875923"/>
          </a:xfrm>
          <a:prstGeom prst="rect">
            <a:avLst/>
          </a:prstGeom>
          <a:noFill/>
          <a:ln>
            <a:noFill/>
          </a:ln>
        </p:spPr>
      </p:pic>
      <p:pic>
        <p:nvPicPr>
          <p:cNvPr id="127" name="Shape 127"/>
          <p:cNvPicPr preferRelativeResize="0"/>
          <p:nvPr/>
        </p:nvPicPr>
        <p:blipFill>
          <a:blip r:embed="rId5">
            <a:alphaModFix/>
          </a:blip>
          <a:stretch>
            <a:fillRect/>
          </a:stretch>
        </p:blipFill>
        <p:spPr>
          <a:xfrm>
            <a:off x="5978223" y="879773"/>
            <a:ext cx="1875926" cy="1851024"/>
          </a:xfrm>
          <a:prstGeom prst="rect">
            <a:avLst/>
          </a:prstGeom>
          <a:noFill/>
          <a:ln>
            <a:noFill/>
          </a:ln>
        </p:spPr>
      </p:pic>
      <p:pic>
        <p:nvPicPr>
          <p:cNvPr descr="Image result for salt stack" id="128" name="Shape 128"/>
          <p:cNvPicPr preferRelativeResize="0"/>
          <p:nvPr/>
        </p:nvPicPr>
        <p:blipFill>
          <a:blip r:embed="rId6">
            <a:alphaModFix/>
          </a:blip>
          <a:stretch>
            <a:fillRect/>
          </a:stretch>
        </p:blipFill>
        <p:spPr>
          <a:xfrm>
            <a:off x="1631700" y="1255025"/>
            <a:ext cx="2266975" cy="14208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x="0" y="0"/>
          <a:ext cx="0" cy="0"/>
          <a:chOff x="0" y="0"/>
          <a:chExt cx="0" cy="0"/>
        </a:xfrm>
      </p:grpSpPr>
      <p:pic>
        <p:nvPicPr>
          <p:cNvPr id="133" name="Shape 133"/>
          <p:cNvPicPr preferRelativeResize="0"/>
          <p:nvPr/>
        </p:nvPicPr>
        <p:blipFill>
          <a:blip r:embed="rId3">
            <a:alphaModFix/>
          </a:blip>
          <a:stretch>
            <a:fillRect/>
          </a:stretch>
        </p:blipFill>
        <p:spPr>
          <a:xfrm>
            <a:off x="677000" y="905100"/>
            <a:ext cx="7667625" cy="28384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x="0" y="0"/>
          <a:ext cx="0" cy="0"/>
          <a:chOff x="0" y="0"/>
          <a:chExt cx="0" cy="0"/>
        </a:xfrm>
      </p:grpSpPr>
      <p:pic>
        <p:nvPicPr>
          <p:cNvPr id="138" name="Shape 138"/>
          <p:cNvPicPr preferRelativeResize="0"/>
          <p:nvPr/>
        </p:nvPicPr>
        <p:blipFill>
          <a:blip r:embed="rId3">
            <a:alphaModFix/>
          </a:blip>
          <a:stretch>
            <a:fillRect/>
          </a:stretch>
        </p:blipFill>
        <p:spPr>
          <a:xfrm>
            <a:off x="714375" y="1235825"/>
            <a:ext cx="7715250" cy="2257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x="0" y="0"/>
          <a:ext cx="0" cy="0"/>
          <a:chOff x="0" y="0"/>
          <a:chExt cx="0" cy="0"/>
        </a:xfrm>
      </p:grpSpPr>
      <p:pic>
        <p:nvPicPr>
          <p:cNvPr id="143" name="Shape 143"/>
          <p:cNvPicPr preferRelativeResize="0"/>
          <p:nvPr/>
        </p:nvPicPr>
        <p:blipFill>
          <a:blip r:embed="rId3">
            <a:alphaModFix/>
          </a:blip>
          <a:stretch>
            <a:fillRect/>
          </a:stretch>
        </p:blipFill>
        <p:spPr>
          <a:xfrm>
            <a:off x="804862" y="1041975"/>
            <a:ext cx="7534275" cy="2876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x="0" y="0"/>
          <a:ext cx="0" cy="0"/>
          <a:chOff x="0" y="0"/>
          <a:chExt cx="0" cy="0"/>
        </a:xfrm>
      </p:grpSpPr>
      <p:pic>
        <p:nvPicPr>
          <p:cNvPr descr="Image result for Idempotency" id="148" name="Shape 148"/>
          <p:cNvPicPr preferRelativeResize="0"/>
          <p:nvPr/>
        </p:nvPicPr>
        <p:blipFill>
          <a:blip r:embed="rId3">
            <a:alphaModFix/>
          </a:blip>
          <a:stretch>
            <a:fillRect/>
          </a:stretch>
        </p:blipFill>
        <p:spPr>
          <a:xfrm>
            <a:off x="501225" y="196200"/>
            <a:ext cx="8218775" cy="46225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x="0" y="0"/>
          <a:ext cx="0" cy="0"/>
          <a:chOff x="0" y="0"/>
          <a:chExt cx="0" cy="0"/>
        </a:xfrm>
      </p:grpSpPr>
      <p:sp>
        <p:nvSpPr>
          <p:cNvPr id="153" name="Shape 15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High level flow ? </a:t>
            </a:r>
          </a:p>
        </p:txBody>
      </p:sp>
      <p:sp>
        <p:nvSpPr>
          <p:cNvPr id="154" name="Shape 154"/>
          <p:cNvSpPr/>
          <p:nvPr/>
        </p:nvSpPr>
        <p:spPr>
          <a:xfrm>
            <a:off x="1494700" y="1681525"/>
            <a:ext cx="1143000" cy="1461600"/>
          </a:xfrm>
          <a:prstGeom prst="rect">
            <a:avLst/>
          </a:prstGeom>
          <a:solidFill>
            <a:srgbClr val="EEEEEE"/>
          </a:solidFill>
          <a:ln cap="flat" cmpd="sng" w="9525">
            <a:solidFill>
              <a:srgbClr val="999999"/>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a:t>Vanilla</a:t>
            </a:r>
            <a:r>
              <a:rPr lang="en"/>
              <a:t> Server</a:t>
            </a:r>
          </a:p>
        </p:txBody>
      </p:sp>
      <p:sp>
        <p:nvSpPr>
          <p:cNvPr id="155" name="Shape 155"/>
          <p:cNvSpPr/>
          <p:nvPr/>
        </p:nvSpPr>
        <p:spPr>
          <a:xfrm rot="-5400000">
            <a:off x="4011500" y="1670475"/>
            <a:ext cx="1296875" cy="1483700"/>
          </a:xfrm>
          <a:prstGeom prst="flowChartOffpageConnector">
            <a:avLst/>
          </a:prstGeom>
          <a:solidFill>
            <a:srgbClr val="EEEEEE"/>
          </a:solidFill>
          <a:ln cap="flat" cmpd="sng" w="9525">
            <a:solidFill>
              <a:srgbClr val="999999"/>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None/>
            </a:pPr>
            <a:r>
              <a:t/>
            </a:r>
            <a:endParaRPr/>
          </a:p>
        </p:txBody>
      </p:sp>
      <p:sp>
        <p:nvSpPr>
          <p:cNvPr id="156" name="Shape 156"/>
          <p:cNvSpPr/>
          <p:nvPr/>
        </p:nvSpPr>
        <p:spPr>
          <a:xfrm>
            <a:off x="6449900" y="1681525"/>
            <a:ext cx="1143000" cy="1461600"/>
          </a:xfrm>
          <a:prstGeom prst="rect">
            <a:avLst/>
          </a:prstGeom>
          <a:solidFill>
            <a:srgbClr val="EEEEEE"/>
          </a:solidFill>
          <a:ln cap="flat" cmpd="sng" w="9525">
            <a:solidFill>
              <a:srgbClr val="999999"/>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None/>
            </a:pPr>
            <a:r>
              <a:rPr lang="en"/>
              <a:t>Your Desired Server</a:t>
            </a:r>
          </a:p>
        </p:txBody>
      </p:sp>
      <p:sp>
        <p:nvSpPr>
          <p:cNvPr id="157" name="Shape 157"/>
          <p:cNvSpPr/>
          <p:nvPr/>
        </p:nvSpPr>
        <p:spPr>
          <a:xfrm>
            <a:off x="1494825" y="3714750"/>
            <a:ext cx="1143000" cy="241800"/>
          </a:xfrm>
          <a:prstGeom prst="rect">
            <a:avLst/>
          </a:prstGeom>
          <a:solidFill>
            <a:srgbClr val="E6B8AF"/>
          </a:solidFill>
          <a:ln cap="flat" cmpd="sng" w="9525">
            <a:solidFill>
              <a:srgbClr val="DD7E6B"/>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a:solidFill>
                  <a:srgbClr val="351C75"/>
                </a:solidFill>
              </a:rPr>
              <a:t>Before</a:t>
            </a:r>
            <a:r>
              <a:rPr lang="en"/>
              <a:t> </a:t>
            </a:r>
          </a:p>
        </p:txBody>
      </p:sp>
      <p:sp>
        <p:nvSpPr>
          <p:cNvPr id="158" name="Shape 158"/>
          <p:cNvSpPr/>
          <p:nvPr/>
        </p:nvSpPr>
        <p:spPr>
          <a:xfrm>
            <a:off x="3969952" y="3714750"/>
            <a:ext cx="1380000" cy="241800"/>
          </a:xfrm>
          <a:prstGeom prst="rect">
            <a:avLst/>
          </a:prstGeom>
          <a:solidFill>
            <a:srgbClr val="E6B8AF"/>
          </a:solidFill>
          <a:ln cap="flat" cmpd="sng" w="9525">
            <a:solidFill>
              <a:srgbClr val="DD7E6B"/>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None/>
            </a:pPr>
            <a:r>
              <a:rPr lang="en">
                <a:solidFill>
                  <a:srgbClr val="351C75"/>
                </a:solidFill>
              </a:rPr>
              <a:t>Transformation</a:t>
            </a:r>
          </a:p>
        </p:txBody>
      </p:sp>
      <p:sp>
        <p:nvSpPr>
          <p:cNvPr id="159" name="Shape 159"/>
          <p:cNvSpPr/>
          <p:nvPr/>
        </p:nvSpPr>
        <p:spPr>
          <a:xfrm>
            <a:off x="6449900" y="3714750"/>
            <a:ext cx="1143000" cy="241800"/>
          </a:xfrm>
          <a:prstGeom prst="rect">
            <a:avLst/>
          </a:prstGeom>
          <a:solidFill>
            <a:srgbClr val="E6B8AF"/>
          </a:solidFill>
          <a:ln cap="flat" cmpd="sng" w="9525">
            <a:solidFill>
              <a:srgbClr val="DD7E6B"/>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None/>
            </a:pPr>
            <a:r>
              <a:rPr lang="en">
                <a:solidFill>
                  <a:srgbClr val="351C75"/>
                </a:solidFill>
              </a:rPr>
              <a:t>After</a:t>
            </a:r>
          </a:p>
        </p:txBody>
      </p:sp>
      <p:sp>
        <p:nvSpPr>
          <p:cNvPr id="160" name="Shape 160"/>
          <p:cNvSpPr txBox="1"/>
          <p:nvPr/>
        </p:nvSpPr>
        <p:spPr>
          <a:xfrm>
            <a:off x="4011500" y="2176100"/>
            <a:ext cx="1143000" cy="516600"/>
          </a:xfrm>
          <a:prstGeom prst="rect">
            <a:avLst/>
          </a:prstGeom>
          <a:noFill/>
          <a:ln>
            <a:noFill/>
          </a:ln>
        </p:spPr>
        <p:txBody>
          <a:bodyPr anchorCtr="0" anchor="t" bIns="91425" lIns="91425" rIns="91425" tIns="91425">
            <a:noAutofit/>
          </a:bodyPr>
          <a:lstStyle/>
          <a:p>
            <a:pPr lvl="0" algn="ctr">
              <a:spcBef>
                <a:spcPts val="0"/>
              </a:spcBef>
              <a:buNone/>
            </a:pPr>
            <a:r>
              <a:rPr lang="en"/>
              <a:t>Apply Puppet</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pic>
        <p:nvPicPr>
          <p:cNvPr id="165" name="Shape 165"/>
          <p:cNvPicPr preferRelativeResize="0"/>
          <p:nvPr/>
        </p:nvPicPr>
        <p:blipFill>
          <a:blip r:embed="rId3">
            <a:alphaModFix/>
          </a:blip>
          <a:stretch>
            <a:fillRect/>
          </a:stretch>
        </p:blipFill>
        <p:spPr>
          <a:xfrm>
            <a:off x="1606275" y="440876"/>
            <a:ext cx="5371075" cy="41142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9" name="Shape 169"/>
        <p:cNvGrpSpPr/>
        <p:nvPr/>
      </p:nvGrpSpPr>
      <p:grpSpPr>
        <a:xfrm>
          <a:off x="0" y="0"/>
          <a:ext cx="0" cy="0"/>
          <a:chOff x="0" y="0"/>
          <a:chExt cx="0" cy="0"/>
        </a:xfrm>
      </p:grpSpPr>
      <p:sp>
        <p:nvSpPr>
          <p:cNvPr id="170" name="Shape 17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Components</a:t>
            </a:r>
          </a:p>
        </p:txBody>
      </p:sp>
      <p:sp>
        <p:nvSpPr>
          <p:cNvPr id="171" name="Shape 171"/>
          <p:cNvSpPr txBox="1"/>
          <p:nvPr>
            <p:ph idx="1" type="body"/>
          </p:nvPr>
        </p:nvSpPr>
        <p:spPr>
          <a:xfrm>
            <a:off x="311700" y="1152475"/>
            <a:ext cx="2974500" cy="3416400"/>
          </a:xfrm>
          <a:prstGeom prst="rect">
            <a:avLst/>
          </a:prstGeom>
        </p:spPr>
        <p:txBody>
          <a:bodyPr anchorCtr="0" anchor="t" bIns="91425" lIns="91425" rIns="91425" tIns="91425">
            <a:noAutofit/>
          </a:bodyPr>
          <a:lstStyle/>
          <a:p>
            <a:pPr indent="-317500" lvl="0" marL="457200">
              <a:spcBef>
                <a:spcPts val="1000"/>
              </a:spcBef>
              <a:buClr>
                <a:srgbClr val="3B3835"/>
              </a:buClr>
              <a:buSzPct val="100000"/>
              <a:buFont typeface="Arial"/>
              <a:buChar char="❖"/>
            </a:pPr>
            <a:r>
              <a:rPr lang="en" sz="1400">
                <a:solidFill>
                  <a:srgbClr val="3B3835"/>
                </a:solidFill>
                <a:highlight>
                  <a:srgbClr val="FFFFFF"/>
                </a:highlight>
                <a:latin typeface="Arial"/>
                <a:ea typeface="Arial"/>
                <a:cs typeface="Arial"/>
                <a:sym typeface="Arial"/>
              </a:rPr>
              <a:t>Resources</a:t>
            </a:r>
          </a:p>
          <a:p>
            <a:pPr indent="-317500" lvl="0" marL="457200" rtl="0">
              <a:spcBef>
                <a:spcPts val="1000"/>
              </a:spcBef>
              <a:buClr>
                <a:srgbClr val="3B3835"/>
              </a:buClr>
              <a:buSzPct val="100000"/>
              <a:buFont typeface="Arial"/>
              <a:buChar char="❖"/>
            </a:pPr>
            <a:r>
              <a:rPr lang="en" sz="1400">
                <a:solidFill>
                  <a:srgbClr val="3B3835"/>
                </a:solidFill>
                <a:highlight>
                  <a:srgbClr val="FFFFFF"/>
                </a:highlight>
                <a:latin typeface="Arial"/>
                <a:ea typeface="Arial"/>
                <a:cs typeface="Arial"/>
                <a:sym typeface="Arial"/>
              </a:rPr>
              <a:t>Manifests</a:t>
            </a:r>
          </a:p>
          <a:p>
            <a:pPr indent="-317500" lvl="0" marL="457200" rtl="0">
              <a:spcBef>
                <a:spcPts val="1000"/>
              </a:spcBef>
              <a:buClr>
                <a:srgbClr val="3B3835"/>
              </a:buClr>
              <a:buSzPct val="100000"/>
              <a:buFont typeface="Arial"/>
              <a:buChar char="❖"/>
            </a:pPr>
            <a:r>
              <a:rPr lang="en" sz="1400">
                <a:solidFill>
                  <a:srgbClr val="3B3835"/>
                </a:solidFill>
                <a:highlight>
                  <a:srgbClr val="FFFFFF"/>
                </a:highlight>
                <a:latin typeface="Arial"/>
                <a:ea typeface="Arial"/>
                <a:cs typeface="Arial"/>
                <a:sym typeface="Arial"/>
              </a:rPr>
              <a:t>Classes</a:t>
            </a:r>
          </a:p>
          <a:p>
            <a:pPr indent="-317500" lvl="0" marL="457200" rtl="0">
              <a:spcBef>
                <a:spcPts val="1000"/>
              </a:spcBef>
              <a:buClr>
                <a:srgbClr val="3B3835"/>
              </a:buClr>
              <a:buSzPct val="100000"/>
              <a:buFont typeface="Arial"/>
              <a:buChar char="❖"/>
            </a:pPr>
            <a:r>
              <a:rPr lang="en" sz="1400">
                <a:solidFill>
                  <a:srgbClr val="3B3835"/>
                </a:solidFill>
                <a:highlight>
                  <a:srgbClr val="FFFFFF"/>
                </a:highlight>
                <a:latin typeface="Arial"/>
                <a:ea typeface="Arial"/>
                <a:cs typeface="Arial"/>
                <a:sym typeface="Arial"/>
              </a:rPr>
              <a:t>Templates</a:t>
            </a:r>
          </a:p>
          <a:p>
            <a:pPr indent="-317500" lvl="0" marL="457200" rtl="0">
              <a:spcBef>
                <a:spcPts val="1000"/>
              </a:spcBef>
              <a:buClr>
                <a:srgbClr val="3B3835"/>
              </a:buClr>
              <a:buSzPct val="100000"/>
              <a:buFont typeface="Arial"/>
              <a:buChar char="❖"/>
            </a:pPr>
            <a:r>
              <a:rPr lang="en" sz="1400">
                <a:solidFill>
                  <a:srgbClr val="3B3835"/>
                </a:solidFill>
                <a:highlight>
                  <a:srgbClr val="FFFFFF"/>
                </a:highlight>
                <a:latin typeface="Arial"/>
                <a:ea typeface="Arial"/>
                <a:cs typeface="Arial"/>
                <a:sym typeface="Arial"/>
              </a:rPr>
              <a:t>Files</a:t>
            </a:r>
          </a:p>
          <a:p>
            <a:pPr indent="-317500" lvl="0" marL="457200" rtl="0">
              <a:spcBef>
                <a:spcPts val="1000"/>
              </a:spcBef>
              <a:buClr>
                <a:srgbClr val="3B3835"/>
              </a:buClr>
              <a:buSzPct val="100000"/>
              <a:buFont typeface="Arial"/>
              <a:buChar char="❖"/>
            </a:pPr>
            <a:r>
              <a:rPr lang="en" sz="1400">
                <a:solidFill>
                  <a:srgbClr val="3B3835"/>
                </a:solidFill>
                <a:highlight>
                  <a:srgbClr val="FFFFFF"/>
                </a:highlight>
                <a:latin typeface="Arial"/>
                <a:ea typeface="Arial"/>
                <a:cs typeface="Arial"/>
                <a:sym typeface="Arial"/>
              </a:rPr>
              <a:t>Facts</a:t>
            </a:r>
          </a:p>
          <a:p>
            <a:pPr indent="-317500" lvl="0" marL="457200">
              <a:spcBef>
                <a:spcPts val="1000"/>
              </a:spcBef>
              <a:buClr>
                <a:srgbClr val="3B3835"/>
              </a:buClr>
              <a:buSzPct val="100000"/>
              <a:buFont typeface="Arial"/>
              <a:buChar char="❖"/>
            </a:pPr>
            <a:r>
              <a:rPr lang="en" sz="1400">
                <a:solidFill>
                  <a:srgbClr val="3B3835"/>
                </a:solidFill>
                <a:highlight>
                  <a:srgbClr val="FFFFFF"/>
                </a:highlight>
                <a:latin typeface="Arial"/>
                <a:ea typeface="Arial"/>
                <a:cs typeface="Arial"/>
                <a:sym typeface="Arial"/>
              </a:rPr>
              <a:t>DSL language</a:t>
            </a:r>
          </a:p>
        </p:txBody>
      </p:sp>
      <p:pic>
        <p:nvPicPr>
          <p:cNvPr id="172" name="Shape 172"/>
          <p:cNvPicPr preferRelativeResize="0"/>
          <p:nvPr/>
        </p:nvPicPr>
        <p:blipFill>
          <a:blip r:embed="rId3">
            <a:alphaModFix/>
          </a:blip>
          <a:stretch>
            <a:fillRect/>
          </a:stretch>
        </p:blipFill>
        <p:spPr>
          <a:xfrm>
            <a:off x="4736850" y="1391400"/>
            <a:ext cx="3890599" cy="28430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6" name="Shape 176"/>
        <p:cNvGrpSpPr/>
        <p:nvPr/>
      </p:nvGrpSpPr>
      <p:grpSpPr>
        <a:xfrm>
          <a:off x="0" y="0"/>
          <a:ext cx="0" cy="0"/>
          <a:chOff x="0" y="0"/>
          <a:chExt cx="0" cy="0"/>
        </a:xfrm>
      </p:grpSpPr>
      <p:sp>
        <p:nvSpPr>
          <p:cNvPr id="177" name="Shape 177"/>
          <p:cNvSpPr/>
          <p:nvPr/>
        </p:nvSpPr>
        <p:spPr>
          <a:xfrm>
            <a:off x="107575" y="2258550"/>
            <a:ext cx="4524000" cy="2664900"/>
          </a:xfrm>
          <a:prstGeom prst="roundRect">
            <a:avLst>
              <a:gd fmla="val 16667" name="adj"/>
            </a:avLst>
          </a:prstGeom>
          <a:solidFill>
            <a:srgbClr val="FFFFFF"/>
          </a:solidFill>
          <a:ln cap="flat" cmpd="sng" w="28575">
            <a:solidFill>
              <a:srgbClr val="00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8" name="Shape 178"/>
          <p:cNvSpPr/>
          <p:nvPr/>
        </p:nvSpPr>
        <p:spPr>
          <a:xfrm>
            <a:off x="4755775" y="2563350"/>
            <a:ext cx="3801900" cy="1963800"/>
          </a:xfrm>
          <a:prstGeom prst="roundRect">
            <a:avLst>
              <a:gd fmla="val 16667" name="adj"/>
            </a:avLst>
          </a:prstGeom>
          <a:solidFill>
            <a:srgbClr val="FFFFFF"/>
          </a:solidFill>
          <a:ln cap="flat" cmpd="sng" w="28575">
            <a:solidFill>
              <a:srgbClr val="00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9" name="Shape 179"/>
          <p:cNvSpPr/>
          <p:nvPr/>
        </p:nvSpPr>
        <p:spPr>
          <a:xfrm>
            <a:off x="4603375" y="429750"/>
            <a:ext cx="3801900" cy="1963800"/>
          </a:xfrm>
          <a:prstGeom prst="roundRect">
            <a:avLst>
              <a:gd fmla="val 16667" name="adj"/>
            </a:avLst>
          </a:prstGeom>
          <a:solidFill>
            <a:srgbClr val="FFFFFF"/>
          </a:solidFill>
          <a:ln cap="flat" cmpd="sng" w="28575">
            <a:solidFill>
              <a:srgbClr val="00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0" name="Shape 180"/>
          <p:cNvSpPr/>
          <p:nvPr/>
        </p:nvSpPr>
        <p:spPr>
          <a:xfrm>
            <a:off x="107575" y="201150"/>
            <a:ext cx="3801900" cy="1963800"/>
          </a:xfrm>
          <a:prstGeom prst="roundRect">
            <a:avLst>
              <a:gd fmla="val 16667" name="adj"/>
            </a:avLst>
          </a:prstGeom>
          <a:solidFill>
            <a:srgbClr val="FFFFFF"/>
          </a:solidFill>
          <a:ln cap="flat" cmpd="sng" w="28575">
            <a:solidFill>
              <a:srgbClr val="00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1" name="Shape 181"/>
          <p:cNvSpPr txBox="1"/>
          <p:nvPr>
            <p:ph type="title"/>
          </p:nvPr>
        </p:nvSpPr>
        <p:spPr>
          <a:xfrm>
            <a:off x="311700" y="467600"/>
            <a:ext cx="2804700" cy="572700"/>
          </a:xfrm>
          <a:prstGeom prst="rect">
            <a:avLst/>
          </a:prstGeom>
        </p:spPr>
        <p:txBody>
          <a:bodyPr anchorCtr="0" anchor="t" bIns="91425" lIns="91425" rIns="91425" tIns="91425">
            <a:noAutofit/>
          </a:bodyPr>
          <a:lstStyle/>
          <a:p>
            <a:pPr lvl="0">
              <a:spcBef>
                <a:spcPts val="0"/>
              </a:spcBef>
              <a:buNone/>
            </a:pPr>
            <a:r>
              <a:rPr lang="en" sz="3000">
                <a:solidFill>
                  <a:srgbClr val="3B3835"/>
                </a:solidFill>
                <a:highlight>
                  <a:srgbClr val="FFFFFF"/>
                </a:highlight>
                <a:latin typeface="Arial"/>
                <a:ea typeface="Arial"/>
                <a:cs typeface="Arial"/>
                <a:sym typeface="Arial"/>
              </a:rPr>
              <a:t>Facter &amp; facts</a:t>
            </a:r>
          </a:p>
        </p:txBody>
      </p:sp>
      <p:sp>
        <p:nvSpPr>
          <p:cNvPr id="182" name="Shape 182"/>
          <p:cNvSpPr txBox="1"/>
          <p:nvPr>
            <p:ph idx="1" type="body"/>
          </p:nvPr>
        </p:nvSpPr>
        <p:spPr>
          <a:xfrm>
            <a:off x="311700" y="1343800"/>
            <a:ext cx="3965400" cy="726900"/>
          </a:xfrm>
          <a:prstGeom prst="rect">
            <a:avLst/>
          </a:prstGeom>
        </p:spPr>
        <p:txBody>
          <a:bodyPr anchorCtr="0" anchor="t" bIns="91425" lIns="91425" rIns="91425" tIns="91425">
            <a:noAutofit/>
          </a:bodyPr>
          <a:lstStyle/>
          <a:p>
            <a:pPr lvl="0" rtl="0">
              <a:lnSpc>
                <a:spcPct val="100000"/>
              </a:lnSpc>
              <a:spcBef>
                <a:spcPts val="0"/>
              </a:spcBef>
              <a:spcAft>
                <a:spcPts val="0"/>
              </a:spcAft>
              <a:buNone/>
            </a:pPr>
            <a:r>
              <a:rPr lang="en">
                <a:solidFill>
                  <a:srgbClr val="3B3835"/>
                </a:solidFill>
                <a:latin typeface="Arial"/>
                <a:ea typeface="Arial"/>
                <a:cs typeface="Arial"/>
                <a:sym typeface="Arial"/>
              </a:rPr>
              <a:t>Puppet uses facter to gather information about the host system</a:t>
            </a:r>
          </a:p>
        </p:txBody>
      </p:sp>
      <p:sp>
        <p:nvSpPr>
          <p:cNvPr id="183" name="Shape 183"/>
          <p:cNvSpPr txBox="1"/>
          <p:nvPr>
            <p:ph type="title"/>
          </p:nvPr>
        </p:nvSpPr>
        <p:spPr>
          <a:xfrm>
            <a:off x="4967650" y="647575"/>
            <a:ext cx="3370200" cy="496500"/>
          </a:xfrm>
          <a:prstGeom prst="rect">
            <a:avLst/>
          </a:prstGeom>
        </p:spPr>
        <p:txBody>
          <a:bodyPr anchorCtr="0" anchor="t" bIns="91425" lIns="91425" rIns="91425" tIns="91425">
            <a:noAutofit/>
          </a:bodyPr>
          <a:lstStyle/>
          <a:p>
            <a:pPr lvl="0" rtl="0">
              <a:spcBef>
                <a:spcPts val="0"/>
              </a:spcBef>
              <a:buNone/>
            </a:pPr>
            <a:r>
              <a:rPr lang="en"/>
              <a:t>Puppet Language</a:t>
            </a:r>
          </a:p>
        </p:txBody>
      </p:sp>
      <p:sp>
        <p:nvSpPr>
          <p:cNvPr id="184" name="Shape 184"/>
          <p:cNvSpPr txBox="1"/>
          <p:nvPr>
            <p:ph idx="1" type="body"/>
          </p:nvPr>
        </p:nvSpPr>
        <p:spPr>
          <a:xfrm>
            <a:off x="5349875" y="1405800"/>
            <a:ext cx="2146500" cy="726900"/>
          </a:xfrm>
          <a:prstGeom prst="rect">
            <a:avLst/>
          </a:prstGeom>
        </p:spPr>
        <p:txBody>
          <a:bodyPr anchorCtr="0" anchor="t" bIns="91425" lIns="91425" rIns="91425" tIns="91425">
            <a:noAutofit/>
          </a:bodyPr>
          <a:lstStyle/>
          <a:p>
            <a:pPr indent="-228600" lvl="0" marL="457200" marR="0" rtl="0" algn="l">
              <a:lnSpc>
                <a:spcPct val="100000"/>
              </a:lnSpc>
              <a:spcBef>
                <a:spcPts val="0"/>
              </a:spcBef>
              <a:spcAft>
                <a:spcPts val="0"/>
              </a:spcAft>
              <a:buClr>
                <a:srgbClr val="3B3835"/>
              </a:buClr>
              <a:buFont typeface="Arial"/>
              <a:buChar char="❖"/>
            </a:pPr>
            <a:r>
              <a:rPr lang="en">
                <a:solidFill>
                  <a:srgbClr val="3B3835"/>
                </a:solidFill>
                <a:latin typeface="Arial"/>
                <a:ea typeface="Arial"/>
                <a:cs typeface="Arial"/>
                <a:sym typeface="Arial"/>
              </a:rPr>
              <a:t>DSL </a:t>
            </a:r>
          </a:p>
          <a:p>
            <a:pPr indent="-228600" lvl="0" marL="457200" marR="0" rtl="0" algn="l">
              <a:lnSpc>
                <a:spcPct val="100000"/>
              </a:lnSpc>
              <a:spcBef>
                <a:spcPts val="0"/>
              </a:spcBef>
              <a:spcAft>
                <a:spcPts val="0"/>
              </a:spcAft>
              <a:buClr>
                <a:srgbClr val="3B3835"/>
              </a:buClr>
              <a:buFont typeface="Arial"/>
              <a:buChar char="❖"/>
            </a:pPr>
            <a:r>
              <a:rPr lang="en">
                <a:solidFill>
                  <a:srgbClr val="3B3835"/>
                </a:solidFill>
                <a:latin typeface="Arial"/>
                <a:ea typeface="Arial"/>
                <a:cs typeface="Arial"/>
                <a:sym typeface="Arial"/>
              </a:rPr>
              <a:t>ruby</a:t>
            </a:r>
          </a:p>
        </p:txBody>
      </p:sp>
      <p:sp>
        <p:nvSpPr>
          <p:cNvPr id="185" name="Shape 185"/>
          <p:cNvSpPr txBox="1"/>
          <p:nvPr>
            <p:ph type="title"/>
          </p:nvPr>
        </p:nvSpPr>
        <p:spPr>
          <a:xfrm>
            <a:off x="5744475" y="2508700"/>
            <a:ext cx="2673300" cy="572700"/>
          </a:xfrm>
          <a:prstGeom prst="rect">
            <a:avLst/>
          </a:prstGeom>
        </p:spPr>
        <p:txBody>
          <a:bodyPr anchorCtr="0" anchor="t" bIns="91425" lIns="91425" rIns="91425" tIns="91425">
            <a:noAutofit/>
          </a:bodyPr>
          <a:lstStyle/>
          <a:p>
            <a:pPr indent="0" lvl="0" marL="0" marR="0" rtl="0" algn="l">
              <a:lnSpc>
                <a:spcPct val="100000"/>
              </a:lnSpc>
              <a:spcBef>
                <a:spcPts val="0"/>
              </a:spcBef>
              <a:spcAft>
                <a:spcPts val="0"/>
              </a:spcAft>
              <a:buNone/>
            </a:pPr>
            <a:r>
              <a:rPr lang="en" sz="3000">
                <a:solidFill>
                  <a:srgbClr val="3B3835"/>
                </a:solidFill>
                <a:highlight>
                  <a:srgbClr val="FFFFFF"/>
                </a:highlight>
                <a:latin typeface="Arial"/>
                <a:ea typeface="Arial"/>
                <a:cs typeface="Arial"/>
                <a:sym typeface="Arial"/>
              </a:rPr>
              <a:t>Manifests</a:t>
            </a:r>
          </a:p>
        </p:txBody>
      </p:sp>
      <p:sp>
        <p:nvSpPr>
          <p:cNvPr id="186" name="Shape 186"/>
          <p:cNvSpPr txBox="1"/>
          <p:nvPr>
            <p:ph idx="1" type="body"/>
          </p:nvPr>
        </p:nvSpPr>
        <p:spPr>
          <a:xfrm>
            <a:off x="5180375" y="3291800"/>
            <a:ext cx="3801900" cy="726900"/>
          </a:xfrm>
          <a:prstGeom prst="rect">
            <a:avLst/>
          </a:prstGeom>
        </p:spPr>
        <p:txBody>
          <a:bodyPr anchorCtr="0" anchor="t" bIns="91425" lIns="91425" rIns="91425" tIns="91425">
            <a:noAutofit/>
          </a:bodyPr>
          <a:lstStyle/>
          <a:p>
            <a:pPr lvl="0" marR="0" rtl="0" algn="l">
              <a:lnSpc>
                <a:spcPct val="100000"/>
              </a:lnSpc>
              <a:spcBef>
                <a:spcPts val="0"/>
              </a:spcBef>
              <a:spcAft>
                <a:spcPts val="0"/>
              </a:spcAft>
              <a:buNone/>
            </a:pPr>
            <a:r>
              <a:rPr lang="en">
                <a:solidFill>
                  <a:srgbClr val="3B3835"/>
                </a:solidFill>
                <a:latin typeface="Arial"/>
                <a:ea typeface="Arial"/>
                <a:cs typeface="Arial"/>
                <a:sym typeface="Arial"/>
              </a:rPr>
              <a:t>puppet programs are called “manifests”file extension: .pp</a:t>
            </a:r>
          </a:p>
        </p:txBody>
      </p:sp>
      <p:sp>
        <p:nvSpPr>
          <p:cNvPr id="187" name="Shape 187"/>
          <p:cNvSpPr txBox="1"/>
          <p:nvPr>
            <p:ph type="title"/>
          </p:nvPr>
        </p:nvSpPr>
        <p:spPr>
          <a:xfrm>
            <a:off x="416875" y="2241150"/>
            <a:ext cx="3183300" cy="572700"/>
          </a:xfrm>
          <a:prstGeom prst="rect">
            <a:avLst/>
          </a:prstGeom>
        </p:spPr>
        <p:txBody>
          <a:bodyPr anchorCtr="0" anchor="t" bIns="91425" lIns="91425" rIns="91425" tIns="91425">
            <a:noAutofit/>
          </a:bodyPr>
          <a:lstStyle/>
          <a:p>
            <a:pPr indent="0" lvl="0" marL="0" marR="0" rtl="0" algn="l">
              <a:lnSpc>
                <a:spcPct val="100000"/>
              </a:lnSpc>
              <a:spcBef>
                <a:spcPts val="0"/>
              </a:spcBef>
              <a:spcAft>
                <a:spcPts val="0"/>
              </a:spcAft>
              <a:buNone/>
            </a:pPr>
            <a:r>
              <a:rPr lang="en" sz="3000">
                <a:solidFill>
                  <a:srgbClr val="3B3835"/>
                </a:solidFill>
                <a:highlight>
                  <a:srgbClr val="FFFFFF"/>
                </a:highlight>
                <a:latin typeface="Arial"/>
                <a:ea typeface="Arial"/>
                <a:cs typeface="Arial"/>
                <a:sym typeface="Arial"/>
              </a:rPr>
              <a:t>templates</a:t>
            </a:r>
          </a:p>
        </p:txBody>
      </p:sp>
      <p:sp>
        <p:nvSpPr>
          <p:cNvPr id="188" name="Shape 188"/>
          <p:cNvSpPr txBox="1"/>
          <p:nvPr>
            <p:ph idx="1" type="body"/>
          </p:nvPr>
        </p:nvSpPr>
        <p:spPr>
          <a:xfrm>
            <a:off x="185475" y="2813850"/>
            <a:ext cx="4524000" cy="2109600"/>
          </a:xfrm>
          <a:prstGeom prst="rect">
            <a:avLst/>
          </a:prstGeom>
        </p:spPr>
        <p:txBody>
          <a:bodyPr anchorCtr="0" anchor="t" bIns="91425" lIns="91425" rIns="91425" tIns="91425">
            <a:noAutofit/>
          </a:bodyPr>
          <a:lstStyle/>
          <a:p>
            <a:pPr indent="-69850" lvl="0" marL="0" marR="0" rtl="0" algn="l">
              <a:lnSpc>
                <a:spcPct val="100000"/>
              </a:lnSpc>
              <a:spcBef>
                <a:spcPts val="0"/>
              </a:spcBef>
              <a:spcAft>
                <a:spcPts val="0"/>
              </a:spcAft>
              <a:buClr>
                <a:srgbClr val="000000"/>
              </a:buClr>
              <a:buSzPct val="61111"/>
              <a:buFont typeface="Arial"/>
              <a:buNone/>
            </a:pPr>
            <a:r>
              <a:rPr lang="en">
                <a:solidFill>
                  <a:srgbClr val="3B3835"/>
                </a:solidFill>
                <a:latin typeface="Arial"/>
                <a:ea typeface="Arial"/>
                <a:cs typeface="Arial"/>
                <a:sym typeface="Arial"/>
              </a:rPr>
              <a:t>puppet uses ruby erb templating system </a:t>
            </a:r>
          </a:p>
          <a:p>
            <a:pPr indent="-69850" lvl="0" marL="0" marR="0" rtl="0" algn="l">
              <a:lnSpc>
                <a:spcPct val="100000"/>
              </a:lnSpc>
              <a:spcBef>
                <a:spcPts val="0"/>
              </a:spcBef>
              <a:spcAft>
                <a:spcPts val="0"/>
              </a:spcAft>
              <a:buClr>
                <a:srgbClr val="000000"/>
              </a:buClr>
              <a:buSzPct val="61111"/>
              <a:buFont typeface="Arial"/>
              <a:buNone/>
            </a:pPr>
            <a:r>
              <a:t/>
            </a:r>
            <a:endParaRPr>
              <a:solidFill>
                <a:srgbClr val="3B3835"/>
              </a:solidFill>
              <a:latin typeface="Arial"/>
              <a:ea typeface="Arial"/>
              <a:cs typeface="Arial"/>
              <a:sym typeface="Arial"/>
            </a:endParaRPr>
          </a:p>
          <a:p>
            <a:pPr indent="-69850" lvl="0" marL="0" marR="0" rtl="0" algn="l">
              <a:lnSpc>
                <a:spcPct val="100000"/>
              </a:lnSpc>
              <a:spcBef>
                <a:spcPts val="0"/>
              </a:spcBef>
              <a:spcAft>
                <a:spcPts val="0"/>
              </a:spcAft>
              <a:buClr>
                <a:srgbClr val="000000"/>
              </a:buClr>
              <a:buSzPct val="61111"/>
              <a:buFont typeface="Arial"/>
              <a:buNone/>
            </a:pPr>
            <a:r>
              <a:rPr lang="en">
                <a:solidFill>
                  <a:srgbClr val="3B3835"/>
                </a:solidFill>
                <a:latin typeface="Arial"/>
                <a:ea typeface="Arial"/>
                <a:cs typeface="Arial"/>
                <a:sym typeface="Arial"/>
              </a:rPr>
              <a:t>file {/etc/foo.conf: </a:t>
            </a:r>
          </a:p>
          <a:p>
            <a:pPr indent="-69850" lvl="0" marL="0" marR="0" rtl="0" algn="l">
              <a:lnSpc>
                <a:spcPct val="100000"/>
              </a:lnSpc>
              <a:spcBef>
                <a:spcPts val="0"/>
              </a:spcBef>
              <a:spcAft>
                <a:spcPts val="0"/>
              </a:spcAft>
              <a:buClr>
                <a:srgbClr val="000000"/>
              </a:buClr>
              <a:buSzPct val="61111"/>
              <a:buFont typeface="Arial"/>
              <a:buNone/>
            </a:pPr>
            <a:r>
              <a:rPr lang="en">
                <a:solidFill>
                  <a:srgbClr val="3B3835"/>
                </a:solidFill>
                <a:latin typeface="Arial"/>
                <a:ea typeface="Arial"/>
                <a:cs typeface="Arial"/>
                <a:sym typeface="Arial"/>
              </a:rPr>
              <a:t>ensure =&gt; file, </a:t>
            </a:r>
          </a:p>
          <a:p>
            <a:pPr indent="-69850" lvl="0" marL="0" marR="0" rtl="0" algn="l">
              <a:lnSpc>
                <a:spcPct val="100000"/>
              </a:lnSpc>
              <a:spcBef>
                <a:spcPts val="0"/>
              </a:spcBef>
              <a:spcAft>
                <a:spcPts val="0"/>
              </a:spcAft>
              <a:buClr>
                <a:srgbClr val="000000"/>
              </a:buClr>
              <a:buSzPct val="61111"/>
              <a:buFont typeface="Arial"/>
              <a:buNone/>
            </a:pPr>
            <a:r>
              <a:rPr lang="en">
                <a:solidFill>
                  <a:srgbClr val="3B3835"/>
                </a:solidFill>
                <a:latin typeface="Arial"/>
                <a:ea typeface="Arial"/>
                <a:cs typeface="Arial"/>
                <a:sym typeface="Arial"/>
              </a:rPr>
              <a:t>require =&gt; Package[foo], content =&gt; template(foo/foo.conf.erb), </a:t>
            </a:r>
          </a:p>
          <a:p>
            <a:pPr indent="-69850" lvl="0" marL="0" marR="0" rtl="0" algn="l">
              <a:lnSpc>
                <a:spcPct val="100000"/>
              </a:lnSpc>
              <a:spcBef>
                <a:spcPts val="0"/>
              </a:spcBef>
              <a:spcAft>
                <a:spcPts val="0"/>
              </a:spcAft>
              <a:buClr>
                <a:srgbClr val="000000"/>
              </a:buClr>
              <a:buSzPct val="36666"/>
              <a:buFont typeface="Arial"/>
              <a:buNone/>
            </a:pPr>
            <a:r>
              <a:rPr lang="en">
                <a:solidFill>
                  <a:srgbClr val="3B3835"/>
                </a:solidFill>
                <a:latin typeface="Arial"/>
                <a:ea typeface="Arial"/>
                <a:cs typeface="Arial"/>
                <a:sym typeface="Arial"/>
              </a:rPr>
              <a:t>}</a:t>
            </a:r>
          </a:p>
          <a:p>
            <a:pPr lvl="0" rtl="0">
              <a:lnSpc>
                <a:spcPct val="100000"/>
              </a:lnSpc>
              <a:spcBef>
                <a:spcPts val="0"/>
              </a:spcBef>
              <a:spcAft>
                <a:spcPts val="0"/>
              </a:spcAft>
              <a:buNone/>
            </a:pPr>
            <a:r>
              <a:t/>
            </a:r>
            <a:endParaRPr>
              <a:solidFill>
                <a:srgbClr val="3B3835"/>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Agenda </a:t>
            </a:r>
          </a:p>
        </p:txBody>
      </p:sp>
      <p:sp>
        <p:nvSpPr>
          <p:cNvPr id="66" name="Shape 66"/>
          <p:cNvSpPr txBox="1"/>
          <p:nvPr>
            <p:ph idx="1" type="body"/>
          </p:nvPr>
        </p:nvSpPr>
        <p:spPr>
          <a:xfrm>
            <a:off x="311700" y="1152475"/>
            <a:ext cx="3853800" cy="3661200"/>
          </a:xfrm>
          <a:prstGeom prst="rect">
            <a:avLst/>
          </a:prstGeom>
        </p:spPr>
        <p:txBody>
          <a:bodyPr anchorCtr="0" anchor="t" bIns="91425" lIns="91425" rIns="91425" tIns="91425">
            <a:noAutofit/>
          </a:bodyPr>
          <a:lstStyle/>
          <a:p>
            <a:pPr indent="-228600" lvl="0" marL="457200" rtl="0">
              <a:spcBef>
                <a:spcPts val="0"/>
              </a:spcBef>
              <a:buChar char="❖"/>
            </a:pPr>
            <a:r>
              <a:rPr lang="en"/>
              <a:t>Why SCM ?</a:t>
            </a:r>
          </a:p>
          <a:p>
            <a:pPr indent="-228600" lvl="0" marL="457200" rtl="0">
              <a:spcBef>
                <a:spcPts val="0"/>
              </a:spcBef>
              <a:buChar char="❖"/>
            </a:pPr>
            <a:r>
              <a:rPr lang="en"/>
              <a:t>What is SCM ?</a:t>
            </a:r>
          </a:p>
          <a:p>
            <a:pPr indent="-228600" lvl="0" marL="457200" rtl="0">
              <a:spcBef>
                <a:spcPts val="0"/>
              </a:spcBef>
              <a:buChar char="❖"/>
            </a:pPr>
            <a:r>
              <a:rPr lang="en"/>
              <a:t>What is not ?</a:t>
            </a:r>
          </a:p>
          <a:p>
            <a:pPr indent="-228600" lvl="0" marL="457200" rtl="0">
              <a:lnSpc>
                <a:spcPct val="100000"/>
              </a:lnSpc>
              <a:spcBef>
                <a:spcPts val="0"/>
              </a:spcBef>
              <a:spcAft>
                <a:spcPts val="0"/>
              </a:spcAft>
              <a:buChar char="❖"/>
            </a:pPr>
            <a:r>
              <a:rPr lang="en"/>
              <a:t>What SCM do ?</a:t>
            </a:r>
          </a:p>
          <a:p>
            <a:pPr indent="-228600" lvl="0" marL="457200" rtl="0">
              <a:spcBef>
                <a:spcPts val="0"/>
              </a:spcBef>
              <a:buChar char="❖"/>
            </a:pPr>
            <a:r>
              <a:rPr lang="en"/>
              <a:t>The scope </a:t>
            </a:r>
          </a:p>
          <a:p>
            <a:pPr indent="-228600" lvl="0" marL="457200" rtl="0">
              <a:spcBef>
                <a:spcPts val="0"/>
              </a:spcBef>
              <a:buChar char="❖"/>
            </a:pPr>
            <a:r>
              <a:rPr lang="en"/>
              <a:t>Tooling Landscape</a:t>
            </a:r>
          </a:p>
          <a:p>
            <a:pPr indent="-228600" lvl="0" marL="457200" rtl="0">
              <a:spcBef>
                <a:spcPts val="0"/>
              </a:spcBef>
              <a:buChar char="❖"/>
            </a:pPr>
            <a:r>
              <a:rPr lang="en"/>
              <a:t>Without puppet ?</a:t>
            </a:r>
          </a:p>
          <a:p>
            <a:pPr indent="-228600" lvl="0" marL="457200" rtl="0">
              <a:spcBef>
                <a:spcPts val="0"/>
              </a:spcBef>
              <a:buChar char="❖"/>
            </a:pPr>
            <a:r>
              <a:rPr lang="en"/>
              <a:t>What puppet does ?</a:t>
            </a:r>
          </a:p>
          <a:p>
            <a:pPr indent="-228600" lvl="0" marL="457200" rtl="0">
              <a:spcBef>
                <a:spcPts val="0"/>
              </a:spcBef>
              <a:buChar char="❖"/>
            </a:pPr>
            <a:r>
              <a:rPr lang="en"/>
              <a:t>How Puppet do ?</a:t>
            </a:r>
          </a:p>
          <a:p>
            <a:pPr indent="-228600" lvl="0" marL="457200" rtl="0">
              <a:spcBef>
                <a:spcPts val="0"/>
              </a:spcBef>
              <a:buChar char="❖"/>
            </a:pPr>
            <a:r>
              <a:rPr lang="en"/>
              <a:t>Components </a:t>
            </a:r>
          </a:p>
          <a:p>
            <a:pPr indent="-228600" lvl="0" marL="457200" rtl="0">
              <a:spcBef>
                <a:spcPts val="0"/>
              </a:spcBef>
              <a:buChar char="❖"/>
            </a:pPr>
            <a:r>
              <a:rPr lang="en"/>
              <a:t>Advance learning</a:t>
            </a:r>
          </a:p>
        </p:txBody>
      </p:sp>
      <p:pic>
        <p:nvPicPr>
          <p:cNvPr id="67" name="Shape 67"/>
          <p:cNvPicPr preferRelativeResize="0"/>
          <p:nvPr/>
        </p:nvPicPr>
        <p:blipFill>
          <a:blip r:embed="rId3">
            <a:alphaModFix/>
          </a:blip>
          <a:stretch>
            <a:fillRect/>
          </a:stretch>
        </p:blipFill>
        <p:spPr>
          <a:xfrm>
            <a:off x="5352300" y="1252900"/>
            <a:ext cx="3104799" cy="33520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2" name="Shape 192"/>
        <p:cNvGrpSpPr/>
        <p:nvPr/>
      </p:nvGrpSpPr>
      <p:grpSpPr>
        <a:xfrm>
          <a:off x="0" y="0"/>
          <a:ext cx="0" cy="0"/>
          <a:chOff x="0" y="0"/>
          <a:chExt cx="0" cy="0"/>
        </a:xfrm>
      </p:grpSpPr>
      <p:sp>
        <p:nvSpPr>
          <p:cNvPr id="193" name="Shape 193"/>
          <p:cNvSpPr/>
          <p:nvPr/>
        </p:nvSpPr>
        <p:spPr>
          <a:xfrm>
            <a:off x="4984375" y="1267950"/>
            <a:ext cx="4074900" cy="3591300"/>
          </a:xfrm>
          <a:prstGeom prst="roundRect">
            <a:avLst>
              <a:gd fmla="val 16667" name="adj"/>
            </a:avLst>
          </a:prstGeom>
          <a:solidFill>
            <a:srgbClr val="FFFFFF"/>
          </a:solidFill>
          <a:ln cap="flat" cmpd="sng" w="28575">
            <a:solidFill>
              <a:srgbClr val="00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4" name="Shape 194"/>
          <p:cNvSpPr/>
          <p:nvPr/>
        </p:nvSpPr>
        <p:spPr>
          <a:xfrm>
            <a:off x="107575" y="201150"/>
            <a:ext cx="4586700" cy="3591300"/>
          </a:xfrm>
          <a:prstGeom prst="roundRect">
            <a:avLst>
              <a:gd fmla="val 16667" name="adj"/>
            </a:avLst>
          </a:prstGeom>
          <a:solidFill>
            <a:srgbClr val="FFFFFF"/>
          </a:solidFill>
          <a:ln cap="flat" cmpd="sng" w="28575">
            <a:solidFill>
              <a:srgbClr val="00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5" name="Shape 195"/>
          <p:cNvSpPr txBox="1"/>
          <p:nvPr>
            <p:ph type="title"/>
          </p:nvPr>
        </p:nvSpPr>
        <p:spPr>
          <a:xfrm>
            <a:off x="222300" y="343425"/>
            <a:ext cx="8520600" cy="572700"/>
          </a:xfrm>
          <a:prstGeom prst="rect">
            <a:avLst/>
          </a:prstGeom>
        </p:spPr>
        <p:txBody>
          <a:bodyPr anchorCtr="0" anchor="t" bIns="91425" lIns="91425" rIns="91425" tIns="91425">
            <a:noAutofit/>
          </a:bodyPr>
          <a:lstStyle/>
          <a:p>
            <a:pPr indent="0" lvl="0" marL="0" marR="0" rtl="0" algn="l">
              <a:lnSpc>
                <a:spcPct val="100000"/>
              </a:lnSpc>
              <a:spcBef>
                <a:spcPts val="0"/>
              </a:spcBef>
              <a:spcAft>
                <a:spcPts val="0"/>
              </a:spcAft>
              <a:buNone/>
            </a:pPr>
            <a:r>
              <a:rPr lang="en" sz="3000">
                <a:solidFill>
                  <a:srgbClr val="3B3835"/>
                </a:solidFill>
                <a:highlight>
                  <a:srgbClr val="FFFFFF"/>
                </a:highlight>
                <a:latin typeface="Arial"/>
                <a:ea typeface="Arial"/>
                <a:cs typeface="Arial"/>
                <a:sym typeface="Arial"/>
              </a:rPr>
              <a:t>Resources</a:t>
            </a:r>
          </a:p>
        </p:txBody>
      </p:sp>
      <p:sp>
        <p:nvSpPr>
          <p:cNvPr id="196" name="Shape 196"/>
          <p:cNvSpPr txBox="1"/>
          <p:nvPr>
            <p:ph idx="1" type="body"/>
          </p:nvPr>
        </p:nvSpPr>
        <p:spPr>
          <a:xfrm>
            <a:off x="222300" y="916125"/>
            <a:ext cx="4524000" cy="2293200"/>
          </a:xfrm>
          <a:prstGeom prst="rect">
            <a:avLst/>
          </a:prstGeom>
        </p:spPr>
        <p:txBody>
          <a:bodyPr anchorCtr="0" anchor="t" bIns="91425" lIns="91425" rIns="91425" tIns="91425">
            <a:noAutofit/>
          </a:bodyPr>
          <a:lstStyle/>
          <a:p>
            <a:pPr indent="-228600" lvl="0" marL="457200" marR="0" rtl="0" algn="l">
              <a:lnSpc>
                <a:spcPct val="100000"/>
              </a:lnSpc>
              <a:spcBef>
                <a:spcPts val="0"/>
              </a:spcBef>
              <a:spcAft>
                <a:spcPts val="0"/>
              </a:spcAft>
              <a:buClr>
                <a:srgbClr val="3B3835"/>
              </a:buClr>
              <a:buFont typeface="Arial"/>
              <a:buChar char="❖"/>
            </a:pPr>
            <a:r>
              <a:rPr lang="en">
                <a:solidFill>
                  <a:srgbClr val="3B3835"/>
                </a:solidFill>
                <a:latin typeface="Arial"/>
                <a:ea typeface="Arial"/>
                <a:cs typeface="Arial"/>
                <a:sym typeface="Arial"/>
              </a:rPr>
              <a:t>The building blocks </a:t>
            </a:r>
          </a:p>
          <a:p>
            <a:pPr indent="-228600" lvl="0" marL="457200" marR="0" rtl="0" algn="l">
              <a:lnSpc>
                <a:spcPct val="100000"/>
              </a:lnSpc>
              <a:spcBef>
                <a:spcPts val="0"/>
              </a:spcBef>
              <a:spcAft>
                <a:spcPts val="0"/>
              </a:spcAft>
              <a:buClr>
                <a:srgbClr val="3B3835"/>
              </a:buClr>
              <a:buFont typeface="Arial"/>
              <a:buChar char="❖"/>
            </a:pPr>
            <a:r>
              <a:rPr lang="en">
                <a:solidFill>
                  <a:srgbClr val="3B3835"/>
                </a:solidFill>
                <a:latin typeface="Arial"/>
                <a:ea typeface="Arial"/>
                <a:cs typeface="Arial"/>
                <a:sym typeface="Arial"/>
              </a:rPr>
              <a:t>model system configurations</a:t>
            </a:r>
          </a:p>
          <a:p>
            <a:pPr indent="-228600" lvl="0" marL="457200" marR="0" rtl="0" algn="l">
              <a:lnSpc>
                <a:spcPct val="100000"/>
              </a:lnSpc>
              <a:spcBef>
                <a:spcPts val="0"/>
              </a:spcBef>
              <a:spcAft>
                <a:spcPts val="0"/>
              </a:spcAft>
              <a:buClr>
                <a:srgbClr val="3B3835"/>
              </a:buClr>
              <a:buFont typeface="Arial"/>
              <a:buChar char="❖"/>
            </a:pPr>
            <a:r>
              <a:rPr lang="en">
                <a:solidFill>
                  <a:srgbClr val="3B3835"/>
                </a:solidFill>
                <a:latin typeface="Arial"/>
                <a:ea typeface="Arial"/>
                <a:cs typeface="Arial"/>
                <a:sym typeface="Arial"/>
              </a:rPr>
              <a:t>built-in resources </a:t>
            </a:r>
          </a:p>
          <a:p>
            <a:pPr lvl="0" marR="0" rtl="0" algn="l">
              <a:lnSpc>
                <a:spcPct val="100000"/>
              </a:lnSpc>
              <a:spcBef>
                <a:spcPts val="0"/>
              </a:spcBef>
              <a:spcAft>
                <a:spcPts val="0"/>
              </a:spcAft>
              <a:buNone/>
            </a:pPr>
            <a:r>
              <a:t/>
            </a:r>
            <a:endParaRPr>
              <a:solidFill>
                <a:srgbClr val="3B3835"/>
              </a:solidFill>
              <a:latin typeface="Arial"/>
              <a:ea typeface="Arial"/>
              <a:cs typeface="Arial"/>
              <a:sym typeface="Arial"/>
            </a:endParaRPr>
          </a:p>
          <a:p>
            <a:pPr indent="0" lvl="0" marL="457200" marR="0" rtl="0" algn="l">
              <a:lnSpc>
                <a:spcPct val="100000"/>
              </a:lnSpc>
              <a:spcBef>
                <a:spcPts val="0"/>
              </a:spcBef>
              <a:spcAft>
                <a:spcPts val="0"/>
              </a:spcAft>
              <a:buNone/>
            </a:pPr>
            <a:r>
              <a:rPr lang="en">
                <a:solidFill>
                  <a:srgbClr val="3B3835"/>
                </a:solidFill>
                <a:latin typeface="Arial"/>
                <a:ea typeface="Arial"/>
                <a:cs typeface="Arial"/>
                <a:sym typeface="Arial"/>
              </a:rPr>
              <a:t>user { sandeep: ensure =&gt; present, home =&gt; /home/dave, shell =&gt; /bin/bash }</a:t>
            </a:r>
          </a:p>
          <a:p>
            <a:pPr indent="0" lvl="0" marL="457200" marR="0" rtl="0" algn="l">
              <a:lnSpc>
                <a:spcPct val="100000"/>
              </a:lnSpc>
              <a:spcBef>
                <a:spcPts val="0"/>
              </a:spcBef>
              <a:spcAft>
                <a:spcPts val="0"/>
              </a:spcAft>
              <a:buNone/>
            </a:pPr>
            <a:r>
              <a:t/>
            </a:r>
            <a:endParaRPr>
              <a:solidFill>
                <a:srgbClr val="3B3835"/>
              </a:solidFill>
              <a:latin typeface="Arial"/>
              <a:ea typeface="Arial"/>
              <a:cs typeface="Arial"/>
              <a:sym typeface="Arial"/>
            </a:endParaRPr>
          </a:p>
          <a:p>
            <a:pPr indent="-228600" lvl="0" marL="457200" marR="0" rtl="0" algn="l">
              <a:lnSpc>
                <a:spcPct val="100000"/>
              </a:lnSpc>
              <a:spcBef>
                <a:spcPts val="0"/>
              </a:spcBef>
              <a:spcAft>
                <a:spcPts val="0"/>
              </a:spcAft>
              <a:buClr>
                <a:srgbClr val="3B3835"/>
              </a:buClr>
              <a:buFont typeface="Arial"/>
              <a:buChar char="❖"/>
            </a:pPr>
            <a:r>
              <a:rPr lang="en">
                <a:solidFill>
                  <a:srgbClr val="3B3835"/>
                </a:solidFill>
                <a:latin typeface="Arial"/>
                <a:ea typeface="Arial"/>
                <a:cs typeface="Arial"/>
                <a:sym typeface="Arial"/>
              </a:rPr>
              <a:t>puppet describe -s user</a:t>
            </a:r>
          </a:p>
          <a:p>
            <a:pPr indent="0" lvl="0" marL="0" marR="0" rtl="0" algn="l">
              <a:lnSpc>
                <a:spcPct val="100000"/>
              </a:lnSpc>
              <a:spcBef>
                <a:spcPts val="0"/>
              </a:spcBef>
              <a:spcAft>
                <a:spcPts val="0"/>
              </a:spcAft>
              <a:buNone/>
            </a:pPr>
            <a:r>
              <a:t/>
            </a:r>
            <a:endParaRPr>
              <a:solidFill>
                <a:srgbClr val="3B3835"/>
              </a:solidFill>
              <a:latin typeface="Arial"/>
              <a:ea typeface="Arial"/>
              <a:cs typeface="Arial"/>
              <a:sym typeface="Arial"/>
            </a:endParaRPr>
          </a:p>
        </p:txBody>
      </p:sp>
      <p:sp>
        <p:nvSpPr>
          <p:cNvPr id="197" name="Shape 197"/>
          <p:cNvSpPr txBox="1"/>
          <p:nvPr>
            <p:ph type="title"/>
          </p:nvPr>
        </p:nvSpPr>
        <p:spPr>
          <a:xfrm>
            <a:off x="6173325" y="1491675"/>
            <a:ext cx="2297100" cy="572700"/>
          </a:xfrm>
          <a:prstGeom prst="rect">
            <a:avLst/>
          </a:prstGeom>
        </p:spPr>
        <p:txBody>
          <a:bodyPr anchorCtr="0" anchor="t" bIns="91425" lIns="91425" rIns="91425" tIns="91425">
            <a:noAutofit/>
          </a:bodyPr>
          <a:lstStyle/>
          <a:p>
            <a:pPr indent="0" lvl="0" marL="0" marR="0" rtl="0" algn="l">
              <a:lnSpc>
                <a:spcPct val="100000"/>
              </a:lnSpc>
              <a:spcBef>
                <a:spcPts val="0"/>
              </a:spcBef>
              <a:spcAft>
                <a:spcPts val="0"/>
              </a:spcAft>
              <a:buNone/>
            </a:pPr>
            <a:r>
              <a:rPr lang="en" sz="3000">
                <a:solidFill>
                  <a:srgbClr val="3B3835"/>
                </a:solidFill>
                <a:highlight>
                  <a:srgbClr val="FFFFFF"/>
                </a:highlight>
                <a:latin typeface="Arial"/>
                <a:ea typeface="Arial"/>
                <a:cs typeface="Arial"/>
                <a:sym typeface="Arial"/>
              </a:rPr>
              <a:t>classes</a:t>
            </a:r>
          </a:p>
        </p:txBody>
      </p:sp>
      <p:sp>
        <p:nvSpPr>
          <p:cNvPr id="198" name="Shape 198"/>
          <p:cNvSpPr txBox="1"/>
          <p:nvPr>
            <p:ph idx="1" type="body"/>
          </p:nvPr>
        </p:nvSpPr>
        <p:spPr>
          <a:xfrm>
            <a:off x="5059875" y="2148550"/>
            <a:ext cx="3957300" cy="1405500"/>
          </a:xfrm>
          <a:prstGeom prst="rect">
            <a:avLst/>
          </a:prstGeom>
        </p:spPr>
        <p:txBody>
          <a:bodyPr anchorCtr="0" anchor="t" bIns="91425" lIns="91425" rIns="91425" tIns="91425">
            <a:noAutofit/>
          </a:bodyPr>
          <a:lstStyle/>
          <a:p>
            <a:pPr indent="-228600" lvl="0" marL="457200" rtl="0">
              <a:lnSpc>
                <a:spcPct val="100000"/>
              </a:lnSpc>
              <a:spcBef>
                <a:spcPts val="0"/>
              </a:spcBef>
              <a:spcAft>
                <a:spcPts val="0"/>
              </a:spcAft>
              <a:buClr>
                <a:srgbClr val="3B3835"/>
              </a:buClr>
              <a:buFont typeface="Arial"/>
              <a:buChar char="❖"/>
            </a:pPr>
            <a:r>
              <a:rPr lang="en">
                <a:solidFill>
                  <a:srgbClr val="3B3835"/>
                </a:solidFill>
                <a:latin typeface="Arial"/>
                <a:ea typeface="Arial"/>
                <a:cs typeface="Arial"/>
                <a:sym typeface="Arial"/>
              </a:rPr>
              <a:t>Logical grouping of resources, files and templates</a:t>
            </a:r>
          </a:p>
          <a:p>
            <a:pPr indent="-228600" lvl="0" marL="457200" rtl="0">
              <a:lnSpc>
                <a:spcPct val="100000"/>
              </a:lnSpc>
              <a:spcBef>
                <a:spcPts val="0"/>
              </a:spcBef>
              <a:spcAft>
                <a:spcPts val="0"/>
              </a:spcAft>
              <a:buClr>
                <a:srgbClr val="3B3835"/>
              </a:buClr>
              <a:buFont typeface="Arial"/>
              <a:buChar char="❖"/>
            </a:pPr>
            <a:r>
              <a:rPr lang="en">
                <a:solidFill>
                  <a:srgbClr val="3B3835"/>
                </a:solidFill>
                <a:latin typeface="Arial"/>
                <a:ea typeface="Arial"/>
                <a:cs typeface="Arial"/>
                <a:sym typeface="Arial"/>
              </a:rPr>
              <a:t>not object-oriented programming class</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2" name="Shape 202"/>
        <p:cNvGrpSpPr/>
        <p:nvPr/>
      </p:nvGrpSpPr>
      <p:grpSpPr>
        <a:xfrm>
          <a:off x="0" y="0"/>
          <a:ext cx="0" cy="0"/>
          <a:chOff x="0" y="0"/>
          <a:chExt cx="0" cy="0"/>
        </a:xfrm>
      </p:grpSpPr>
      <p:sp>
        <p:nvSpPr>
          <p:cNvPr id="203" name="Shape 20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Puppet Resources</a:t>
            </a:r>
          </a:p>
        </p:txBody>
      </p:sp>
      <p:sp>
        <p:nvSpPr>
          <p:cNvPr id="204" name="Shape 204"/>
          <p:cNvSpPr txBox="1"/>
          <p:nvPr>
            <p:ph idx="1" type="body"/>
          </p:nvPr>
        </p:nvSpPr>
        <p:spPr>
          <a:xfrm>
            <a:off x="311700" y="1152475"/>
            <a:ext cx="2842500" cy="3416400"/>
          </a:xfrm>
          <a:prstGeom prst="rect">
            <a:avLst/>
          </a:prstGeom>
        </p:spPr>
        <p:txBody>
          <a:bodyPr anchorCtr="0" anchor="t" bIns="91425" lIns="91425" rIns="91425" tIns="91425">
            <a:noAutofit/>
          </a:bodyPr>
          <a:lstStyle/>
          <a:p>
            <a:pPr indent="-330200" lvl="0" marL="457200" rtl="0">
              <a:spcBef>
                <a:spcPts val="0"/>
              </a:spcBef>
              <a:buSzPct val="100000"/>
              <a:buChar char="❖"/>
            </a:pPr>
            <a:r>
              <a:rPr lang="en" sz="1600"/>
              <a:t>File</a:t>
            </a:r>
          </a:p>
          <a:p>
            <a:pPr indent="-330200" lvl="0" marL="457200" rtl="0">
              <a:spcBef>
                <a:spcPts val="0"/>
              </a:spcBef>
              <a:buSzPct val="100000"/>
              <a:buChar char="❖"/>
            </a:pPr>
            <a:r>
              <a:rPr lang="en" sz="1600"/>
              <a:t>Exec</a:t>
            </a:r>
          </a:p>
          <a:p>
            <a:pPr indent="-330200" lvl="0" marL="457200" rtl="0">
              <a:spcBef>
                <a:spcPts val="0"/>
              </a:spcBef>
              <a:buSzPct val="100000"/>
              <a:buChar char="❖"/>
            </a:pPr>
            <a:r>
              <a:rPr lang="en" sz="1600"/>
              <a:t>Group</a:t>
            </a:r>
          </a:p>
          <a:p>
            <a:pPr indent="-330200" lvl="0" marL="457200" rtl="0">
              <a:spcBef>
                <a:spcPts val="0"/>
              </a:spcBef>
              <a:buSzPct val="100000"/>
              <a:buChar char="❖"/>
            </a:pPr>
            <a:r>
              <a:rPr lang="en" sz="1600"/>
              <a:t>Host</a:t>
            </a:r>
          </a:p>
          <a:p>
            <a:pPr indent="-330200" lvl="0" marL="457200" rtl="0">
              <a:spcBef>
                <a:spcPts val="0"/>
              </a:spcBef>
              <a:buSzPct val="100000"/>
              <a:buChar char="❖"/>
            </a:pPr>
            <a:r>
              <a:rPr lang="en" sz="1600"/>
              <a:t>Package</a:t>
            </a:r>
          </a:p>
          <a:p>
            <a:pPr indent="-330200" lvl="0" marL="457200" rtl="0">
              <a:spcBef>
                <a:spcPts val="0"/>
              </a:spcBef>
              <a:buSzPct val="100000"/>
              <a:buChar char="❖"/>
            </a:pPr>
            <a:r>
              <a:rPr lang="en" sz="1600"/>
              <a:t>sshkey</a:t>
            </a:r>
          </a:p>
          <a:p>
            <a:pPr indent="-330200" lvl="0" marL="457200" rtl="0">
              <a:spcBef>
                <a:spcPts val="0"/>
              </a:spcBef>
              <a:buSzPct val="100000"/>
              <a:buChar char="❖"/>
            </a:pPr>
            <a:r>
              <a:rPr lang="en" sz="1600"/>
              <a:t>User</a:t>
            </a:r>
          </a:p>
          <a:p>
            <a:pPr indent="-330200" lvl="0" marL="457200" rtl="0">
              <a:spcBef>
                <a:spcPts val="0"/>
              </a:spcBef>
              <a:buSzPct val="100000"/>
              <a:buChar char="❖"/>
            </a:pPr>
            <a:r>
              <a:rPr lang="en" sz="1600"/>
              <a:t>Service</a:t>
            </a:r>
          </a:p>
        </p:txBody>
      </p:sp>
      <p:pic>
        <p:nvPicPr>
          <p:cNvPr id="205" name="Shape 205"/>
          <p:cNvPicPr preferRelativeResize="0"/>
          <p:nvPr/>
        </p:nvPicPr>
        <p:blipFill>
          <a:blip r:embed="rId3">
            <a:alphaModFix/>
          </a:blip>
          <a:stretch>
            <a:fillRect/>
          </a:stretch>
        </p:blipFill>
        <p:spPr>
          <a:xfrm>
            <a:off x="4198325" y="1515925"/>
            <a:ext cx="4585550" cy="269339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9" name="Shape 209"/>
        <p:cNvGrpSpPr/>
        <p:nvPr/>
      </p:nvGrpSpPr>
      <p:grpSpPr>
        <a:xfrm>
          <a:off x="0" y="0"/>
          <a:ext cx="0" cy="0"/>
          <a:chOff x="0" y="0"/>
          <a:chExt cx="0" cy="0"/>
        </a:xfrm>
      </p:grpSpPr>
      <p:sp>
        <p:nvSpPr>
          <p:cNvPr id="210" name="Shape 21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Group Resource</a:t>
            </a:r>
          </a:p>
          <a:p>
            <a:pPr lvl="0" rtl="0">
              <a:spcBef>
                <a:spcPts val="0"/>
              </a:spcBef>
              <a:buNone/>
            </a:pPr>
            <a:r>
              <a:t/>
            </a:r>
            <a:endParaRPr/>
          </a:p>
        </p:txBody>
      </p:sp>
      <p:sp>
        <p:nvSpPr>
          <p:cNvPr id="211" name="Shape 211"/>
          <p:cNvSpPr txBox="1"/>
          <p:nvPr>
            <p:ph idx="1" type="body"/>
          </p:nvPr>
        </p:nvSpPr>
        <p:spPr>
          <a:xfrm>
            <a:off x="339400" y="1187100"/>
            <a:ext cx="4694100" cy="3416400"/>
          </a:xfrm>
          <a:prstGeom prst="rect">
            <a:avLst/>
          </a:prstGeom>
        </p:spPr>
        <p:txBody>
          <a:bodyPr anchorCtr="0" anchor="t" bIns="91425" lIns="91425" rIns="91425" tIns="91425">
            <a:noAutofit/>
          </a:bodyPr>
          <a:lstStyle/>
          <a:p>
            <a:pPr lvl="0" rtl="0">
              <a:lnSpc>
                <a:spcPct val="115000"/>
              </a:lnSpc>
              <a:spcBef>
                <a:spcPts val="0"/>
              </a:spcBef>
              <a:spcAft>
                <a:spcPts val="0"/>
              </a:spcAft>
              <a:buNone/>
            </a:pPr>
            <a:r>
              <a:rPr lang="en" sz="1400"/>
              <a:t>Manage groups. On most platforms this can only create groups. Group membership must be managed on individual users.</a:t>
            </a:r>
          </a:p>
          <a:p>
            <a:pPr lvl="0" rtl="0">
              <a:lnSpc>
                <a:spcPct val="115000"/>
              </a:lnSpc>
              <a:spcBef>
                <a:spcPts val="0"/>
              </a:spcBef>
              <a:spcAft>
                <a:spcPts val="0"/>
              </a:spcAft>
              <a:buNone/>
            </a:pPr>
            <a:r>
              <a:t/>
            </a:r>
            <a:endParaRPr sz="1400"/>
          </a:p>
          <a:p>
            <a:pPr lvl="0" rtl="0">
              <a:lnSpc>
                <a:spcPct val="115000"/>
              </a:lnSpc>
              <a:spcBef>
                <a:spcPts val="0"/>
              </a:spcBef>
              <a:spcAft>
                <a:spcPts val="0"/>
              </a:spcAft>
              <a:buNone/>
            </a:pPr>
            <a:r>
              <a:rPr lang="en" sz="1400"/>
              <a:t>group { ‘sandy’:</a:t>
            </a:r>
          </a:p>
          <a:p>
            <a:pPr lvl="0" rtl="0">
              <a:lnSpc>
                <a:spcPct val="115000"/>
              </a:lnSpc>
              <a:spcBef>
                <a:spcPts val="0"/>
              </a:spcBef>
              <a:spcAft>
                <a:spcPts val="0"/>
              </a:spcAft>
              <a:buNone/>
            </a:pPr>
            <a:r>
              <a:rPr lang="en" sz="1400"/>
              <a:t>  name =&gt; 'puppet',</a:t>
            </a:r>
          </a:p>
          <a:p>
            <a:pPr lvl="0" rtl="0">
              <a:lnSpc>
                <a:spcPct val="115000"/>
              </a:lnSpc>
              <a:spcBef>
                <a:spcPts val="0"/>
              </a:spcBef>
              <a:spcAft>
                <a:spcPts val="0"/>
              </a:spcAft>
              <a:buNone/>
            </a:pPr>
            <a:r>
              <a:rPr lang="en" sz="1400"/>
              <a:t>  ensure =&gt; 'present'</a:t>
            </a:r>
          </a:p>
          <a:p>
            <a:pPr lvl="0" rtl="0">
              <a:lnSpc>
                <a:spcPct val="115000"/>
              </a:lnSpc>
              <a:spcBef>
                <a:spcPts val="0"/>
              </a:spcBef>
              <a:spcAft>
                <a:spcPts val="0"/>
              </a:spcAft>
              <a:buNone/>
            </a:pPr>
            <a:r>
              <a:rPr lang="en" sz="1400"/>
              <a:t>}</a:t>
            </a:r>
          </a:p>
          <a:p>
            <a:pPr lvl="0" rtl="0">
              <a:lnSpc>
                <a:spcPct val="115000"/>
              </a:lnSpc>
              <a:spcBef>
                <a:spcPts val="0"/>
              </a:spcBef>
              <a:spcAft>
                <a:spcPts val="0"/>
              </a:spcAft>
              <a:buNone/>
            </a:pPr>
            <a:r>
              <a:t/>
            </a:r>
            <a:endParaRPr sz="1400"/>
          </a:p>
          <a:p>
            <a:pPr lvl="0" rtl="0">
              <a:lnSpc>
                <a:spcPct val="115000"/>
              </a:lnSpc>
              <a:spcBef>
                <a:spcPts val="0"/>
              </a:spcBef>
              <a:spcAft>
                <a:spcPts val="0"/>
              </a:spcAft>
              <a:buNone/>
            </a:pPr>
            <a:r>
              <a:t/>
            </a:r>
            <a:endParaRPr sz="1400"/>
          </a:p>
          <a:p>
            <a:pPr lvl="0" rtl="0">
              <a:spcBef>
                <a:spcPts val="0"/>
              </a:spcBef>
              <a:buNone/>
            </a:pPr>
            <a:r>
              <a:t/>
            </a:r>
            <a:endParaRPr sz="1400"/>
          </a:p>
          <a:p>
            <a:pPr lvl="0" rtl="0">
              <a:spcBef>
                <a:spcPts val="0"/>
              </a:spcBef>
              <a:buNone/>
            </a:pPr>
            <a:r>
              <a:t/>
            </a:r>
            <a:endParaRPr sz="1400">
              <a:solidFill>
                <a:srgbClr val="616161"/>
              </a:solidFill>
            </a:endParaRPr>
          </a:p>
        </p:txBody>
      </p:sp>
      <p:pic>
        <p:nvPicPr>
          <p:cNvPr id="212" name="Shape 212"/>
          <p:cNvPicPr preferRelativeResize="0"/>
          <p:nvPr/>
        </p:nvPicPr>
        <p:blipFill>
          <a:blip r:embed="rId3">
            <a:alphaModFix/>
          </a:blip>
          <a:stretch>
            <a:fillRect/>
          </a:stretch>
        </p:blipFill>
        <p:spPr>
          <a:xfrm>
            <a:off x="5682049" y="1313400"/>
            <a:ext cx="2939924" cy="279699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6" name="Shape 216"/>
        <p:cNvGrpSpPr/>
        <p:nvPr/>
      </p:nvGrpSpPr>
      <p:grpSpPr>
        <a:xfrm>
          <a:off x="0" y="0"/>
          <a:ext cx="0" cy="0"/>
          <a:chOff x="0" y="0"/>
          <a:chExt cx="0" cy="0"/>
        </a:xfrm>
      </p:grpSpPr>
      <p:sp>
        <p:nvSpPr>
          <p:cNvPr id="217" name="Shape 217"/>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User Resource</a:t>
            </a:r>
          </a:p>
          <a:p>
            <a:pPr lvl="0" rtl="0">
              <a:spcBef>
                <a:spcPts val="0"/>
              </a:spcBef>
              <a:buNone/>
            </a:pPr>
            <a:r>
              <a:t/>
            </a:r>
            <a:endParaRPr/>
          </a:p>
        </p:txBody>
      </p:sp>
      <p:sp>
        <p:nvSpPr>
          <p:cNvPr id="218" name="Shape 218"/>
          <p:cNvSpPr txBox="1"/>
          <p:nvPr>
            <p:ph idx="1" type="body"/>
          </p:nvPr>
        </p:nvSpPr>
        <p:spPr>
          <a:xfrm>
            <a:off x="339400" y="1187100"/>
            <a:ext cx="4694100" cy="3416400"/>
          </a:xfrm>
          <a:prstGeom prst="rect">
            <a:avLst/>
          </a:prstGeom>
        </p:spPr>
        <p:txBody>
          <a:bodyPr anchorCtr="0" anchor="t" bIns="91425" lIns="91425" rIns="91425" tIns="91425">
            <a:noAutofit/>
          </a:bodyPr>
          <a:lstStyle/>
          <a:p>
            <a:pPr lvl="0" rtl="0">
              <a:lnSpc>
                <a:spcPct val="115000"/>
              </a:lnSpc>
              <a:spcBef>
                <a:spcPts val="0"/>
              </a:spcBef>
              <a:spcAft>
                <a:spcPts val="0"/>
              </a:spcAft>
              <a:buNone/>
            </a:pPr>
            <a:r>
              <a:rPr lang="en" sz="1400"/>
              <a:t>Manage users. This type is mostly built to manage system users, so it is lacking some features useful for managing normal users.</a:t>
            </a:r>
          </a:p>
          <a:p>
            <a:pPr lvl="0" rtl="0">
              <a:lnSpc>
                <a:spcPct val="115000"/>
              </a:lnSpc>
              <a:spcBef>
                <a:spcPts val="0"/>
              </a:spcBef>
              <a:spcAft>
                <a:spcPts val="0"/>
              </a:spcAft>
              <a:buNone/>
            </a:pPr>
            <a:r>
              <a:t/>
            </a:r>
            <a:endParaRPr sz="1400"/>
          </a:p>
          <a:p>
            <a:pPr lvl="0" rtl="0">
              <a:lnSpc>
                <a:spcPct val="100000"/>
              </a:lnSpc>
              <a:spcBef>
                <a:spcPts val="0"/>
              </a:spcBef>
              <a:spcAft>
                <a:spcPts val="0"/>
              </a:spcAft>
              <a:buNone/>
            </a:pPr>
            <a:r>
              <a:rPr lang="en" sz="1400"/>
              <a:t>user { 'daemon':</a:t>
            </a:r>
            <a:br>
              <a:rPr lang="en" sz="1400"/>
            </a:br>
            <a:r>
              <a:rPr lang="en" sz="1400"/>
              <a:t>    ensure           =&gt; 'present',</a:t>
            </a:r>
            <a:br>
              <a:rPr lang="en" sz="1400"/>
            </a:br>
            <a:r>
              <a:rPr lang="en" sz="1400"/>
              <a:t>    home             =&gt; '/sbin',</a:t>
            </a:r>
            <a:br>
              <a:rPr lang="en" sz="1400"/>
            </a:br>
            <a:r>
              <a:rPr lang="en" sz="1400"/>
              <a:t>    uid                 =&gt; '2',</a:t>
            </a:r>
            <a:br>
              <a:rPr lang="en" sz="1400"/>
            </a:br>
            <a:r>
              <a:rPr lang="en" sz="1400"/>
              <a:t>    shell              =&gt; '/sbin/nologin',</a:t>
            </a:r>
            <a:br>
              <a:rPr lang="en" sz="1400"/>
            </a:br>
            <a:r>
              <a:rPr lang="en" sz="1400"/>
              <a:t>    password     =&gt; '*',</a:t>
            </a:r>
            <a:br>
              <a:rPr lang="en" sz="1400"/>
            </a:br>
            <a:r>
              <a:rPr lang="en" sz="1400"/>
              <a:t>    gid                =&gt; '2',</a:t>
            </a:r>
            <a:br>
              <a:rPr lang="en" sz="1400"/>
            </a:br>
            <a:r>
              <a:rPr lang="en" sz="1400"/>
              <a:t>    groups         =&gt; ['bin','daemon','adm','lp'],</a:t>
            </a:r>
            <a:br>
              <a:rPr lang="en" sz="1400"/>
            </a:br>
            <a:r>
              <a:rPr lang="en" sz="1400"/>
              <a:t>    comment     =&gt; 'daemon'</a:t>
            </a:r>
            <a:br>
              <a:rPr lang="en" sz="1400"/>
            </a:br>
            <a:r>
              <a:rPr lang="en" sz="1400"/>
              <a:t>}</a:t>
            </a:r>
          </a:p>
          <a:p>
            <a:pPr lvl="0" rtl="0">
              <a:lnSpc>
                <a:spcPct val="115000"/>
              </a:lnSpc>
              <a:spcBef>
                <a:spcPts val="0"/>
              </a:spcBef>
              <a:spcAft>
                <a:spcPts val="0"/>
              </a:spcAft>
              <a:buNone/>
            </a:pPr>
            <a:r>
              <a:t/>
            </a:r>
            <a:endParaRPr sz="1400"/>
          </a:p>
          <a:p>
            <a:pPr lvl="0" rtl="0">
              <a:spcBef>
                <a:spcPts val="0"/>
              </a:spcBef>
              <a:buNone/>
            </a:pPr>
            <a:r>
              <a:t/>
            </a:r>
            <a:endParaRPr sz="1400"/>
          </a:p>
          <a:p>
            <a:pPr lvl="0" rtl="0">
              <a:spcBef>
                <a:spcPts val="0"/>
              </a:spcBef>
              <a:buNone/>
            </a:pPr>
            <a:r>
              <a:t/>
            </a:r>
            <a:endParaRPr sz="1400">
              <a:solidFill>
                <a:srgbClr val="616161"/>
              </a:solidFill>
            </a:endParaRPr>
          </a:p>
        </p:txBody>
      </p:sp>
      <p:pic>
        <p:nvPicPr>
          <p:cNvPr id="219" name="Shape 219"/>
          <p:cNvPicPr preferRelativeResize="0"/>
          <p:nvPr/>
        </p:nvPicPr>
        <p:blipFill>
          <a:blip r:embed="rId3">
            <a:alphaModFix/>
          </a:blip>
          <a:stretch>
            <a:fillRect/>
          </a:stretch>
        </p:blipFill>
        <p:spPr>
          <a:xfrm>
            <a:off x="6248050" y="1368325"/>
            <a:ext cx="2584249" cy="24563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3" name="Shape 223"/>
        <p:cNvGrpSpPr/>
        <p:nvPr/>
      </p:nvGrpSpPr>
      <p:grpSpPr>
        <a:xfrm>
          <a:off x="0" y="0"/>
          <a:ext cx="0" cy="0"/>
          <a:chOff x="0" y="0"/>
          <a:chExt cx="0" cy="0"/>
        </a:xfrm>
      </p:grpSpPr>
      <p:sp>
        <p:nvSpPr>
          <p:cNvPr id="224" name="Shape 22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File Resource</a:t>
            </a:r>
          </a:p>
          <a:p>
            <a:pPr lvl="0">
              <a:spcBef>
                <a:spcPts val="0"/>
              </a:spcBef>
              <a:buNone/>
            </a:pPr>
            <a:r>
              <a:t/>
            </a:r>
            <a:endParaRPr/>
          </a:p>
        </p:txBody>
      </p:sp>
      <p:sp>
        <p:nvSpPr>
          <p:cNvPr id="225" name="Shape 225"/>
          <p:cNvSpPr txBox="1"/>
          <p:nvPr>
            <p:ph idx="1" type="body"/>
          </p:nvPr>
        </p:nvSpPr>
        <p:spPr>
          <a:xfrm>
            <a:off x="339400" y="1187100"/>
            <a:ext cx="4694100" cy="3416400"/>
          </a:xfrm>
          <a:prstGeom prst="rect">
            <a:avLst/>
          </a:prstGeom>
        </p:spPr>
        <p:txBody>
          <a:bodyPr anchorCtr="0" anchor="t" bIns="91425" lIns="91425" rIns="91425" tIns="91425">
            <a:noAutofit/>
          </a:bodyPr>
          <a:lstStyle/>
          <a:p>
            <a:pPr lvl="0" rtl="0">
              <a:lnSpc>
                <a:spcPct val="115000"/>
              </a:lnSpc>
              <a:spcBef>
                <a:spcPts val="0"/>
              </a:spcBef>
              <a:spcAft>
                <a:spcPts val="0"/>
              </a:spcAft>
              <a:buNone/>
            </a:pPr>
            <a:r>
              <a:rPr lang="en" sz="1400"/>
              <a:t>This can be used to manage files, directories and symlinks, the type should be specified in ensure attribute.</a:t>
            </a:r>
          </a:p>
          <a:p>
            <a:pPr lvl="0" rtl="0">
              <a:lnSpc>
                <a:spcPct val="115000"/>
              </a:lnSpc>
              <a:spcBef>
                <a:spcPts val="0"/>
              </a:spcBef>
              <a:spcAft>
                <a:spcPts val="0"/>
              </a:spcAft>
              <a:buNone/>
            </a:pPr>
            <a:r>
              <a:rPr lang="en" sz="1400"/>
              <a:t>Possible values of ensure are present,absent,file,directory, link. Below e.g create a file, ensure it’s created,manage permissions with correct ownership.</a:t>
            </a:r>
          </a:p>
          <a:p>
            <a:pPr lvl="0" rtl="0">
              <a:lnSpc>
                <a:spcPct val="115000"/>
              </a:lnSpc>
              <a:spcBef>
                <a:spcPts val="0"/>
              </a:spcBef>
              <a:spcAft>
                <a:spcPts val="0"/>
              </a:spcAft>
              <a:buNone/>
            </a:pPr>
            <a:r>
              <a:t/>
            </a:r>
            <a:endParaRPr sz="1400"/>
          </a:p>
          <a:p>
            <a:pPr lvl="0">
              <a:lnSpc>
                <a:spcPct val="115000"/>
              </a:lnSpc>
              <a:spcBef>
                <a:spcPts val="0"/>
              </a:spcBef>
              <a:spcAft>
                <a:spcPts val="0"/>
              </a:spcAft>
              <a:buNone/>
            </a:pPr>
            <a:r>
              <a:rPr lang="en" sz="1400"/>
              <a:t>file { '/path/to/file':</a:t>
            </a:r>
          </a:p>
          <a:p>
            <a:pPr lvl="0">
              <a:lnSpc>
                <a:spcPct val="115000"/>
              </a:lnSpc>
              <a:spcBef>
                <a:spcPts val="0"/>
              </a:spcBef>
              <a:spcAft>
                <a:spcPts val="0"/>
              </a:spcAft>
              <a:buNone/>
            </a:pPr>
            <a:r>
              <a:rPr lang="en" sz="1400"/>
              <a:t>  ensure =&gt; 'present',</a:t>
            </a:r>
          </a:p>
          <a:p>
            <a:pPr lvl="0">
              <a:lnSpc>
                <a:spcPct val="115000"/>
              </a:lnSpc>
              <a:spcBef>
                <a:spcPts val="0"/>
              </a:spcBef>
              <a:spcAft>
                <a:spcPts val="0"/>
              </a:spcAft>
              <a:buNone/>
            </a:pPr>
            <a:r>
              <a:rPr lang="en" sz="1400"/>
              <a:t>  owner =&gt; 'vagrant',</a:t>
            </a:r>
          </a:p>
          <a:p>
            <a:pPr lvl="0">
              <a:lnSpc>
                <a:spcPct val="115000"/>
              </a:lnSpc>
              <a:spcBef>
                <a:spcPts val="0"/>
              </a:spcBef>
              <a:spcAft>
                <a:spcPts val="0"/>
              </a:spcAft>
              <a:buNone/>
            </a:pPr>
            <a:r>
              <a:rPr lang="en" sz="1400"/>
              <a:t>  group =&gt; 'vagrant',</a:t>
            </a:r>
          </a:p>
          <a:p>
            <a:pPr lvl="0">
              <a:lnSpc>
                <a:spcPct val="115000"/>
              </a:lnSpc>
              <a:spcBef>
                <a:spcPts val="0"/>
              </a:spcBef>
              <a:spcAft>
                <a:spcPts val="0"/>
              </a:spcAft>
              <a:buNone/>
            </a:pPr>
            <a:r>
              <a:rPr lang="en" sz="1400"/>
              <a:t>  mode =&gt; '0666',</a:t>
            </a:r>
          </a:p>
          <a:p>
            <a:pPr lvl="0">
              <a:lnSpc>
                <a:spcPct val="115000"/>
              </a:lnSpc>
              <a:spcBef>
                <a:spcPts val="0"/>
              </a:spcBef>
              <a:spcAft>
                <a:spcPts val="0"/>
              </a:spcAft>
              <a:buNone/>
            </a:pPr>
            <a:r>
              <a:rPr lang="en" sz="1400"/>
              <a:t>}</a:t>
            </a:r>
          </a:p>
          <a:p>
            <a:pPr lvl="0">
              <a:spcBef>
                <a:spcPts val="0"/>
              </a:spcBef>
              <a:buNone/>
            </a:pPr>
            <a:r>
              <a:t/>
            </a:r>
            <a:endParaRPr sz="1400"/>
          </a:p>
          <a:p>
            <a:pPr lvl="0">
              <a:spcBef>
                <a:spcPts val="0"/>
              </a:spcBef>
              <a:buNone/>
            </a:pPr>
            <a:r>
              <a:t/>
            </a:r>
            <a:endParaRPr sz="1400">
              <a:solidFill>
                <a:srgbClr val="616161"/>
              </a:solidFill>
            </a:endParaRPr>
          </a:p>
        </p:txBody>
      </p:sp>
      <p:pic>
        <p:nvPicPr>
          <p:cNvPr id="226" name="Shape 226"/>
          <p:cNvPicPr preferRelativeResize="0"/>
          <p:nvPr/>
        </p:nvPicPr>
        <p:blipFill>
          <a:blip r:embed="rId3">
            <a:alphaModFix/>
          </a:blip>
          <a:stretch>
            <a:fillRect/>
          </a:stretch>
        </p:blipFill>
        <p:spPr>
          <a:xfrm>
            <a:off x="5912825" y="1283675"/>
            <a:ext cx="2824524" cy="25761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0" name="Shape 230"/>
        <p:cNvGrpSpPr/>
        <p:nvPr/>
      </p:nvGrpSpPr>
      <p:grpSpPr>
        <a:xfrm>
          <a:off x="0" y="0"/>
          <a:ext cx="0" cy="0"/>
          <a:chOff x="0" y="0"/>
          <a:chExt cx="0" cy="0"/>
        </a:xfrm>
      </p:grpSpPr>
      <p:sp>
        <p:nvSpPr>
          <p:cNvPr id="231" name="Shape 231"/>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Exec Resource</a:t>
            </a:r>
          </a:p>
          <a:p>
            <a:pPr lvl="0" rtl="0">
              <a:spcBef>
                <a:spcPts val="0"/>
              </a:spcBef>
              <a:buNone/>
            </a:pPr>
            <a:r>
              <a:t/>
            </a:r>
            <a:endParaRPr/>
          </a:p>
        </p:txBody>
      </p:sp>
      <p:sp>
        <p:nvSpPr>
          <p:cNvPr id="232" name="Shape 232"/>
          <p:cNvSpPr txBox="1"/>
          <p:nvPr>
            <p:ph idx="1" type="body"/>
          </p:nvPr>
        </p:nvSpPr>
        <p:spPr>
          <a:xfrm>
            <a:off x="339400" y="1187100"/>
            <a:ext cx="5420100" cy="3416400"/>
          </a:xfrm>
          <a:prstGeom prst="rect">
            <a:avLst/>
          </a:prstGeom>
        </p:spPr>
        <p:txBody>
          <a:bodyPr anchorCtr="0" anchor="t" bIns="91425" lIns="91425" rIns="91425" tIns="91425">
            <a:noAutofit/>
          </a:bodyPr>
          <a:lstStyle/>
          <a:p>
            <a:pPr lvl="0" rtl="0">
              <a:lnSpc>
                <a:spcPct val="115000"/>
              </a:lnSpc>
              <a:spcBef>
                <a:spcPts val="0"/>
              </a:spcBef>
              <a:spcAft>
                <a:spcPts val="0"/>
              </a:spcAft>
              <a:buNone/>
            </a:pPr>
            <a:r>
              <a:rPr lang="en" sz="1400"/>
              <a:t>Any command in an exec resource </a:t>
            </a:r>
            <a:r>
              <a:rPr b="1" lang="en" sz="1400"/>
              <a:t>must</a:t>
            </a:r>
            <a:r>
              <a:rPr lang="en" sz="1400"/>
              <a:t> be able to run multiple times without causing harm — that is, it must be </a:t>
            </a:r>
            <a:r>
              <a:rPr i="1" lang="en" sz="1400"/>
              <a:t>idempotent</a:t>
            </a:r>
            <a:r>
              <a:rPr lang="en" sz="1400"/>
              <a:t>. There are three main ways for an exec to be idempotent:</a:t>
            </a:r>
          </a:p>
          <a:p>
            <a:pPr indent="-292100" lvl="0" marL="457200" rtl="0">
              <a:lnSpc>
                <a:spcPct val="115000"/>
              </a:lnSpc>
              <a:spcBef>
                <a:spcPts val="0"/>
              </a:spcBef>
              <a:spcAft>
                <a:spcPts val="0"/>
              </a:spcAft>
              <a:buSzPct val="100000"/>
              <a:buChar char="❏"/>
            </a:pPr>
            <a:r>
              <a:rPr lang="en" sz="1000"/>
              <a:t>The command itself is already idempotent. (For example, apt-get update.)</a:t>
            </a:r>
          </a:p>
          <a:p>
            <a:pPr indent="-292100" lvl="0" marL="457200" rtl="0">
              <a:lnSpc>
                <a:spcPct val="115000"/>
              </a:lnSpc>
              <a:spcBef>
                <a:spcPts val="0"/>
              </a:spcBef>
              <a:spcAft>
                <a:spcPts val="0"/>
              </a:spcAft>
              <a:buSzPct val="100000"/>
              <a:buChar char="❏"/>
            </a:pPr>
            <a:r>
              <a:rPr lang="en" sz="1000"/>
              <a:t>The exec has an onlyif, unless, or creates attribute, which prevents Puppet from running the command unless some condition is met.</a:t>
            </a:r>
          </a:p>
          <a:p>
            <a:pPr indent="-292100" lvl="0" marL="457200" rtl="0">
              <a:lnSpc>
                <a:spcPct val="115000"/>
              </a:lnSpc>
              <a:spcBef>
                <a:spcPts val="0"/>
              </a:spcBef>
              <a:spcAft>
                <a:spcPts val="0"/>
              </a:spcAft>
              <a:buSzPct val="100000"/>
              <a:buChar char="❏"/>
            </a:pPr>
            <a:r>
              <a:rPr lang="en" sz="1000"/>
              <a:t>The exec has refreshonly =&gt; true, which only allows Puppet to run the command when some other resource is changed</a:t>
            </a:r>
          </a:p>
          <a:p>
            <a:pPr lvl="0" rtl="0">
              <a:lnSpc>
                <a:spcPct val="115000"/>
              </a:lnSpc>
              <a:spcBef>
                <a:spcPts val="0"/>
              </a:spcBef>
              <a:spcAft>
                <a:spcPts val="0"/>
              </a:spcAft>
              <a:buNone/>
            </a:pPr>
            <a:r>
              <a:t/>
            </a:r>
            <a:endParaRPr sz="1000"/>
          </a:p>
          <a:p>
            <a:pPr lvl="0" rtl="0">
              <a:lnSpc>
                <a:spcPct val="115000"/>
              </a:lnSpc>
              <a:spcBef>
                <a:spcPts val="0"/>
              </a:spcBef>
              <a:spcAft>
                <a:spcPts val="0"/>
              </a:spcAft>
              <a:buNone/>
            </a:pPr>
            <a:r>
              <a:rPr lang="en" sz="1400"/>
              <a:t>exec { 'tar -xzf /root/apache-tomcat-7.0.70.tar.gz':</a:t>
            </a:r>
          </a:p>
          <a:p>
            <a:pPr lvl="0" rtl="0">
              <a:lnSpc>
                <a:spcPct val="115000"/>
              </a:lnSpc>
              <a:spcBef>
                <a:spcPts val="0"/>
              </a:spcBef>
              <a:spcAft>
                <a:spcPts val="0"/>
              </a:spcAft>
              <a:buNone/>
            </a:pPr>
            <a:r>
              <a:rPr lang="en" sz="1400"/>
              <a:t>  cwd =&gt; '/root/puppetResource',</a:t>
            </a:r>
          </a:p>
          <a:p>
            <a:pPr lvl="0" rtl="0">
              <a:lnSpc>
                <a:spcPct val="115000"/>
              </a:lnSpc>
              <a:spcBef>
                <a:spcPts val="0"/>
              </a:spcBef>
              <a:spcAft>
                <a:spcPts val="0"/>
              </a:spcAft>
              <a:buNone/>
            </a:pPr>
            <a:r>
              <a:rPr lang="en" sz="1400"/>
              <a:t>   path    =&gt; '/usr/bin:/bin/tar:/bin',</a:t>
            </a:r>
          </a:p>
          <a:p>
            <a:pPr lvl="0" rtl="0">
              <a:lnSpc>
                <a:spcPct val="115000"/>
              </a:lnSpc>
              <a:spcBef>
                <a:spcPts val="0"/>
              </a:spcBef>
              <a:spcAft>
                <a:spcPts val="0"/>
              </a:spcAft>
              <a:buNone/>
            </a:pPr>
            <a:r>
              <a:rPr lang="en" sz="1400"/>
              <a:t>}</a:t>
            </a:r>
          </a:p>
          <a:p>
            <a:pPr lvl="0" rtl="0">
              <a:lnSpc>
                <a:spcPct val="115000"/>
              </a:lnSpc>
              <a:spcBef>
                <a:spcPts val="0"/>
              </a:spcBef>
              <a:spcAft>
                <a:spcPts val="0"/>
              </a:spcAft>
              <a:buNone/>
            </a:pPr>
            <a:r>
              <a:t/>
            </a:r>
            <a:endParaRPr sz="1400"/>
          </a:p>
          <a:p>
            <a:pPr lvl="0" rtl="0">
              <a:lnSpc>
                <a:spcPct val="115000"/>
              </a:lnSpc>
              <a:spcBef>
                <a:spcPts val="0"/>
              </a:spcBef>
              <a:spcAft>
                <a:spcPts val="0"/>
              </a:spcAft>
              <a:buNone/>
            </a:pPr>
            <a:r>
              <a:t/>
            </a:r>
            <a:endParaRPr sz="1000"/>
          </a:p>
          <a:p>
            <a:pPr lvl="0" rtl="0">
              <a:spcBef>
                <a:spcPts val="0"/>
              </a:spcBef>
              <a:buNone/>
            </a:pPr>
            <a:r>
              <a:t/>
            </a:r>
            <a:endParaRPr sz="1400"/>
          </a:p>
          <a:p>
            <a:pPr lvl="0" rtl="0">
              <a:spcBef>
                <a:spcPts val="0"/>
              </a:spcBef>
              <a:buNone/>
            </a:pPr>
            <a:r>
              <a:t/>
            </a:r>
            <a:endParaRPr sz="1400">
              <a:solidFill>
                <a:srgbClr val="616161"/>
              </a:solidFill>
            </a:endParaRPr>
          </a:p>
        </p:txBody>
      </p:sp>
      <p:pic>
        <p:nvPicPr>
          <p:cNvPr id="233" name="Shape 233"/>
          <p:cNvPicPr preferRelativeResize="0"/>
          <p:nvPr/>
        </p:nvPicPr>
        <p:blipFill>
          <a:blip r:embed="rId3">
            <a:alphaModFix/>
          </a:blip>
          <a:stretch>
            <a:fillRect/>
          </a:stretch>
        </p:blipFill>
        <p:spPr>
          <a:xfrm>
            <a:off x="5912824" y="1274875"/>
            <a:ext cx="2599250" cy="26322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7" name="Shape 237"/>
        <p:cNvGrpSpPr/>
        <p:nvPr/>
      </p:nvGrpSpPr>
      <p:grpSpPr>
        <a:xfrm>
          <a:off x="0" y="0"/>
          <a:ext cx="0" cy="0"/>
          <a:chOff x="0" y="0"/>
          <a:chExt cx="0" cy="0"/>
        </a:xfrm>
      </p:grpSpPr>
      <p:sp>
        <p:nvSpPr>
          <p:cNvPr id="238" name="Shape 238"/>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Host Resource</a:t>
            </a:r>
          </a:p>
          <a:p>
            <a:pPr lvl="0" rtl="0">
              <a:spcBef>
                <a:spcPts val="0"/>
              </a:spcBef>
              <a:buNone/>
            </a:pPr>
            <a:r>
              <a:t/>
            </a:r>
            <a:endParaRPr/>
          </a:p>
        </p:txBody>
      </p:sp>
      <p:sp>
        <p:nvSpPr>
          <p:cNvPr id="239" name="Shape 239"/>
          <p:cNvSpPr txBox="1"/>
          <p:nvPr>
            <p:ph idx="1" type="body"/>
          </p:nvPr>
        </p:nvSpPr>
        <p:spPr>
          <a:xfrm>
            <a:off x="339400" y="1187100"/>
            <a:ext cx="4694100" cy="3416400"/>
          </a:xfrm>
          <a:prstGeom prst="rect">
            <a:avLst/>
          </a:prstGeom>
        </p:spPr>
        <p:txBody>
          <a:bodyPr anchorCtr="0" anchor="t" bIns="91425" lIns="91425" rIns="91425" tIns="91425">
            <a:noAutofit/>
          </a:bodyPr>
          <a:lstStyle/>
          <a:p>
            <a:pPr lvl="0" rtl="0">
              <a:lnSpc>
                <a:spcPct val="115000"/>
              </a:lnSpc>
              <a:spcBef>
                <a:spcPts val="0"/>
              </a:spcBef>
              <a:spcAft>
                <a:spcPts val="0"/>
              </a:spcAft>
              <a:buNone/>
            </a:pPr>
            <a:r>
              <a:rPr lang="en" sz="1400"/>
              <a:t>Installs and manages host entries. For most systems, these entries will just be in /etc/hosts, but some systems (notably OS X) will have different solutions.</a:t>
            </a:r>
          </a:p>
          <a:p>
            <a:pPr lvl="0" rtl="0">
              <a:lnSpc>
                <a:spcPct val="115000"/>
              </a:lnSpc>
              <a:spcBef>
                <a:spcPts val="0"/>
              </a:spcBef>
              <a:spcAft>
                <a:spcPts val="0"/>
              </a:spcAft>
              <a:buNone/>
            </a:pPr>
            <a:r>
              <a:t/>
            </a:r>
            <a:endParaRPr sz="1400"/>
          </a:p>
          <a:p>
            <a:pPr lvl="0" rtl="0">
              <a:lnSpc>
                <a:spcPct val="115000"/>
              </a:lnSpc>
              <a:spcBef>
                <a:spcPts val="0"/>
              </a:spcBef>
              <a:spcAft>
                <a:spcPts val="0"/>
              </a:spcAft>
              <a:buNone/>
            </a:pPr>
            <a:r>
              <a:rPr lang="en" sz="1400"/>
              <a:t>host { 'abc':</a:t>
            </a:r>
          </a:p>
          <a:p>
            <a:pPr lvl="0" rtl="0">
              <a:lnSpc>
                <a:spcPct val="115000"/>
              </a:lnSpc>
              <a:spcBef>
                <a:spcPts val="0"/>
              </a:spcBef>
              <a:spcAft>
                <a:spcPts val="0"/>
              </a:spcAft>
              <a:buNone/>
            </a:pPr>
            <a:r>
              <a:rPr lang="en" sz="1400"/>
              <a:t>  name =&gt; 'opstree.example.com',</a:t>
            </a:r>
          </a:p>
          <a:p>
            <a:pPr lvl="0" rtl="0">
              <a:lnSpc>
                <a:spcPct val="115000"/>
              </a:lnSpc>
              <a:spcBef>
                <a:spcPts val="0"/>
              </a:spcBef>
              <a:spcAft>
                <a:spcPts val="0"/>
              </a:spcAft>
              <a:buNone/>
            </a:pPr>
            <a:r>
              <a:rPr lang="en" sz="1400"/>
              <a:t>  ensure =&gt; 'present',</a:t>
            </a:r>
          </a:p>
          <a:p>
            <a:pPr lvl="0" rtl="0">
              <a:lnSpc>
                <a:spcPct val="115000"/>
              </a:lnSpc>
              <a:spcBef>
                <a:spcPts val="0"/>
              </a:spcBef>
              <a:spcAft>
                <a:spcPts val="0"/>
              </a:spcAft>
              <a:buNone/>
            </a:pPr>
            <a:r>
              <a:rPr lang="en" sz="1400"/>
              <a:t>  comment =&gt; 'opstree server entry',</a:t>
            </a:r>
          </a:p>
          <a:p>
            <a:pPr lvl="0" rtl="0">
              <a:lnSpc>
                <a:spcPct val="115000"/>
              </a:lnSpc>
              <a:spcBef>
                <a:spcPts val="0"/>
              </a:spcBef>
              <a:spcAft>
                <a:spcPts val="0"/>
              </a:spcAft>
              <a:buNone/>
            </a:pPr>
            <a:r>
              <a:rPr lang="en" sz="1400"/>
              <a:t>  ip =&gt; 'xxx.xxx.xxx.xxx',</a:t>
            </a:r>
          </a:p>
          <a:p>
            <a:pPr lvl="0" rtl="0">
              <a:lnSpc>
                <a:spcPct val="115000"/>
              </a:lnSpc>
              <a:spcBef>
                <a:spcPts val="0"/>
              </a:spcBef>
              <a:spcAft>
                <a:spcPts val="0"/>
              </a:spcAft>
              <a:buNone/>
            </a:pPr>
            <a:r>
              <a:rPr lang="en" sz="1400"/>
              <a:t>}</a:t>
            </a:r>
          </a:p>
          <a:p>
            <a:pPr lvl="0" rtl="0">
              <a:lnSpc>
                <a:spcPct val="115000"/>
              </a:lnSpc>
              <a:spcBef>
                <a:spcPts val="0"/>
              </a:spcBef>
              <a:spcAft>
                <a:spcPts val="0"/>
              </a:spcAft>
              <a:buNone/>
            </a:pPr>
            <a:r>
              <a:t/>
            </a:r>
            <a:endParaRPr sz="1400"/>
          </a:p>
          <a:p>
            <a:pPr lvl="0" rtl="0">
              <a:lnSpc>
                <a:spcPct val="115000"/>
              </a:lnSpc>
              <a:spcBef>
                <a:spcPts val="0"/>
              </a:spcBef>
              <a:spcAft>
                <a:spcPts val="0"/>
              </a:spcAft>
              <a:buNone/>
            </a:pPr>
            <a:r>
              <a:t/>
            </a:r>
            <a:endParaRPr sz="1400"/>
          </a:p>
          <a:p>
            <a:pPr lvl="0" rtl="0">
              <a:spcBef>
                <a:spcPts val="0"/>
              </a:spcBef>
              <a:buNone/>
            </a:pPr>
            <a:r>
              <a:t/>
            </a:r>
            <a:endParaRPr sz="1400"/>
          </a:p>
          <a:p>
            <a:pPr lvl="0" rtl="0">
              <a:spcBef>
                <a:spcPts val="0"/>
              </a:spcBef>
              <a:buNone/>
            </a:pPr>
            <a:r>
              <a:t/>
            </a:r>
            <a:endParaRPr sz="1400">
              <a:solidFill>
                <a:srgbClr val="616161"/>
              </a:solidFill>
            </a:endParaRPr>
          </a:p>
        </p:txBody>
      </p:sp>
      <p:pic>
        <p:nvPicPr>
          <p:cNvPr id="240" name="Shape 240"/>
          <p:cNvPicPr preferRelativeResize="0"/>
          <p:nvPr/>
        </p:nvPicPr>
        <p:blipFill>
          <a:blip r:embed="rId3">
            <a:alphaModFix/>
          </a:blip>
          <a:stretch>
            <a:fillRect/>
          </a:stretch>
        </p:blipFill>
        <p:spPr>
          <a:xfrm>
            <a:off x="5780950" y="1187100"/>
            <a:ext cx="3121250" cy="24735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4" name="Shape 244"/>
        <p:cNvGrpSpPr/>
        <p:nvPr/>
      </p:nvGrpSpPr>
      <p:grpSpPr>
        <a:xfrm>
          <a:off x="0" y="0"/>
          <a:ext cx="0" cy="0"/>
          <a:chOff x="0" y="0"/>
          <a:chExt cx="0" cy="0"/>
        </a:xfrm>
      </p:grpSpPr>
      <p:sp>
        <p:nvSpPr>
          <p:cNvPr id="245" name="Shape 245"/>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Package Resource</a:t>
            </a:r>
          </a:p>
          <a:p>
            <a:pPr lvl="0" rtl="0">
              <a:spcBef>
                <a:spcPts val="0"/>
              </a:spcBef>
              <a:buNone/>
            </a:pPr>
            <a:r>
              <a:t/>
            </a:r>
            <a:endParaRPr/>
          </a:p>
        </p:txBody>
      </p:sp>
      <p:sp>
        <p:nvSpPr>
          <p:cNvPr id="246" name="Shape 246"/>
          <p:cNvSpPr txBox="1"/>
          <p:nvPr>
            <p:ph idx="1" type="body"/>
          </p:nvPr>
        </p:nvSpPr>
        <p:spPr>
          <a:xfrm>
            <a:off x="339400" y="1187100"/>
            <a:ext cx="4694100" cy="3416400"/>
          </a:xfrm>
          <a:prstGeom prst="rect">
            <a:avLst/>
          </a:prstGeom>
        </p:spPr>
        <p:txBody>
          <a:bodyPr anchorCtr="0" anchor="t" bIns="91425" lIns="91425" rIns="91425" tIns="91425">
            <a:noAutofit/>
          </a:bodyPr>
          <a:lstStyle/>
          <a:p>
            <a:pPr lvl="0" rtl="0">
              <a:lnSpc>
                <a:spcPct val="115000"/>
              </a:lnSpc>
              <a:spcBef>
                <a:spcPts val="0"/>
              </a:spcBef>
              <a:spcAft>
                <a:spcPts val="0"/>
              </a:spcAft>
              <a:buNone/>
            </a:pPr>
            <a:r>
              <a:rPr lang="en" sz="1400"/>
              <a:t>Manage packages. There is a basic dichotomy in package support right now: Some package types can retrieve their own package files, while others cannot. For those package formats that cannot retrieve their own files, you can use the source parameter to point to the correct file.</a:t>
            </a:r>
          </a:p>
          <a:p>
            <a:pPr lvl="0" rtl="0">
              <a:lnSpc>
                <a:spcPct val="115000"/>
              </a:lnSpc>
              <a:spcBef>
                <a:spcPts val="0"/>
              </a:spcBef>
              <a:spcAft>
                <a:spcPts val="0"/>
              </a:spcAft>
              <a:buNone/>
            </a:pPr>
            <a:r>
              <a:t/>
            </a:r>
            <a:endParaRPr sz="1400"/>
          </a:p>
          <a:p>
            <a:pPr lvl="0" rtl="0">
              <a:lnSpc>
                <a:spcPct val="137500"/>
              </a:lnSpc>
              <a:spcBef>
                <a:spcPts val="0"/>
              </a:spcBef>
              <a:spcAft>
                <a:spcPts val="0"/>
              </a:spcAft>
              <a:buNone/>
            </a:pPr>
            <a:r>
              <a:rPr lang="en" sz="1400"/>
              <a:t>package { 'openssl':</a:t>
            </a:r>
            <a:br>
              <a:rPr lang="en" sz="1400"/>
            </a:br>
            <a:r>
              <a:rPr lang="en" sz="1400"/>
              <a:t>  ensure =&gt; installed,</a:t>
            </a:r>
            <a:br>
              <a:rPr lang="en" sz="1400"/>
            </a:br>
            <a:r>
              <a:rPr lang="en" sz="1400"/>
              <a:t>  name   =&gt; openssl,</a:t>
            </a:r>
            <a:br>
              <a:rPr lang="en" sz="1400"/>
            </a:br>
            <a:r>
              <a:rPr lang="en" sz="1400"/>
              <a:t>}</a:t>
            </a:r>
          </a:p>
          <a:p>
            <a:pPr lvl="0" rtl="0">
              <a:lnSpc>
                <a:spcPct val="115000"/>
              </a:lnSpc>
              <a:spcBef>
                <a:spcPts val="0"/>
              </a:spcBef>
              <a:spcAft>
                <a:spcPts val="0"/>
              </a:spcAft>
              <a:buNone/>
            </a:pPr>
            <a:r>
              <a:t/>
            </a:r>
            <a:endParaRPr sz="1400"/>
          </a:p>
          <a:p>
            <a:pPr lvl="0" rtl="0">
              <a:spcBef>
                <a:spcPts val="0"/>
              </a:spcBef>
              <a:buNone/>
            </a:pPr>
            <a:r>
              <a:t/>
            </a:r>
            <a:endParaRPr sz="1400"/>
          </a:p>
          <a:p>
            <a:pPr lvl="0" rtl="0">
              <a:spcBef>
                <a:spcPts val="0"/>
              </a:spcBef>
              <a:buNone/>
            </a:pPr>
            <a:r>
              <a:t/>
            </a:r>
            <a:endParaRPr sz="1400">
              <a:solidFill>
                <a:srgbClr val="616161"/>
              </a:solidFill>
            </a:endParaRPr>
          </a:p>
        </p:txBody>
      </p:sp>
      <p:pic>
        <p:nvPicPr>
          <p:cNvPr id="247" name="Shape 247"/>
          <p:cNvPicPr preferRelativeResize="0"/>
          <p:nvPr/>
        </p:nvPicPr>
        <p:blipFill>
          <a:blip r:embed="rId3">
            <a:alphaModFix/>
          </a:blip>
          <a:stretch>
            <a:fillRect/>
          </a:stretch>
        </p:blipFill>
        <p:spPr>
          <a:xfrm>
            <a:off x="5605100" y="1187100"/>
            <a:ext cx="2905124" cy="245377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1" name="Shape 251"/>
        <p:cNvGrpSpPr/>
        <p:nvPr/>
      </p:nvGrpSpPr>
      <p:grpSpPr>
        <a:xfrm>
          <a:off x="0" y="0"/>
          <a:ext cx="0" cy="0"/>
          <a:chOff x="0" y="0"/>
          <a:chExt cx="0" cy="0"/>
        </a:xfrm>
      </p:grpSpPr>
      <p:sp>
        <p:nvSpPr>
          <p:cNvPr id="252" name="Shape 252"/>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Service Resource</a:t>
            </a:r>
          </a:p>
          <a:p>
            <a:pPr lvl="0" rtl="0">
              <a:spcBef>
                <a:spcPts val="0"/>
              </a:spcBef>
              <a:buNone/>
            </a:pPr>
            <a:r>
              <a:t/>
            </a:r>
            <a:endParaRPr/>
          </a:p>
        </p:txBody>
      </p:sp>
      <p:sp>
        <p:nvSpPr>
          <p:cNvPr id="253" name="Shape 253"/>
          <p:cNvSpPr txBox="1"/>
          <p:nvPr>
            <p:ph idx="1" type="body"/>
          </p:nvPr>
        </p:nvSpPr>
        <p:spPr>
          <a:xfrm>
            <a:off x="339400" y="1187100"/>
            <a:ext cx="4694100" cy="3416400"/>
          </a:xfrm>
          <a:prstGeom prst="rect">
            <a:avLst/>
          </a:prstGeom>
        </p:spPr>
        <p:txBody>
          <a:bodyPr anchorCtr="0" anchor="t" bIns="91425" lIns="91425" rIns="91425" tIns="91425">
            <a:noAutofit/>
          </a:bodyPr>
          <a:lstStyle/>
          <a:p>
            <a:pPr lvl="0" rtl="0">
              <a:lnSpc>
                <a:spcPct val="115000"/>
              </a:lnSpc>
              <a:spcBef>
                <a:spcPts val="0"/>
              </a:spcBef>
              <a:spcAft>
                <a:spcPts val="0"/>
              </a:spcAft>
              <a:buNone/>
            </a:pPr>
            <a:r>
              <a:rPr lang="en" sz="1400"/>
              <a:t>Installs and manages ssh host keys. By default, this type will install keys into /etc/ssh/ssh_known_hosts.</a:t>
            </a:r>
          </a:p>
          <a:p>
            <a:pPr lvl="0" rtl="0">
              <a:lnSpc>
                <a:spcPct val="115000"/>
              </a:lnSpc>
              <a:spcBef>
                <a:spcPts val="0"/>
              </a:spcBef>
              <a:spcAft>
                <a:spcPts val="0"/>
              </a:spcAft>
              <a:buNone/>
            </a:pPr>
            <a:r>
              <a:t/>
            </a:r>
            <a:endParaRPr sz="1400"/>
          </a:p>
          <a:p>
            <a:pPr lvl="0" rtl="0">
              <a:lnSpc>
                <a:spcPct val="115000"/>
              </a:lnSpc>
              <a:spcBef>
                <a:spcPts val="0"/>
              </a:spcBef>
              <a:spcAft>
                <a:spcPts val="0"/>
              </a:spcAft>
              <a:buNone/>
            </a:pPr>
            <a:r>
              <a:t/>
            </a:r>
            <a:endParaRPr sz="1400"/>
          </a:p>
          <a:p>
            <a:pPr lvl="0" rtl="0">
              <a:lnSpc>
                <a:spcPct val="115000"/>
              </a:lnSpc>
              <a:spcBef>
                <a:spcPts val="0"/>
              </a:spcBef>
              <a:spcAft>
                <a:spcPts val="0"/>
              </a:spcAft>
              <a:buNone/>
            </a:pPr>
            <a:r>
              <a:rPr lang="en" sz="1400"/>
              <a:t>service { 'apache2':</a:t>
            </a:r>
            <a:br>
              <a:rPr lang="en" sz="1400"/>
            </a:br>
            <a:r>
              <a:rPr lang="en" sz="1400"/>
              <a:t>  ensure =&gt; running,</a:t>
            </a:r>
            <a:br>
              <a:rPr lang="en" sz="1400"/>
            </a:br>
            <a:r>
              <a:rPr lang="en" sz="1400"/>
              <a:t>  enable =&gt; true,</a:t>
            </a:r>
            <a:br>
              <a:rPr lang="en" sz="1400"/>
            </a:br>
            <a:r>
              <a:rPr lang="en" sz="1400"/>
              <a:t>}</a:t>
            </a:r>
          </a:p>
          <a:p>
            <a:pPr lvl="0" rtl="0">
              <a:lnSpc>
                <a:spcPct val="115000"/>
              </a:lnSpc>
              <a:spcBef>
                <a:spcPts val="0"/>
              </a:spcBef>
              <a:spcAft>
                <a:spcPts val="0"/>
              </a:spcAft>
              <a:buNone/>
            </a:pPr>
            <a:r>
              <a:t/>
            </a:r>
            <a:endParaRPr sz="1400"/>
          </a:p>
          <a:p>
            <a:pPr lvl="0" rtl="0">
              <a:spcBef>
                <a:spcPts val="0"/>
              </a:spcBef>
              <a:buNone/>
            </a:pPr>
            <a:r>
              <a:t/>
            </a:r>
            <a:endParaRPr sz="1400"/>
          </a:p>
          <a:p>
            <a:pPr lvl="0" rtl="0">
              <a:spcBef>
                <a:spcPts val="0"/>
              </a:spcBef>
              <a:buNone/>
            </a:pPr>
            <a:r>
              <a:t/>
            </a:r>
            <a:endParaRPr sz="1400">
              <a:solidFill>
                <a:srgbClr val="616161"/>
              </a:solidFill>
            </a:endParaRPr>
          </a:p>
        </p:txBody>
      </p:sp>
      <p:pic>
        <p:nvPicPr>
          <p:cNvPr id="254" name="Shape 254"/>
          <p:cNvPicPr preferRelativeResize="0"/>
          <p:nvPr/>
        </p:nvPicPr>
        <p:blipFill>
          <a:blip r:embed="rId3">
            <a:alphaModFix/>
          </a:blip>
          <a:stretch>
            <a:fillRect/>
          </a:stretch>
        </p:blipFill>
        <p:spPr>
          <a:xfrm>
            <a:off x="5758949" y="1295775"/>
            <a:ext cx="2975849" cy="245194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8" name="Shape 258"/>
        <p:cNvGrpSpPr/>
        <p:nvPr/>
      </p:nvGrpSpPr>
      <p:grpSpPr>
        <a:xfrm>
          <a:off x="0" y="0"/>
          <a:ext cx="0" cy="0"/>
          <a:chOff x="0" y="0"/>
          <a:chExt cx="0" cy="0"/>
        </a:xfrm>
      </p:grpSpPr>
      <p:sp>
        <p:nvSpPr>
          <p:cNvPr id="259" name="Shape 25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SshKey Resource</a:t>
            </a:r>
          </a:p>
          <a:p>
            <a:pPr lvl="0" rtl="0">
              <a:spcBef>
                <a:spcPts val="0"/>
              </a:spcBef>
              <a:buNone/>
            </a:pPr>
            <a:r>
              <a:t/>
            </a:r>
            <a:endParaRPr/>
          </a:p>
        </p:txBody>
      </p:sp>
      <p:sp>
        <p:nvSpPr>
          <p:cNvPr id="260" name="Shape 260"/>
          <p:cNvSpPr txBox="1"/>
          <p:nvPr>
            <p:ph idx="1" type="body"/>
          </p:nvPr>
        </p:nvSpPr>
        <p:spPr>
          <a:xfrm>
            <a:off x="339400" y="1187100"/>
            <a:ext cx="4694100" cy="3416400"/>
          </a:xfrm>
          <a:prstGeom prst="rect">
            <a:avLst/>
          </a:prstGeom>
        </p:spPr>
        <p:txBody>
          <a:bodyPr anchorCtr="0" anchor="t" bIns="91425" lIns="91425" rIns="91425" tIns="91425">
            <a:noAutofit/>
          </a:bodyPr>
          <a:lstStyle/>
          <a:p>
            <a:pPr lvl="0" rtl="0">
              <a:lnSpc>
                <a:spcPct val="115000"/>
              </a:lnSpc>
              <a:spcBef>
                <a:spcPts val="0"/>
              </a:spcBef>
              <a:spcAft>
                <a:spcPts val="0"/>
              </a:spcAft>
              <a:buNone/>
            </a:pPr>
            <a:r>
              <a:rPr lang="en" sz="1400"/>
              <a:t>Installs and manages ssh host keys. By default, this type will install keys into /etc/ssh/ssh_known_hosts. To manage ssh keys in a different known_hosts file, such as a user’s personal known_hosts, pass its path to the target parameter..</a:t>
            </a:r>
          </a:p>
          <a:p>
            <a:pPr lvl="0" rtl="0">
              <a:lnSpc>
                <a:spcPct val="115000"/>
              </a:lnSpc>
              <a:spcBef>
                <a:spcPts val="0"/>
              </a:spcBef>
              <a:spcAft>
                <a:spcPts val="0"/>
              </a:spcAft>
              <a:buNone/>
            </a:pPr>
            <a:r>
              <a:t/>
            </a:r>
            <a:endParaRPr sz="1400"/>
          </a:p>
          <a:p>
            <a:pPr lvl="0">
              <a:lnSpc>
                <a:spcPct val="100000"/>
              </a:lnSpc>
              <a:spcBef>
                <a:spcPts val="0"/>
              </a:spcBef>
              <a:spcAft>
                <a:spcPts val="0"/>
              </a:spcAft>
              <a:buNone/>
            </a:pPr>
            <a:r>
              <a:rPr lang="en" sz="1000"/>
              <a:t>sshkey { 'abc':</a:t>
            </a:r>
          </a:p>
          <a:p>
            <a:pPr lvl="0">
              <a:lnSpc>
                <a:spcPct val="100000"/>
              </a:lnSpc>
              <a:spcBef>
                <a:spcPts val="0"/>
              </a:spcBef>
              <a:spcAft>
                <a:spcPts val="0"/>
              </a:spcAft>
              <a:buNone/>
            </a:pPr>
            <a:r>
              <a:rPr lang="en" sz="1000"/>
              <a:t>  name =&gt; 'opstree',</a:t>
            </a:r>
          </a:p>
          <a:p>
            <a:pPr lvl="0">
              <a:lnSpc>
                <a:spcPct val="100000"/>
              </a:lnSpc>
              <a:spcBef>
                <a:spcPts val="0"/>
              </a:spcBef>
              <a:spcAft>
                <a:spcPts val="0"/>
              </a:spcAft>
              <a:buNone/>
            </a:pPr>
            <a:r>
              <a:rPr lang="en" sz="1000"/>
              <a:t>  ensure =&gt; 'present',</a:t>
            </a:r>
          </a:p>
          <a:p>
            <a:pPr lvl="0">
              <a:lnSpc>
                <a:spcPct val="100000"/>
              </a:lnSpc>
              <a:spcBef>
                <a:spcPts val="0"/>
              </a:spcBef>
              <a:spcAft>
                <a:spcPts val="0"/>
              </a:spcAft>
              <a:buNone/>
            </a:pPr>
            <a:r>
              <a:rPr lang="en" sz="1000"/>
              <a:t>  key =&gt; 'AAAAB3NzaC1yc2Pu+KhM9M5hku9wpEetz8E8drNkKwuRvlCoSCwPidysk/oKSe4IDHuSDbhYRDRQJzNH3Dk56J3H/wxSgQOuW5z4bzb9S/oAUN99CLHhDmtA5jGqPdP5A12LLXEE8CH2y2lgGpdfghgtf==n',</a:t>
            </a:r>
          </a:p>
          <a:p>
            <a:pPr lvl="0" rtl="0">
              <a:lnSpc>
                <a:spcPct val="100000"/>
              </a:lnSpc>
              <a:spcBef>
                <a:spcPts val="0"/>
              </a:spcBef>
              <a:spcAft>
                <a:spcPts val="0"/>
              </a:spcAft>
              <a:buNone/>
            </a:pPr>
            <a:r>
              <a:rPr lang="en" sz="1000"/>
              <a:t>  type =&gt; 'ssh-rsa',</a:t>
            </a:r>
          </a:p>
          <a:p>
            <a:pPr lvl="0">
              <a:lnSpc>
                <a:spcPct val="100000"/>
              </a:lnSpc>
              <a:spcBef>
                <a:spcPts val="0"/>
              </a:spcBef>
              <a:spcAft>
                <a:spcPts val="0"/>
              </a:spcAft>
              <a:buNone/>
            </a:pPr>
            <a:r>
              <a:rPr lang="en" sz="1000"/>
              <a:t>  target =&gt; '/root/puppetResource/opstree_rsa.pub'</a:t>
            </a:r>
          </a:p>
          <a:p>
            <a:pPr lvl="0">
              <a:lnSpc>
                <a:spcPct val="100000"/>
              </a:lnSpc>
              <a:spcBef>
                <a:spcPts val="0"/>
              </a:spcBef>
              <a:spcAft>
                <a:spcPts val="1000"/>
              </a:spcAft>
              <a:buNone/>
            </a:pPr>
            <a:r>
              <a:rPr lang="en" sz="1000"/>
              <a:t>}</a:t>
            </a:r>
          </a:p>
          <a:p>
            <a:pPr lvl="0" rtl="0">
              <a:spcBef>
                <a:spcPts val="0"/>
              </a:spcBef>
              <a:buNone/>
            </a:pPr>
            <a:r>
              <a:t/>
            </a:r>
            <a:endParaRPr sz="1400"/>
          </a:p>
          <a:p>
            <a:pPr lvl="0" rtl="0">
              <a:spcBef>
                <a:spcPts val="0"/>
              </a:spcBef>
              <a:buNone/>
            </a:pPr>
            <a:r>
              <a:t/>
            </a:r>
            <a:endParaRPr sz="1400">
              <a:solidFill>
                <a:srgbClr val="616161"/>
              </a:solidFill>
            </a:endParaRPr>
          </a:p>
        </p:txBody>
      </p:sp>
      <p:pic>
        <p:nvPicPr>
          <p:cNvPr id="261" name="Shape 261"/>
          <p:cNvPicPr preferRelativeResize="0"/>
          <p:nvPr/>
        </p:nvPicPr>
        <p:blipFill>
          <a:blip r:embed="rId3">
            <a:alphaModFix/>
          </a:blip>
          <a:stretch>
            <a:fillRect/>
          </a:stretch>
        </p:blipFill>
        <p:spPr>
          <a:xfrm>
            <a:off x="5616075" y="1187100"/>
            <a:ext cx="2872549" cy="26265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pic>
        <p:nvPicPr>
          <p:cNvPr id="72" name="Shape 72"/>
          <p:cNvPicPr preferRelativeResize="0"/>
          <p:nvPr/>
        </p:nvPicPr>
        <p:blipFill>
          <a:blip r:embed="rId3">
            <a:alphaModFix/>
          </a:blip>
          <a:stretch>
            <a:fillRect/>
          </a:stretch>
        </p:blipFill>
        <p:spPr>
          <a:xfrm>
            <a:off x="609600" y="317662"/>
            <a:ext cx="7924800" cy="45081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5" name="Shape 265"/>
        <p:cNvGrpSpPr/>
        <p:nvPr/>
      </p:nvGrpSpPr>
      <p:grpSpPr>
        <a:xfrm>
          <a:off x="0" y="0"/>
          <a:ext cx="0" cy="0"/>
          <a:chOff x="0" y="0"/>
          <a:chExt cx="0" cy="0"/>
        </a:xfrm>
      </p:grpSpPr>
      <p:pic>
        <p:nvPicPr>
          <p:cNvPr id="266" name="Shape 266"/>
          <p:cNvPicPr preferRelativeResize="0"/>
          <p:nvPr/>
        </p:nvPicPr>
        <p:blipFill rotWithShape="1">
          <a:blip r:embed="rId3">
            <a:alphaModFix/>
          </a:blip>
          <a:srcRect b="5585" l="6778" r="5870" t="25119"/>
          <a:stretch/>
        </p:blipFill>
        <p:spPr>
          <a:xfrm>
            <a:off x="1115525" y="1121025"/>
            <a:ext cx="6912950" cy="3429000"/>
          </a:xfrm>
          <a:prstGeom prst="rect">
            <a:avLst/>
          </a:prstGeom>
          <a:noFill/>
          <a:ln>
            <a:noFill/>
          </a:ln>
        </p:spPr>
      </p:pic>
      <p:sp>
        <p:nvSpPr>
          <p:cNvPr id="267" name="Shape 267"/>
          <p:cNvSpPr txBox="1"/>
          <p:nvPr>
            <p:ph type="title"/>
          </p:nvPr>
        </p:nvSpPr>
        <p:spPr>
          <a:xfrm>
            <a:off x="311700" y="445025"/>
            <a:ext cx="8520600" cy="572700"/>
          </a:xfrm>
          <a:prstGeom prst="rect">
            <a:avLst/>
          </a:prstGeom>
        </p:spPr>
        <p:txBody>
          <a:bodyPr anchorCtr="0" anchor="t" bIns="91425" lIns="91425" rIns="91425" tIns="91425">
            <a:noAutofit/>
          </a:bodyPr>
          <a:lstStyle/>
          <a:p>
            <a:pPr indent="0" lvl="0" marL="0" marR="0" rtl="0" algn="l">
              <a:lnSpc>
                <a:spcPct val="100000"/>
              </a:lnSpc>
              <a:spcBef>
                <a:spcPts val="0"/>
              </a:spcBef>
              <a:spcAft>
                <a:spcPts val="0"/>
              </a:spcAft>
              <a:buNone/>
            </a:pPr>
            <a:r>
              <a:rPr lang="en"/>
              <a:t>How does it all fit together ??</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1" name="Shape 271"/>
        <p:cNvGrpSpPr/>
        <p:nvPr/>
      </p:nvGrpSpPr>
      <p:grpSpPr>
        <a:xfrm>
          <a:off x="0" y="0"/>
          <a:ext cx="0" cy="0"/>
          <a:chOff x="0" y="0"/>
          <a:chExt cx="0" cy="0"/>
        </a:xfrm>
      </p:grpSpPr>
      <p:pic>
        <p:nvPicPr>
          <p:cNvPr id="272" name="Shape 272"/>
          <p:cNvPicPr preferRelativeResize="0"/>
          <p:nvPr/>
        </p:nvPicPr>
        <p:blipFill>
          <a:blip r:embed="rId3">
            <a:alphaModFix/>
          </a:blip>
          <a:stretch>
            <a:fillRect/>
          </a:stretch>
        </p:blipFill>
        <p:spPr>
          <a:xfrm>
            <a:off x="5716150" y="1809750"/>
            <a:ext cx="3257550" cy="1524000"/>
          </a:xfrm>
          <a:prstGeom prst="rect">
            <a:avLst/>
          </a:prstGeom>
          <a:noFill/>
          <a:ln>
            <a:noFill/>
          </a:ln>
        </p:spPr>
      </p:pic>
      <p:sp>
        <p:nvSpPr>
          <p:cNvPr id="273" name="Shape 273"/>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Hands On using Puppet</a:t>
            </a:r>
          </a:p>
        </p:txBody>
      </p:sp>
      <p:sp>
        <p:nvSpPr>
          <p:cNvPr id="274" name="Shape 274"/>
          <p:cNvSpPr txBox="1"/>
          <p:nvPr/>
        </p:nvSpPr>
        <p:spPr>
          <a:xfrm>
            <a:off x="489350" y="1304900"/>
            <a:ext cx="3610200" cy="2343900"/>
          </a:xfrm>
          <a:prstGeom prst="rect">
            <a:avLst/>
          </a:prstGeom>
          <a:noFill/>
          <a:ln>
            <a:noFill/>
          </a:ln>
        </p:spPr>
        <p:txBody>
          <a:bodyPr anchorCtr="0" anchor="t" bIns="91425" lIns="91425" rIns="91425" tIns="91425">
            <a:noAutofit/>
          </a:bodyPr>
          <a:lstStyle/>
          <a:p>
            <a:pPr indent="-317500" lvl="0" marL="457200" marR="0" rtl="0" algn="l">
              <a:lnSpc>
                <a:spcPct val="115000"/>
              </a:lnSpc>
              <a:spcBef>
                <a:spcPts val="1000"/>
              </a:spcBef>
              <a:spcAft>
                <a:spcPts val="1600"/>
              </a:spcAft>
              <a:buClr>
                <a:srgbClr val="000000"/>
              </a:buClr>
              <a:buFont typeface="Arial"/>
              <a:buChar char="❖"/>
            </a:pPr>
            <a:r>
              <a:rPr lang="en">
                <a:highlight>
                  <a:srgbClr val="FFFFFF"/>
                </a:highlight>
              </a:rPr>
              <a:t>Install java using puppet</a:t>
            </a:r>
          </a:p>
          <a:p>
            <a:pPr indent="-317500" lvl="0" marL="457200" marR="0" rtl="0" algn="l">
              <a:lnSpc>
                <a:spcPct val="115000"/>
              </a:lnSpc>
              <a:spcBef>
                <a:spcPts val="1000"/>
              </a:spcBef>
              <a:spcAft>
                <a:spcPts val="1600"/>
              </a:spcAft>
              <a:buClr>
                <a:srgbClr val="000000"/>
              </a:buClr>
              <a:buFont typeface="Arial"/>
              <a:buChar char="❖"/>
            </a:pPr>
            <a:r>
              <a:rPr lang="en">
                <a:highlight>
                  <a:srgbClr val="FFFFFF"/>
                </a:highlight>
              </a:rPr>
              <a:t>Install tomcat using puppet</a:t>
            </a:r>
          </a:p>
          <a:p>
            <a:pPr indent="-317500" lvl="0" marL="457200" marR="0" rtl="0" algn="l">
              <a:lnSpc>
                <a:spcPct val="115000"/>
              </a:lnSpc>
              <a:spcBef>
                <a:spcPts val="1000"/>
              </a:spcBef>
              <a:spcAft>
                <a:spcPts val="1600"/>
              </a:spcAft>
              <a:buClr>
                <a:srgbClr val="000000"/>
              </a:buClr>
              <a:buFont typeface="Arial"/>
              <a:buChar char="❖"/>
            </a:pPr>
            <a:r>
              <a:rPr lang="en">
                <a:highlight>
                  <a:srgbClr val="FFFFFF"/>
                </a:highlight>
              </a:rPr>
              <a:t>Install and configure mysql using puppet</a:t>
            </a:r>
          </a:p>
          <a:p>
            <a:pPr indent="-317500" lvl="0" marL="457200" marR="0" rtl="0" algn="l">
              <a:lnSpc>
                <a:spcPct val="115000"/>
              </a:lnSpc>
              <a:spcBef>
                <a:spcPts val="1000"/>
              </a:spcBef>
              <a:spcAft>
                <a:spcPts val="1600"/>
              </a:spcAft>
              <a:buClr>
                <a:srgbClr val="000000"/>
              </a:buClr>
              <a:buFont typeface="Arial"/>
              <a:buChar char="❖"/>
            </a:pPr>
            <a:r>
              <a:rPr lang="en">
                <a:highlight>
                  <a:srgbClr val="FFFFFF"/>
                </a:highlight>
              </a:rPr>
              <a:t>Install jenkins using puppet and configure it</a:t>
            </a:r>
            <a:r>
              <a:rPr lang="en" sz="1000"/>
              <a:t> </a:t>
            </a:r>
          </a:p>
          <a:p>
            <a:pPr lvl="0">
              <a:spcBef>
                <a:spcPts val="0"/>
              </a:spcBef>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8" name="Shape 278"/>
        <p:cNvGrpSpPr/>
        <p:nvPr/>
      </p:nvGrpSpPr>
      <p:grpSpPr>
        <a:xfrm>
          <a:off x="0" y="0"/>
          <a:ext cx="0" cy="0"/>
          <a:chOff x="0" y="0"/>
          <a:chExt cx="0" cy="0"/>
        </a:xfrm>
      </p:grpSpPr>
      <p:pic>
        <p:nvPicPr>
          <p:cNvPr descr="AWS HA Setup - New Page.png" id="279" name="Shape 279"/>
          <p:cNvPicPr preferRelativeResize="0"/>
          <p:nvPr/>
        </p:nvPicPr>
        <p:blipFill rotWithShape="1">
          <a:blip r:embed="rId3">
            <a:alphaModFix/>
          </a:blip>
          <a:srcRect b="15584" l="3887" r="10488" t="2522"/>
          <a:stretch/>
        </p:blipFill>
        <p:spPr>
          <a:xfrm>
            <a:off x="865824" y="368250"/>
            <a:ext cx="7412350" cy="4395124"/>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3" name="Shape 283"/>
        <p:cNvGrpSpPr/>
        <p:nvPr/>
      </p:nvGrpSpPr>
      <p:grpSpPr>
        <a:xfrm>
          <a:off x="0" y="0"/>
          <a:ext cx="0" cy="0"/>
          <a:chOff x="0" y="0"/>
          <a:chExt cx="0" cy="0"/>
        </a:xfrm>
      </p:grpSpPr>
      <p:sp>
        <p:nvSpPr>
          <p:cNvPr id="284" name="Shape 28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Advance learning</a:t>
            </a:r>
          </a:p>
        </p:txBody>
      </p:sp>
      <p:sp>
        <p:nvSpPr>
          <p:cNvPr id="285" name="Shape 285"/>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a:spcBef>
                <a:spcPts val="0"/>
              </a:spcBef>
              <a:buChar char="❖"/>
            </a:pPr>
            <a:r>
              <a:rPr lang="en"/>
              <a:t>Hiera</a:t>
            </a:r>
          </a:p>
          <a:p>
            <a:pPr indent="-228600" lvl="1" marL="914400">
              <a:spcBef>
                <a:spcPts val="0"/>
              </a:spcBef>
              <a:buChar char="➢"/>
            </a:pPr>
            <a:r>
              <a:rPr lang="en" u="sng">
                <a:solidFill>
                  <a:schemeClr val="hlink"/>
                </a:solidFill>
                <a:hlinkClick r:id="rId3"/>
              </a:rPr>
              <a:t>https://docs.puppet.com/hiera/3.1/</a:t>
            </a:r>
          </a:p>
          <a:p>
            <a:pPr indent="-228600" lvl="0" marL="457200" rtl="0">
              <a:spcBef>
                <a:spcPts val="0"/>
              </a:spcBef>
              <a:buChar char="❖"/>
            </a:pPr>
            <a:r>
              <a:rPr lang="en"/>
              <a:t>MCollective</a:t>
            </a:r>
          </a:p>
          <a:p>
            <a:pPr indent="-228600" lvl="1" marL="914400">
              <a:spcBef>
                <a:spcPts val="0"/>
              </a:spcBef>
              <a:buChar char="➢"/>
            </a:pPr>
            <a:r>
              <a:rPr lang="en" u="sng">
                <a:solidFill>
                  <a:schemeClr val="hlink"/>
                </a:solidFill>
                <a:hlinkClick r:id="rId4"/>
              </a:rPr>
              <a:t>https://docs.puppet.com/mcollective/</a:t>
            </a:r>
          </a:p>
          <a:p>
            <a:pPr indent="-228600" lvl="0" marL="457200" rtl="0">
              <a:spcBef>
                <a:spcPts val="0"/>
              </a:spcBef>
              <a:buChar char="❖"/>
            </a:pPr>
            <a:r>
              <a:rPr lang="en"/>
              <a:t>Foreman</a:t>
            </a:r>
          </a:p>
          <a:p>
            <a:pPr indent="-228600" lvl="1" marL="914400" rtl="0">
              <a:spcBef>
                <a:spcPts val="0"/>
              </a:spcBef>
              <a:buChar char="➢"/>
            </a:pPr>
            <a:r>
              <a:rPr lang="en" u="sng">
                <a:solidFill>
                  <a:schemeClr val="hlink"/>
                </a:solidFill>
                <a:hlinkClick r:id="rId5"/>
              </a:rPr>
              <a:t>https://theforeman.org/</a:t>
            </a:r>
          </a:p>
          <a:p>
            <a:pPr indent="0" lvl="0" marL="0">
              <a:spcBef>
                <a:spcPts val="0"/>
              </a:spcBef>
              <a:buNone/>
            </a:pPr>
            <a:r>
              <a:t/>
            </a:r>
            <a:endParaRPr/>
          </a:p>
          <a:p>
            <a:pPr lvl="0">
              <a:spcBef>
                <a:spcPts val="0"/>
              </a:spcBef>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9" name="Shape 289"/>
        <p:cNvGrpSpPr/>
        <p:nvPr/>
      </p:nvGrpSpPr>
      <p:grpSpPr>
        <a:xfrm>
          <a:off x="0" y="0"/>
          <a:ext cx="0" cy="0"/>
          <a:chOff x="0" y="0"/>
          <a:chExt cx="0" cy="0"/>
        </a:xfrm>
      </p:grpSpPr>
      <p:sp>
        <p:nvSpPr>
          <p:cNvPr id="290" name="Shape 29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Questions ??</a:t>
            </a:r>
          </a:p>
        </p:txBody>
      </p:sp>
      <p:pic>
        <p:nvPicPr>
          <p:cNvPr id="291" name="Shape 291"/>
          <p:cNvPicPr preferRelativeResize="0"/>
          <p:nvPr/>
        </p:nvPicPr>
        <p:blipFill>
          <a:blip r:embed="rId3">
            <a:alphaModFix/>
          </a:blip>
          <a:stretch>
            <a:fillRect/>
          </a:stretch>
        </p:blipFill>
        <p:spPr>
          <a:xfrm>
            <a:off x="1494700" y="1430225"/>
            <a:ext cx="6418375" cy="26252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pic>
        <p:nvPicPr>
          <p:cNvPr id="77" name="Shape 77"/>
          <p:cNvPicPr preferRelativeResize="0"/>
          <p:nvPr/>
        </p:nvPicPr>
        <p:blipFill>
          <a:blip r:embed="rId3">
            <a:alphaModFix/>
          </a:blip>
          <a:stretch>
            <a:fillRect/>
          </a:stretch>
        </p:blipFill>
        <p:spPr>
          <a:xfrm>
            <a:off x="152400" y="228600"/>
            <a:ext cx="8812651" cy="4591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x="0" y="0"/>
          <a:ext cx="0" cy="0"/>
          <a:chOff x="0" y="0"/>
          <a:chExt cx="0" cy="0"/>
        </a:xfrm>
      </p:grpSpPr>
      <p:pic>
        <p:nvPicPr>
          <p:cNvPr id="82" name="Shape 82"/>
          <p:cNvPicPr preferRelativeResize="0"/>
          <p:nvPr/>
        </p:nvPicPr>
        <p:blipFill>
          <a:blip r:embed="rId3">
            <a:alphaModFix/>
          </a:blip>
          <a:stretch>
            <a:fillRect/>
          </a:stretch>
        </p:blipFill>
        <p:spPr>
          <a:xfrm>
            <a:off x="467387" y="152400"/>
            <a:ext cx="8209225" cy="44884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 name="Shape 86"/>
        <p:cNvGrpSpPr/>
        <p:nvPr/>
      </p:nvGrpSpPr>
      <p:grpSpPr>
        <a:xfrm>
          <a:off x="0" y="0"/>
          <a:ext cx="0" cy="0"/>
          <a:chOff x="0" y="0"/>
          <a:chExt cx="0" cy="0"/>
        </a:xfrm>
      </p:grpSpPr>
      <p:sp>
        <p:nvSpPr>
          <p:cNvPr id="87" name="Shape 8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Why SCM ?</a:t>
            </a:r>
          </a:p>
        </p:txBody>
      </p:sp>
      <p:sp>
        <p:nvSpPr>
          <p:cNvPr id="88" name="Shape 88"/>
          <p:cNvSpPr txBox="1"/>
          <p:nvPr>
            <p:ph idx="1" type="body"/>
          </p:nvPr>
        </p:nvSpPr>
        <p:spPr>
          <a:xfrm>
            <a:off x="311700" y="1064550"/>
            <a:ext cx="4051500" cy="3771300"/>
          </a:xfrm>
          <a:prstGeom prst="rect">
            <a:avLst/>
          </a:prstGeom>
        </p:spPr>
        <p:txBody>
          <a:bodyPr anchorCtr="0" anchor="t" bIns="91425" lIns="91425" rIns="91425" tIns="91425">
            <a:noAutofit/>
          </a:bodyPr>
          <a:lstStyle/>
          <a:p>
            <a:pPr indent="-317500" lvl="0" marL="457200">
              <a:spcBef>
                <a:spcPts val="1000"/>
              </a:spcBef>
              <a:buSzPct val="100000"/>
              <a:buFont typeface="Arial"/>
              <a:buChar char="❖"/>
            </a:pPr>
            <a:r>
              <a:rPr lang="en" sz="1400">
                <a:highlight>
                  <a:srgbClr val="FFFFFF"/>
                </a:highlight>
                <a:latin typeface="Arial"/>
                <a:ea typeface="Arial"/>
                <a:cs typeface="Arial"/>
                <a:sym typeface="Arial"/>
              </a:rPr>
              <a:t>Increased efficiencies, stability and control by improving visibility and tracking</a:t>
            </a:r>
          </a:p>
          <a:p>
            <a:pPr indent="-317500" lvl="0" marL="457200">
              <a:spcBef>
                <a:spcPts val="1000"/>
              </a:spcBef>
              <a:buSzPct val="100000"/>
              <a:buFont typeface="Arial"/>
              <a:buChar char="❖"/>
            </a:pPr>
            <a:r>
              <a:rPr lang="en" sz="1400">
                <a:highlight>
                  <a:srgbClr val="FFFFFF"/>
                </a:highlight>
                <a:latin typeface="Arial"/>
                <a:ea typeface="Arial"/>
                <a:cs typeface="Arial"/>
                <a:sym typeface="Arial"/>
              </a:rPr>
              <a:t>Cost reduction by having detailed knowledge of all the elements</a:t>
            </a:r>
          </a:p>
          <a:p>
            <a:pPr indent="-317500" lvl="0" marL="457200">
              <a:spcBef>
                <a:spcPts val="1000"/>
              </a:spcBef>
              <a:buSzPct val="100000"/>
              <a:buFont typeface="Arial"/>
              <a:buChar char="❖"/>
            </a:pPr>
            <a:r>
              <a:rPr lang="en" sz="1400">
                <a:highlight>
                  <a:srgbClr val="FFFFFF"/>
                </a:highlight>
                <a:latin typeface="Arial"/>
                <a:ea typeface="Arial"/>
                <a:cs typeface="Arial"/>
                <a:sym typeface="Arial"/>
              </a:rPr>
              <a:t>Enhanced system reliability</a:t>
            </a:r>
          </a:p>
          <a:p>
            <a:pPr indent="-317500" lvl="0" marL="457200">
              <a:spcBef>
                <a:spcPts val="1000"/>
              </a:spcBef>
              <a:buSzPct val="100000"/>
              <a:buFont typeface="Arial"/>
              <a:buChar char="❖"/>
            </a:pPr>
            <a:r>
              <a:rPr lang="en" sz="1400">
                <a:highlight>
                  <a:srgbClr val="FFFFFF"/>
                </a:highlight>
                <a:latin typeface="Arial"/>
                <a:ea typeface="Arial"/>
                <a:cs typeface="Arial"/>
                <a:sym typeface="Arial"/>
              </a:rPr>
              <a:t>Faster problem resolution</a:t>
            </a:r>
          </a:p>
          <a:p>
            <a:pPr indent="-317500" lvl="0" marL="457200" rtl="0">
              <a:spcBef>
                <a:spcPts val="1000"/>
              </a:spcBef>
              <a:buSzPct val="100000"/>
              <a:buFont typeface="Arial"/>
              <a:buChar char="❖"/>
            </a:pPr>
            <a:r>
              <a:rPr lang="en" sz="1400">
                <a:highlight>
                  <a:srgbClr val="FFFFFF"/>
                </a:highlight>
                <a:latin typeface="Arial"/>
                <a:ea typeface="Arial"/>
                <a:cs typeface="Arial"/>
                <a:sym typeface="Arial"/>
              </a:rPr>
              <a:t>Decreased risk and greater levels of security.</a:t>
            </a:r>
          </a:p>
          <a:p>
            <a:pPr indent="-317500" lvl="0" marL="457200">
              <a:spcBef>
                <a:spcPts val="1000"/>
              </a:spcBef>
              <a:buSzPct val="100000"/>
              <a:buFont typeface="Arial"/>
              <a:buChar char="❖"/>
            </a:pPr>
            <a:r>
              <a:rPr lang="en" sz="1400">
                <a:highlight>
                  <a:srgbClr val="FFFFFF"/>
                </a:highlight>
                <a:latin typeface="Arial"/>
                <a:ea typeface="Arial"/>
                <a:cs typeface="Arial"/>
                <a:sym typeface="Arial"/>
              </a:rPr>
              <a:t>Faster restoration</a:t>
            </a:r>
          </a:p>
        </p:txBody>
      </p:sp>
      <p:pic>
        <p:nvPicPr>
          <p:cNvPr id="89" name="Shape 89"/>
          <p:cNvPicPr preferRelativeResize="0"/>
          <p:nvPr/>
        </p:nvPicPr>
        <p:blipFill>
          <a:blip r:embed="rId3">
            <a:alphaModFix/>
          </a:blip>
          <a:stretch>
            <a:fillRect/>
          </a:stretch>
        </p:blipFill>
        <p:spPr>
          <a:xfrm>
            <a:off x="5180424" y="1152475"/>
            <a:ext cx="3722250" cy="3110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x="0" y="0"/>
          <a:ext cx="0" cy="0"/>
          <a:chOff x="0" y="0"/>
          <a:chExt cx="0" cy="0"/>
        </a:xfrm>
      </p:grpSpPr>
      <p:sp>
        <p:nvSpPr>
          <p:cNvPr id="94" name="Shape 9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Without SCM </a:t>
            </a:r>
          </a:p>
        </p:txBody>
      </p:sp>
      <p:sp>
        <p:nvSpPr>
          <p:cNvPr id="95" name="Shape 95"/>
          <p:cNvSpPr txBox="1"/>
          <p:nvPr>
            <p:ph idx="1" type="body"/>
          </p:nvPr>
        </p:nvSpPr>
        <p:spPr>
          <a:xfrm>
            <a:off x="311700" y="1152475"/>
            <a:ext cx="4513200" cy="3416400"/>
          </a:xfrm>
          <a:prstGeom prst="rect">
            <a:avLst/>
          </a:prstGeom>
        </p:spPr>
        <p:txBody>
          <a:bodyPr anchorCtr="0" anchor="t" bIns="91425" lIns="91425" rIns="91425" tIns="91425">
            <a:noAutofit/>
          </a:bodyPr>
          <a:lstStyle/>
          <a:p>
            <a:pPr indent="-228600" lvl="0" marL="457200">
              <a:spcBef>
                <a:spcPts val="1000"/>
              </a:spcBef>
              <a:buClr>
                <a:srgbClr val="3B3835"/>
              </a:buClr>
              <a:buFont typeface="Arial"/>
              <a:buChar char="❖"/>
            </a:pPr>
            <a:r>
              <a:rPr lang="en">
                <a:solidFill>
                  <a:srgbClr val="3B3835"/>
                </a:solidFill>
                <a:latin typeface="Arial"/>
                <a:ea typeface="Arial"/>
                <a:cs typeface="Arial"/>
                <a:sym typeface="Arial"/>
              </a:rPr>
              <a:t>Manual Installation </a:t>
            </a:r>
          </a:p>
          <a:p>
            <a:pPr indent="-228600" lvl="0" marL="457200">
              <a:spcBef>
                <a:spcPts val="1000"/>
              </a:spcBef>
              <a:buClr>
                <a:srgbClr val="3B3835"/>
              </a:buClr>
              <a:buFont typeface="Arial"/>
              <a:buChar char="❖"/>
            </a:pPr>
            <a:r>
              <a:rPr lang="en">
                <a:solidFill>
                  <a:srgbClr val="3B3835"/>
                </a:solidFill>
                <a:latin typeface="Arial"/>
                <a:ea typeface="Arial"/>
                <a:cs typeface="Arial"/>
                <a:sym typeface="Arial"/>
              </a:rPr>
              <a:t>Login and perform installation/config changes ad hoc scripts/tools </a:t>
            </a:r>
          </a:p>
          <a:p>
            <a:pPr indent="-228600" lvl="0" marL="457200">
              <a:spcBef>
                <a:spcPts val="1000"/>
              </a:spcBef>
              <a:buClr>
                <a:srgbClr val="3B3835"/>
              </a:buClr>
              <a:buFont typeface="Arial"/>
              <a:buChar char="❖"/>
            </a:pPr>
            <a:r>
              <a:rPr lang="en">
                <a:solidFill>
                  <a:srgbClr val="3B3835"/>
                </a:solidFill>
                <a:latin typeface="Arial"/>
                <a:ea typeface="Arial"/>
                <a:cs typeface="Arial"/>
                <a:sym typeface="Arial"/>
              </a:rPr>
              <a:t>Not scalable </a:t>
            </a:r>
          </a:p>
          <a:p>
            <a:pPr indent="-228600" lvl="0" marL="457200">
              <a:spcBef>
                <a:spcPts val="1000"/>
              </a:spcBef>
              <a:buClr>
                <a:srgbClr val="3B3835"/>
              </a:buClr>
              <a:buFont typeface="Arial"/>
              <a:buChar char="❖"/>
            </a:pPr>
            <a:r>
              <a:rPr lang="en">
                <a:solidFill>
                  <a:srgbClr val="3B3835"/>
                </a:solidFill>
                <a:latin typeface="Arial"/>
                <a:ea typeface="Arial"/>
                <a:cs typeface="Arial"/>
                <a:sym typeface="Arial"/>
              </a:rPr>
              <a:t>Everyone solving same problems their own way boring</a:t>
            </a:r>
          </a:p>
        </p:txBody>
      </p:sp>
      <p:pic>
        <p:nvPicPr>
          <p:cNvPr id="96" name="Shape 96"/>
          <p:cNvPicPr preferRelativeResize="0"/>
          <p:nvPr/>
        </p:nvPicPr>
        <p:blipFill>
          <a:blip r:embed="rId3">
            <a:alphaModFix/>
          </a:blip>
          <a:stretch>
            <a:fillRect/>
          </a:stretch>
        </p:blipFill>
        <p:spPr>
          <a:xfrm>
            <a:off x="5385300" y="604475"/>
            <a:ext cx="1738675" cy="1738675"/>
          </a:xfrm>
          <a:prstGeom prst="rect">
            <a:avLst/>
          </a:prstGeom>
          <a:noFill/>
          <a:ln>
            <a:noFill/>
          </a:ln>
        </p:spPr>
      </p:pic>
      <p:pic>
        <p:nvPicPr>
          <p:cNvPr id="97" name="Shape 97"/>
          <p:cNvPicPr preferRelativeResize="0"/>
          <p:nvPr/>
        </p:nvPicPr>
        <p:blipFill>
          <a:blip r:embed="rId4">
            <a:alphaModFix/>
          </a:blip>
          <a:stretch>
            <a:fillRect/>
          </a:stretch>
        </p:blipFill>
        <p:spPr>
          <a:xfrm>
            <a:off x="4418125" y="2835500"/>
            <a:ext cx="2140200" cy="2140200"/>
          </a:xfrm>
          <a:prstGeom prst="rect">
            <a:avLst/>
          </a:prstGeom>
          <a:noFill/>
          <a:ln>
            <a:noFill/>
          </a:ln>
        </p:spPr>
      </p:pic>
      <p:pic>
        <p:nvPicPr>
          <p:cNvPr id="98" name="Shape 98"/>
          <p:cNvPicPr preferRelativeResize="0"/>
          <p:nvPr/>
        </p:nvPicPr>
        <p:blipFill>
          <a:blip r:embed="rId5">
            <a:alphaModFix/>
          </a:blip>
          <a:stretch>
            <a:fillRect/>
          </a:stretch>
        </p:blipFill>
        <p:spPr>
          <a:xfrm>
            <a:off x="6865025" y="2217500"/>
            <a:ext cx="2064800" cy="1640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SCM</a:t>
            </a:r>
          </a:p>
        </p:txBody>
      </p:sp>
      <p:sp>
        <p:nvSpPr>
          <p:cNvPr id="104" name="Shape 104"/>
          <p:cNvSpPr txBox="1"/>
          <p:nvPr>
            <p:ph idx="1" type="body"/>
          </p:nvPr>
        </p:nvSpPr>
        <p:spPr>
          <a:xfrm>
            <a:off x="311700" y="1152475"/>
            <a:ext cx="5754900" cy="3416400"/>
          </a:xfrm>
          <a:prstGeom prst="rect">
            <a:avLst/>
          </a:prstGeom>
        </p:spPr>
        <p:txBody>
          <a:bodyPr anchorCtr="0" anchor="t" bIns="91425" lIns="91425" rIns="91425" tIns="91425">
            <a:noAutofit/>
          </a:bodyPr>
          <a:lstStyle/>
          <a:p>
            <a:pPr lvl="0">
              <a:spcBef>
                <a:spcPts val="0"/>
              </a:spcBef>
              <a:buNone/>
            </a:pPr>
            <a:r>
              <a:rPr lang="en"/>
              <a:t>Configuration management is a discipline to measure the configurational requirement of a server and systematically handling changes to a system in a way that it maintains integrity over time.</a:t>
            </a:r>
          </a:p>
          <a:p>
            <a:pPr lvl="0">
              <a:spcBef>
                <a:spcPts val="0"/>
              </a:spcBef>
              <a:buNone/>
            </a:pPr>
            <a:r>
              <a:rPr lang="en"/>
              <a:t>Broadly used to refer to server configuration management</a:t>
            </a:r>
          </a:p>
          <a:p>
            <a:pPr lvl="0">
              <a:spcBef>
                <a:spcPts val="0"/>
              </a:spcBef>
              <a:buNone/>
            </a:pPr>
            <a:r>
              <a:rPr lang="en"/>
              <a:t>Automation plays an essential role in server configuration management. </a:t>
            </a:r>
          </a:p>
        </p:txBody>
      </p:sp>
      <p:pic>
        <p:nvPicPr>
          <p:cNvPr id="105" name="Shape 105"/>
          <p:cNvPicPr preferRelativeResize="0"/>
          <p:nvPr/>
        </p:nvPicPr>
        <p:blipFill>
          <a:blip r:embed="rId3">
            <a:alphaModFix/>
          </a:blip>
          <a:stretch>
            <a:fillRect/>
          </a:stretch>
        </p:blipFill>
        <p:spPr>
          <a:xfrm>
            <a:off x="5033600" y="2218150"/>
            <a:ext cx="4033474" cy="2630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sp>
        <p:nvSpPr>
          <p:cNvPr id="110" name="Shape 11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What is not ?</a:t>
            </a:r>
          </a:p>
        </p:txBody>
      </p:sp>
      <p:sp>
        <p:nvSpPr>
          <p:cNvPr id="111" name="Shape 111"/>
          <p:cNvSpPr txBox="1"/>
          <p:nvPr>
            <p:ph idx="1" type="body"/>
          </p:nvPr>
        </p:nvSpPr>
        <p:spPr>
          <a:xfrm>
            <a:off x="311700" y="1515157"/>
            <a:ext cx="3919500" cy="1628100"/>
          </a:xfrm>
          <a:prstGeom prst="rect">
            <a:avLst/>
          </a:prstGeom>
        </p:spPr>
        <p:txBody>
          <a:bodyPr anchorCtr="0" anchor="t" bIns="91425" lIns="91425" rIns="91425" tIns="91425">
            <a:noAutofit/>
          </a:bodyPr>
          <a:lstStyle/>
          <a:p>
            <a:pPr indent="-228600" lvl="0" marL="457200" rtl="0">
              <a:spcBef>
                <a:spcPts val="0"/>
              </a:spcBef>
              <a:buChar char="❖"/>
            </a:pPr>
            <a:r>
              <a:rPr lang="en"/>
              <a:t>Just version management </a:t>
            </a:r>
          </a:p>
          <a:p>
            <a:pPr indent="-228600" lvl="0" marL="457200" rtl="0">
              <a:spcBef>
                <a:spcPts val="0"/>
              </a:spcBef>
              <a:buChar char="❖"/>
            </a:pPr>
            <a:r>
              <a:rPr lang="en"/>
              <a:t>Just change management </a:t>
            </a:r>
          </a:p>
          <a:p>
            <a:pPr indent="-228600" lvl="0" marL="457200" rtl="0">
              <a:spcBef>
                <a:spcPts val="0"/>
              </a:spcBef>
              <a:buChar char="❖"/>
            </a:pPr>
            <a:r>
              <a:rPr lang="en"/>
              <a:t>Just a build and release tool</a:t>
            </a:r>
          </a:p>
          <a:p>
            <a:pPr indent="-228600" lvl="0" marL="457200" rtl="0">
              <a:spcBef>
                <a:spcPts val="0"/>
              </a:spcBef>
              <a:buChar char="❖"/>
            </a:pPr>
            <a:r>
              <a:rPr lang="en"/>
              <a:t>An administration tool</a:t>
            </a:r>
          </a:p>
        </p:txBody>
      </p:sp>
      <p:pic>
        <p:nvPicPr>
          <p:cNvPr id="112" name="Shape 112"/>
          <p:cNvPicPr preferRelativeResize="0"/>
          <p:nvPr/>
        </p:nvPicPr>
        <p:blipFill>
          <a:blip r:embed="rId3">
            <a:alphaModFix/>
          </a:blip>
          <a:stretch>
            <a:fillRect/>
          </a:stretch>
        </p:blipFill>
        <p:spPr>
          <a:xfrm>
            <a:off x="4626950" y="1372325"/>
            <a:ext cx="4205349" cy="26171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