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1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ub.docker.com/" TargetMode="External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docker.com/" TargetMode="External"/><Relationship Id="rId4" Type="http://schemas.openxmlformats.org/officeDocument/2006/relationships/hyperlink" Target="https://www.docker.com/whatisdocker/" TargetMode="External"/><Relationship Id="rId5" Type="http://schemas.openxmlformats.org/officeDocument/2006/relationships/hyperlink" Target="https://www.docker.com/tryit/" TargetMode="External"/><Relationship Id="rId6" Type="http://schemas.openxmlformats.org/officeDocument/2006/relationships/hyperlink" Target="https://docs.docker.com/" TargetMode="External"/><Relationship Id="rId7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digitalocean.com/community/tutorials/docker-explained-using-dockerfiles-to-automate-building-of-images" TargetMode="External"/><Relationship Id="rId4" Type="http://schemas.openxmlformats.org/officeDocument/2006/relationships/hyperlink" Target="https://docs.docker.com/compose/overview/" TargetMode="External"/><Relationship Id="rId5" Type="http://schemas.openxmlformats.org/officeDocument/2006/relationships/hyperlink" Target="https://docs.docker.com/machine/overview/" TargetMode="External"/><Relationship Id="rId6" Type="http://schemas.openxmlformats.org/officeDocument/2006/relationships/hyperlink" Target="https://www.consul.io/" TargetMode="External"/><Relationship Id="rId7" Type="http://schemas.openxmlformats.org/officeDocument/2006/relationships/hyperlink" Target="https://www.nomadproject.io/" TargetMode="External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Docker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67725" y="3131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Docker Container Lifecycle..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44675" y="1009600"/>
            <a:ext cx="4183500" cy="38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  </a:t>
            </a: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Life of a Container  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–  </a:t>
            </a: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Conception  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  •  </a:t>
            </a:r>
            <a:r>
              <a:rPr b="1" lang="en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an Image from a Dockerfile  </a:t>
            </a:r>
          </a:p>
          <a:p>
            <a:pPr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–  Birth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  •  </a:t>
            </a:r>
            <a:r>
              <a:rPr b="1" lang="en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(create+start) a container  </a:t>
            </a:r>
          </a:p>
          <a:p>
            <a:pPr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–  Reproduction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  •  </a:t>
            </a:r>
            <a:r>
              <a:rPr b="1" lang="en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COMMIT </a:t>
            </a: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(persist) a container to a new image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  •  </a:t>
            </a:r>
            <a:r>
              <a:rPr b="1" lang="en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 new container from an image  </a:t>
            </a:r>
          </a:p>
          <a:p>
            <a:pPr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–  Sleep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  •  </a:t>
            </a:r>
            <a:r>
              <a:rPr b="1" lang="en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KILL </a:t>
            </a: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 running container  </a:t>
            </a:r>
          </a:p>
          <a:p>
            <a:pPr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–  Wake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  •  </a:t>
            </a:r>
            <a:r>
              <a:rPr b="1" lang="en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START </a:t>
            </a: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 stopped container  </a:t>
            </a:r>
          </a:p>
          <a:p>
            <a:pPr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–  Death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  •  </a:t>
            </a:r>
            <a:r>
              <a:rPr b="1" lang="en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RM </a:t>
            </a: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(delete) a stopped container  </a:t>
            </a:r>
          </a:p>
          <a:p>
            <a:pPr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•  Extinction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–  </a:t>
            </a:r>
            <a:r>
              <a:rPr b="1" lang="en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RMI </a:t>
            </a: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 container image (delete image)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3C3C3C"/>
              </a:buClr>
              <a:buSzPct val="25000"/>
              <a:buFont typeface="Arial"/>
              <a:buNone/>
            </a:pPr>
            <a:r>
              <a:rPr lang="en">
                <a:solidFill>
                  <a:srgbClr val="3C3C3C"/>
                </a:solidFill>
              </a:rPr>
              <a:t>Hello World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ct val="25000"/>
              <a:buFont typeface="Arial"/>
              <a:buNone/>
            </a:pPr>
            <a:r>
              <a:rPr b="1" lang="en" sz="2400">
                <a:solidFill>
                  <a:srgbClr val="3C3C3C"/>
                </a:solidFill>
              </a:rPr>
              <a:t>Simple Command - Ad-Hoc Container</a:t>
            </a:r>
          </a:p>
          <a:p>
            <a:pPr indent="-279400" lvl="0" marL="3429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3C3C3C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ubuntu echo Hello World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lang="en" sz="1800">
                <a:solidFill>
                  <a:srgbClr val="3C3C3C"/>
                </a:solidFill>
                <a:latin typeface="Courier New"/>
                <a:ea typeface="Courier New"/>
                <a:cs typeface="Courier New"/>
                <a:sym typeface="Courier New"/>
              </a:rPr>
              <a:t>docker images [-a]</a:t>
            </a:r>
          </a:p>
          <a:p>
            <a:pPr indent="-2476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lang="en" sz="1800">
                <a:solidFill>
                  <a:srgbClr val="3C3C3C"/>
                </a:solidFill>
                <a:latin typeface="Courier New"/>
                <a:ea typeface="Courier New"/>
                <a:cs typeface="Courier New"/>
                <a:sym typeface="Courier New"/>
              </a:rPr>
              <a:t>docker ps –a</a:t>
            </a:r>
          </a:p>
          <a:p>
            <a:pPr indent="-304800" lvl="0" marL="457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66666"/>
              <a:buFont typeface="Arial"/>
              <a:buChar char="●"/>
            </a:pPr>
            <a:r>
              <a:rPr lang="en">
                <a:solidFill>
                  <a:srgbClr val="3C3C3C"/>
                </a:solidFill>
                <a:latin typeface="Courier New"/>
                <a:ea typeface="Courier New"/>
                <a:cs typeface="Courier New"/>
                <a:sym typeface="Courier New"/>
              </a:rPr>
              <a:t>Run Docker in daemon mode</a:t>
            </a:r>
          </a:p>
          <a:p>
            <a:pPr indent="-228600" lvl="1" marL="914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Font typeface="Courier New"/>
              <a:buChar char="○"/>
            </a:pPr>
            <a:r>
              <a:rPr lang="en" sz="1800">
                <a:solidFill>
                  <a:srgbClr val="3C3C3C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800">
                <a:solidFill>
                  <a:srgbClr val="3C3C3C"/>
                </a:solidFill>
                <a:latin typeface="Courier New"/>
                <a:ea typeface="Courier New"/>
                <a:cs typeface="Courier New"/>
                <a:sym typeface="Courier New"/>
              </a:rPr>
              <a:t>ocker run -d &lt;image name&gt;</a:t>
            </a:r>
          </a:p>
          <a:p>
            <a:pPr indent="-304800" lvl="0" marL="457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66666"/>
              <a:buFont typeface="Courier New"/>
              <a:buChar char="●"/>
            </a:pPr>
            <a:r>
              <a:rPr lang="en">
                <a:solidFill>
                  <a:srgbClr val="3C3C3C"/>
                </a:solidFill>
                <a:latin typeface="Courier New"/>
                <a:ea typeface="Courier New"/>
                <a:cs typeface="Courier New"/>
                <a:sym typeface="Courier New"/>
              </a:rPr>
              <a:t>Run Docker in interactive mode</a:t>
            </a:r>
          </a:p>
          <a:p>
            <a:pPr indent="-228600" lvl="1" marL="914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Font typeface="Courier New"/>
              <a:buChar char="○"/>
            </a:pPr>
            <a:r>
              <a:rPr lang="en" sz="1800">
                <a:solidFill>
                  <a:srgbClr val="3C3C3C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-it ubuntu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3C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3C3C3C"/>
              </a:buClr>
              <a:buSzPct val="2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Terminology - Image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5117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9400" lvl="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Persisted snapshot that can be run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i="1"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images: </a:t>
            </a: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List all local images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i="1"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: Create a container from an image and execute a command in it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i="1"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: Tag an image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i="1"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: Download image from repository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i="1"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rmi</a:t>
            </a: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: Delete a local image</a:t>
            </a:r>
          </a:p>
          <a:p>
            <a:pPr indent="-215900" lvl="2" marL="1143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•"/>
            </a:pP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This will also remove intermediate images if no longer used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850" y="1632425"/>
            <a:ext cx="3000375" cy="22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3C3C3C"/>
              </a:buClr>
              <a:buSzPct val="2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Terminology - Container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5546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9400" lvl="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Runnable instance of an image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i="1"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ps:</a:t>
            </a: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 List all running containers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i="1"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ps –a</a:t>
            </a: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: List all containers (incl. stopped)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i="1"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: Display processes of a container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i="1"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: Start a stopped container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i="1"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: Stop a running container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i="1"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pause</a:t>
            </a: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: Pause all processes within a container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i="1"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: Delete a container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i="1"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: Create an image from a container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00" y="1896925"/>
            <a:ext cx="27241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3C3C3C"/>
              </a:buClr>
              <a:buSzPct val="2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Mount Volumes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267725" y="1064550"/>
            <a:ext cx="60956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9400" lvl="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3C3C3C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–ti </a:t>
            </a:r>
            <a:r>
              <a:rPr b="1" lang="en">
                <a:solidFill>
                  <a:srgbClr val="3C3C3C"/>
                </a:solidFill>
                <a:latin typeface="Courier New"/>
                <a:ea typeface="Courier New"/>
                <a:cs typeface="Courier New"/>
                <a:sym typeface="Courier New"/>
              </a:rPr>
              <a:t>–v /hostLog:/log</a:t>
            </a:r>
            <a:r>
              <a:rPr lang="en">
                <a:solidFill>
                  <a:srgbClr val="3C3C3C"/>
                </a:solidFill>
                <a:latin typeface="Courier New"/>
                <a:ea typeface="Courier New"/>
                <a:cs typeface="Courier New"/>
                <a:sym typeface="Courier New"/>
              </a:rPr>
              <a:t> ubuntu</a:t>
            </a:r>
          </a:p>
          <a:p>
            <a:pPr indent="-279400" lvl="0" marL="3429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Run second container: Volume can be shared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lang="en" sz="1800">
                <a:solidFill>
                  <a:srgbClr val="3C3C3C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–ti --volumes-from firstContainerName ubuntu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875" y="2593725"/>
            <a:ext cx="3154625" cy="18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3C3C3C"/>
              </a:buClr>
              <a:buSzPct val="2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Publish Port/Linking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5293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9400" lvl="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3C3C3C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–t –p 8080:80 ubuntu nc –l 80</a:t>
            </a:r>
          </a:p>
          <a:p>
            <a:pPr indent="-2476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Map container port 80 to host port 8080</a:t>
            </a:r>
          </a:p>
          <a:p>
            <a:pPr indent="-279400" lvl="0" marL="3429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Link with other docker container</a:t>
            </a:r>
          </a:p>
          <a:p>
            <a:pPr indent="-2476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lang="en" sz="1800">
                <a:solidFill>
                  <a:srgbClr val="3C3C3C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-ti --link containerName:alias ubuntu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200" y="1971675"/>
            <a:ext cx="3274674" cy="18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3C3C3C"/>
              </a:buClr>
              <a:buSzPct val="2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Docker Hub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5689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9400" lvl="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Public repository of Docker images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–"/>
            </a:pPr>
            <a:r>
              <a:rPr lang="en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https://hub.docker.com/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docker search [term]</a:t>
            </a:r>
          </a:p>
          <a:p>
            <a:pPr indent="-279400" lvl="0" marL="3429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Automated: Has been automatically built from Dockerfile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Source for build is available on GitHub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0450" y="1452562"/>
            <a:ext cx="23431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3C3C3C"/>
              </a:buClr>
              <a:buSzPct val="2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Docker Use Cases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615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9400" lvl="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Development Environment</a:t>
            </a:r>
          </a:p>
          <a:p>
            <a:pPr indent="-279400" lvl="0" marL="3429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Environments for Integration Tests</a:t>
            </a:r>
          </a:p>
          <a:p>
            <a:pPr indent="-279400" lvl="0" marL="3429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Quick evaluation of software</a:t>
            </a:r>
          </a:p>
          <a:p>
            <a:pPr indent="-279400" lvl="0" marL="3429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Microservices</a:t>
            </a:r>
          </a:p>
          <a:p>
            <a:pPr indent="-279400" lvl="0" marL="3429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Multi-Tenancy</a:t>
            </a:r>
          </a:p>
          <a:p>
            <a:pPr indent="-279400" lvl="0" marL="3429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Unified execution environment (dev </a:t>
            </a:r>
            <a:r>
              <a:rPr lang="en">
                <a:solidFill>
                  <a:srgbClr val="3C3C3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">
                <a:solidFill>
                  <a:srgbClr val="3C3C3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 prod (local, VM, cloud, ...)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387" y="1685925"/>
            <a:ext cx="25812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267725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3C3C3C"/>
              </a:buClr>
              <a:buSzPct val="2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Documentation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6414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9400" lvl="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Docker homepage: </a:t>
            </a:r>
            <a:r>
              <a:rPr lang="en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https://www.docker.com/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Introduction: </a:t>
            </a:r>
            <a:r>
              <a:rPr lang="en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https://www.docker.com/whatisdocker/</a:t>
            </a: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Online tutorial: </a:t>
            </a:r>
            <a:r>
              <a:rPr lang="en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https://www.docker.com/tryit/</a:t>
            </a:r>
          </a:p>
          <a:p>
            <a:pPr indent="-247650" lvl="1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3C3C"/>
              </a:buClr>
              <a:buSzPct val="100000"/>
              <a:buFont typeface="Arial"/>
              <a:buChar char="–"/>
            </a:pPr>
            <a:r>
              <a:rPr lang="e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Installation and user guide: </a:t>
            </a:r>
            <a:r>
              <a:rPr lang="en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https://docs.docker.com/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75" name="Shape 1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1512" y="2435275"/>
            <a:ext cx="21431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Docker: Advanced Topics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304900" cy="37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Dockerfile: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https://www.digitalocean.com/community/tutorials/docker-explained-using-dockerfiles-to-automate-building-of-images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Compose: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https://docs.docker.com/compose/overview/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Swarm: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https://docs.docker.com/swarm/overview/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Machine: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https://docs.docker.com/machine/overview/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https://www.consul.io/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Nomad: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https://www.nomadproject.io/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Shape 1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4312" y="3064125"/>
            <a:ext cx="29622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3491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Docker history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What is docker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Architecture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Images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Containers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Terminology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Docker hub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Advanced topic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8692" l="0" r="0" t="0"/>
          <a:stretch/>
        </p:blipFill>
        <p:spPr>
          <a:xfrm>
            <a:off x="4220300" y="1347798"/>
            <a:ext cx="4484074" cy="22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SUMMARY……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88900" lv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Easy to build, run &amp; share containers</a:t>
            </a:r>
          </a:p>
          <a:p>
            <a:pPr indent="88900" lv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 Rapidly expanding ecosystem</a:t>
            </a:r>
          </a:p>
          <a:p>
            <a:pPr indent="88900" lv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 Better performance vs. VMs</a:t>
            </a:r>
          </a:p>
          <a:p>
            <a:pPr indent="88900" lv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 Layered file system gives us git-like control of images</a:t>
            </a:r>
          </a:p>
          <a:p>
            <a:pPr indent="88900" lv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 Reduces complexity of system builds</a:t>
            </a:r>
          </a:p>
          <a:p>
            <a:pPr indent="88900" lv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Red Hat - Project Atomic Host, and certifications - containerized applications, Geard and OpenShift. </a:t>
            </a:r>
          </a:p>
          <a:p>
            <a:pPr indent="88900" lv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Google is expected to tightly integrate containers with its IaaS and PaaS offerings.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150" y="1017725"/>
            <a:ext cx="1934300" cy="17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?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400" y="1581175"/>
            <a:ext cx="5330350" cy="21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79825" y="3900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History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5754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355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Noto Sans Symbols"/>
              <a:buChar char="❖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 dotCloud (PAAS provider) project</a:t>
            </a:r>
          </a:p>
          <a:p>
            <a:pPr indent="-304800" lvl="0" marL="355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Noto Sans Symbols"/>
              <a:buChar char="❖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Initial commit January 18, 2013</a:t>
            </a:r>
          </a:p>
          <a:p>
            <a:pPr indent="-304800" lvl="0" marL="355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Noto Sans Symbols"/>
              <a:buChar char="❖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Docker 0.1.0 released March 25, 2013</a:t>
            </a:r>
          </a:p>
          <a:p>
            <a:pPr indent="-304800" lvl="0" marL="355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Noto Sans Symbols"/>
              <a:buChar char="❖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18,600+ github stars, 3800+ forks,740 Contributors…. and continues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425" y="1274875"/>
            <a:ext cx="2765700" cy="30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What is Docker ?!!!</a:t>
            </a:r>
            <a:r>
              <a:rPr b="1"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4480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355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Noto Sans Symbols"/>
              <a:buChar char="❖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Open platform for developers and sysadmins to build, ship and run distributed applications</a:t>
            </a:r>
          </a:p>
          <a:p>
            <a:pPr indent="-304800" lvl="0" marL="355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Noto Sans Symbols"/>
              <a:buChar char="❖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Can run on popular 64-bit Linux distributions with kernel 3.8 or later</a:t>
            </a:r>
          </a:p>
          <a:p>
            <a:pPr indent="-304800" lvl="0" marL="355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Noto Sans Symbols"/>
              <a:buChar char="❖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Supported by several cloud platforms including Amazon EC2, Google Compute Engine, and Rackspace.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estolButterflyKnife.gif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049" y="1347450"/>
            <a:ext cx="3013574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14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Docker Architecture……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174" y="1017725"/>
            <a:ext cx="7275649" cy="380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Docker images……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4029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3060" lvl="0" marL="431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Noto Sans Symbols"/>
              <a:buChar char="❖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NOT A VHD</a:t>
            </a:r>
          </a:p>
          <a:p>
            <a:pPr indent="-353060" lvl="0" marL="4318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Noto Sans Symbols"/>
              <a:buChar char="❖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NOT A FILESYSTEM  </a:t>
            </a:r>
          </a:p>
          <a:p>
            <a:pPr indent="-353060" lvl="0" marL="4318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Noto Sans Symbols"/>
              <a:buChar char="❖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uses a Union File System</a:t>
            </a:r>
          </a:p>
          <a:p>
            <a:pPr indent="-353060" lvl="0" marL="4318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Noto Sans Symbols"/>
              <a:buChar char="❖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 read-only Layer</a:t>
            </a:r>
          </a:p>
          <a:p>
            <a:pPr indent="-353060" lvl="0" marL="4318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Noto Sans Symbols"/>
              <a:buChar char="❖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do not have state</a:t>
            </a:r>
          </a:p>
          <a:p>
            <a:pPr indent="-353060" lvl="0" marL="4318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Noto Sans Symbols"/>
              <a:buChar char="❖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Basically a tar file</a:t>
            </a:r>
          </a:p>
          <a:p>
            <a:pPr indent="-353060" lvl="0" marL="4318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Noto Sans Symbols"/>
              <a:buChar char="❖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Has a hierarchy </a:t>
            </a:r>
          </a:p>
          <a:p>
            <a:pPr indent="-228600" lvl="1" marL="9144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Font typeface="Arial"/>
              <a:buChar char="➢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Arbitrary depth</a:t>
            </a:r>
          </a:p>
          <a:p>
            <a:pPr indent="-353060" lvl="0" marL="4318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Noto Sans Symbols"/>
              <a:buChar char="❖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Fits into the Docker Registry </a:t>
            </a:r>
          </a:p>
          <a:p>
            <a:pPr indent="0" lvl="0" marL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2479" y="142871"/>
            <a:ext cx="3188400" cy="21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0011" y="2468325"/>
            <a:ext cx="2808600" cy="21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Docker Containers...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5348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lang="en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Units of software delivery (ship it!) </a:t>
            </a:r>
          </a:p>
          <a:p>
            <a:pPr indent="-353060" lvl="0" marL="431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Noto Sans Symbols"/>
              <a:buChar char="❖"/>
            </a:pPr>
            <a:r>
              <a:rPr lang="en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un everywhere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28571"/>
              <a:buFont typeface="Arial"/>
              <a:buChar char="➢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Regardless of kernel version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28571"/>
              <a:buFont typeface="Arial"/>
              <a:buChar char="➢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Regardless of host distro (but container and host architecture must match*) </a:t>
            </a:r>
          </a:p>
          <a:p>
            <a:pPr indent="-353060" lvl="0" marL="431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Noto Sans Symbols"/>
              <a:buChar char="❖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Run anything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28571"/>
              <a:buFont typeface="Arial"/>
              <a:buChar char="➢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If it can run on the host, it can run in the container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ct val="128571"/>
              <a:buFont typeface="Arial"/>
              <a:buChar char="➢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i.e., if it can run on a Linux kernel, it can run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175" y="1603875"/>
            <a:ext cx="2801125" cy="21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How does Docker work ?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4480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Font typeface="Arial"/>
              <a:buChar char="❖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You can build Docker images that hold your applications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Font typeface="Arial"/>
              <a:buChar char="❖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You can create Docker containers from those Docker images to run your applications.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Font typeface="Arial"/>
              <a:buChar char="❖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You can share those Docker images via Docker Hub or your own registry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000" y="1362825"/>
            <a:ext cx="3015399" cy="251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01800" y="1922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Virtual Machine Versus Container……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50" y="967150"/>
            <a:ext cx="7786500" cy="38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