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Proxima Nov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6.xml"/><Relationship Id="rId41" Type="http://schemas.openxmlformats.org/officeDocument/2006/relationships/font" Target="fonts/ProximaNova-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roximaNova-bold.fntdata"/><Relationship Id="rId16" Type="http://schemas.openxmlformats.org/officeDocument/2006/relationships/slide" Target="slides/slide12.xml"/><Relationship Id="rId38" Type="http://schemas.openxmlformats.org/officeDocument/2006/relationships/font" Target="fonts/ProximaNov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https://rhodecode.com/insights/version-control-systems-2016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image" Target="../media/image32.png"/><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02.png"/><Relationship Id="rId5" Type="http://schemas.openxmlformats.org/officeDocument/2006/relationships/image" Target="../media/image05.png"/><Relationship Id="rId6" Type="http://schemas.openxmlformats.org/officeDocument/2006/relationships/image" Target="../media/image09.png"/><Relationship Id="rId7" Type="http://schemas.openxmlformats.org/officeDocument/2006/relationships/image" Target="../media/image04.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Version Control System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Workflow</a:t>
            </a:r>
          </a:p>
        </p:txBody>
      </p:sp>
      <p:sp>
        <p:nvSpPr>
          <p:cNvPr id="150" name="Shape 150"/>
          <p:cNvSpPr txBox="1"/>
          <p:nvPr>
            <p:ph idx="1" type="body"/>
          </p:nvPr>
        </p:nvSpPr>
        <p:spPr>
          <a:xfrm>
            <a:off x="311700" y="1152475"/>
            <a:ext cx="3831600" cy="3614400"/>
          </a:xfrm>
          <a:prstGeom prst="rect">
            <a:avLst/>
          </a:prstGeom>
        </p:spPr>
        <p:txBody>
          <a:bodyPr anchorCtr="0" anchor="t" bIns="91425" lIns="91425" rIns="91425" tIns="91425">
            <a:noAutofit/>
          </a:bodyPr>
          <a:lstStyle/>
          <a:p>
            <a:pPr lvl="0">
              <a:spcBef>
                <a:spcPts val="0"/>
              </a:spcBef>
              <a:buNone/>
            </a:pPr>
            <a:r>
              <a:rPr lang="en"/>
              <a:t>Git workflow can be divided in two blocks.</a:t>
            </a:r>
          </a:p>
          <a:p>
            <a:pPr indent="-228600" lvl="0" marL="457200" rtl="0">
              <a:spcBef>
                <a:spcPts val="0"/>
              </a:spcBef>
              <a:buChar char="❖"/>
            </a:pPr>
            <a:r>
              <a:rPr lang="en"/>
              <a:t>Local:</a:t>
            </a:r>
          </a:p>
          <a:p>
            <a:pPr indent="-228600" lvl="1" marL="914400" rtl="0">
              <a:spcBef>
                <a:spcPts val="0"/>
              </a:spcBef>
              <a:buChar char="➢"/>
            </a:pPr>
            <a:r>
              <a:rPr lang="en"/>
              <a:t>Add local files to staging area</a:t>
            </a:r>
          </a:p>
          <a:p>
            <a:pPr indent="-228600" lvl="1" marL="914400" rtl="0">
              <a:spcBef>
                <a:spcPts val="0"/>
              </a:spcBef>
              <a:buChar char="➢"/>
            </a:pPr>
            <a:r>
              <a:rPr lang="en"/>
              <a:t>Commit your changes to local repo</a:t>
            </a:r>
          </a:p>
          <a:p>
            <a:pPr indent="-228600" lvl="1" marL="914400" rtl="0">
              <a:spcBef>
                <a:spcPts val="0"/>
              </a:spcBef>
              <a:buChar char="➢"/>
            </a:pPr>
            <a:r>
              <a:rPr lang="en"/>
              <a:t>Cut branch locally </a:t>
            </a:r>
          </a:p>
          <a:p>
            <a:pPr indent="-228600" lvl="1" marL="914400" rtl="0">
              <a:spcBef>
                <a:spcPts val="0"/>
              </a:spcBef>
              <a:buChar char="➢"/>
            </a:pPr>
            <a:r>
              <a:rPr lang="en"/>
              <a:t>Merge branches</a:t>
            </a:r>
          </a:p>
          <a:p>
            <a:pPr indent="-228600" lvl="0" marL="457200" rtl="0">
              <a:spcBef>
                <a:spcPts val="0"/>
              </a:spcBef>
              <a:buChar char="❖"/>
            </a:pPr>
            <a:r>
              <a:rPr lang="en"/>
              <a:t>Remote</a:t>
            </a:r>
          </a:p>
          <a:p>
            <a:pPr indent="-228600" lvl="1" marL="914400" rtl="0">
              <a:spcBef>
                <a:spcPts val="0"/>
              </a:spcBef>
              <a:buChar char="➢"/>
            </a:pPr>
            <a:r>
              <a:rPr lang="en"/>
              <a:t>Push your committed changes to  remote repo. </a:t>
            </a:r>
          </a:p>
          <a:p>
            <a:pPr indent="-228600" lvl="1" marL="914400">
              <a:spcBef>
                <a:spcPts val="0"/>
              </a:spcBef>
              <a:buChar char="➢"/>
            </a:pPr>
            <a:r>
              <a:rPr lang="en"/>
              <a:t>Pull/Fetch changes from remote to local</a:t>
            </a:r>
          </a:p>
        </p:txBody>
      </p:sp>
      <p:pic>
        <p:nvPicPr>
          <p:cNvPr id="151" name="Shape 151"/>
          <p:cNvPicPr preferRelativeResize="0"/>
          <p:nvPr/>
        </p:nvPicPr>
        <p:blipFill>
          <a:blip r:embed="rId3">
            <a:alphaModFix/>
          </a:blip>
          <a:stretch>
            <a:fillRect/>
          </a:stretch>
        </p:blipFill>
        <p:spPr>
          <a:xfrm>
            <a:off x="4365722" y="1152474"/>
            <a:ext cx="4405624" cy="3614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a:t>Distributed Workflows</a:t>
            </a:r>
          </a:p>
          <a:p>
            <a:pPr indent="0" lvl="0" marL="0" marR="0" rtl="0" algn="l">
              <a:lnSpc>
                <a:spcPct val="100000"/>
              </a:lnSpc>
              <a:spcBef>
                <a:spcPts val="0"/>
              </a:spcBef>
              <a:spcAft>
                <a:spcPts val="0"/>
              </a:spcAft>
              <a:buNone/>
            </a:pPr>
            <a:r>
              <a:t/>
            </a:r>
            <a:endParaRPr/>
          </a:p>
        </p:txBody>
      </p:sp>
      <p:pic>
        <p:nvPicPr>
          <p:cNvPr id="157" name="Shape 157"/>
          <p:cNvPicPr preferRelativeResize="0"/>
          <p:nvPr/>
        </p:nvPicPr>
        <p:blipFill>
          <a:blip r:embed="rId3">
            <a:alphaModFix/>
          </a:blip>
          <a:stretch>
            <a:fillRect/>
          </a:stretch>
        </p:blipFill>
        <p:spPr>
          <a:xfrm>
            <a:off x="1626575" y="1362825"/>
            <a:ext cx="5462223" cy="2747574"/>
          </a:xfrm>
          <a:prstGeom prst="rect">
            <a:avLst/>
          </a:prstGeom>
          <a:noFill/>
          <a:ln>
            <a:noFill/>
          </a:ln>
        </p:spPr>
      </p:pic>
      <p:sp>
        <p:nvSpPr>
          <p:cNvPr id="158" name="Shape 158"/>
          <p:cNvSpPr txBox="1"/>
          <p:nvPr/>
        </p:nvSpPr>
        <p:spPr>
          <a:xfrm>
            <a:off x="3228900" y="4253275"/>
            <a:ext cx="2686200" cy="406800"/>
          </a:xfrm>
          <a:prstGeom prst="rect">
            <a:avLst/>
          </a:prstGeom>
          <a:noFill/>
          <a:ln>
            <a:noFill/>
          </a:ln>
        </p:spPr>
        <p:txBody>
          <a:bodyPr anchorCtr="0" anchor="t" bIns="91425" lIns="91425" rIns="91425" tIns="91425">
            <a:noAutofit/>
          </a:bodyPr>
          <a:lstStyle/>
          <a:p>
            <a:pPr lvl="0" rtl="0">
              <a:lnSpc>
                <a:spcPct val="190384"/>
              </a:lnSpc>
              <a:spcBef>
                <a:spcPts val="0"/>
              </a:spcBef>
              <a:buNone/>
            </a:pPr>
            <a:r>
              <a:rPr b="1" lang="en" sz="1800">
                <a:solidFill>
                  <a:srgbClr val="666666"/>
                </a:solidFill>
                <a:highlight>
                  <a:srgbClr val="FCFCFA"/>
                </a:highlight>
              </a:rPr>
              <a:t>Centralized Workflow</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a:t>Distributed Workflows</a:t>
            </a:r>
          </a:p>
          <a:p>
            <a:pPr indent="0" lvl="0" marL="0" marR="0" rtl="0" algn="l">
              <a:lnSpc>
                <a:spcPct val="100000"/>
              </a:lnSpc>
              <a:spcBef>
                <a:spcPts val="0"/>
              </a:spcBef>
              <a:spcAft>
                <a:spcPts val="0"/>
              </a:spcAft>
              <a:buNone/>
            </a:pPr>
            <a:r>
              <a:t/>
            </a:r>
            <a:endParaRPr/>
          </a:p>
        </p:txBody>
      </p:sp>
      <p:pic>
        <p:nvPicPr>
          <p:cNvPr id="164" name="Shape 164"/>
          <p:cNvPicPr preferRelativeResize="0"/>
          <p:nvPr/>
        </p:nvPicPr>
        <p:blipFill>
          <a:blip r:embed="rId3">
            <a:alphaModFix/>
          </a:blip>
          <a:stretch>
            <a:fillRect/>
          </a:stretch>
        </p:blipFill>
        <p:spPr>
          <a:xfrm>
            <a:off x="1456225" y="1615600"/>
            <a:ext cx="6231550" cy="2428850"/>
          </a:xfrm>
          <a:prstGeom prst="rect">
            <a:avLst/>
          </a:prstGeom>
          <a:noFill/>
          <a:ln>
            <a:noFill/>
          </a:ln>
        </p:spPr>
      </p:pic>
      <p:sp>
        <p:nvSpPr>
          <p:cNvPr id="165" name="Shape 165"/>
          <p:cNvSpPr txBox="1"/>
          <p:nvPr/>
        </p:nvSpPr>
        <p:spPr>
          <a:xfrm>
            <a:off x="2736600" y="4253275"/>
            <a:ext cx="3681900" cy="406800"/>
          </a:xfrm>
          <a:prstGeom prst="rect">
            <a:avLst/>
          </a:prstGeom>
          <a:noFill/>
          <a:ln>
            <a:noFill/>
          </a:ln>
        </p:spPr>
        <p:txBody>
          <a:bodyPr anchorCtr="0" anchor="t" bIns="91425" lIns="91425" rIns="91425" tIns="91425">
            <a:noAutofit/>
          </a:bodyPr>
          <a:lstStyle/>
          <a:p>
            <a:pPr indent="0" lvl="0" marL="0" marR="0" rtl="0" algn="l">
              <a:lnSpc>
                <a:spcPct val="190384"/>
              </a:lnSpc>
              <a:spcBef>
                <a:spcPts val="0"/>
              </a:spcBef>
              <a:spcAft>
                <a:spcPts val="0"/>
              </a:spcAft>
              <a:buNone/>
            </a:pPr>
            <a:r>
              <a:rPr b="1" lang="en" sz="1800">
                <a:solidFill>
                  <a:srgbClr val="666666"/>
                </a:solidFill>
                <a:highlight>
                  <a:srgbClr val="FCFCFA"/>
                </a:highlight>
              </a:rPr>
              <a:t>Integration-Manager Workflow</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en"/>
              <a:t>Distributed Workflows</a:t>
            </a:r>
          </a:p>
          <a:p>
            <a:pPr indent="0" lvl="0" marL="0" marR="0" rtl="0" algn="l">
              <a:lnSpc>
                <a:spcPct val="100000"/>
              </a:lnSpc>
              <a:spcBef>
                <a:spcPts val="0"/>
              </a:spcBef>
              <a:spcAft>
                <a:spcPts val="0"/>
              </a:spcAft>
              <a:buNone/>
            </a:pPr>
            <a:r>
              <a:t/>
            </a:r>
            <a:endParaRPr/>
          </a:p>
        </p:txBody>
      </p:sp>
      <p:pic>
        <p:nvPicPr>
          <p:cNvPr id="171" name="Shape 171"/>
          <p:cNvPicPr preferRelativeResize="0"/>
          <p:nvPr/>
        </p:nvPicPr>
        <p:blipFill>
          <a:blip r:embed="rId3">
            <a:alphaModFix/>
          </a:blip>
          <a:stretch>
            <a:fillRect/>
          </a:stretch>
        </p:blipFill>
        <p:spPr>
          <a:xfrm>
            <a:off x="1632075" y="1399887"/>
            <a:ext cx="5879850" cy="2783324"/>
          </a:xfrm>
          <a:prstGeom prst="rect">
            <a:avLst/>
          </a:prstGeom>
          <a:noFill/>
          <a:ln>
            <a:noFill/>
          </a:ln>
        </p:spPr>
      </p:pic>
      <p:sp>
        <p:nvSpPr>
          <p:cNvPr id="172" name="Shape 172"/>
          <p:cNvSpPr txBox="1"/>
          <p:nvPr/>
        </p:nvSpPr>
        <p:spPr>
          <a:xfrm>
            <a:off x="2736600" y="4253275"/>
            <a:ext cx="4066500" cy="406800"/>
          </a:xfrm>
          <a:prstGeom prst="rect">
            <a:avLst/>
          </a:prstGeom>
          <a:noFill/>
          <a:ln>
            <a:noFill/>
          </a:ln>
        </p:spPr>
        <p:txBody>
          <a:bodyPr anchorCtr="0" anchor="t" bIns="91425" lIns="91425" rIns="91425" tIns="91425">
            <a:noAutofit/>
          </a:bodyPr>
          <a:lstStyle/>
          <a:p>
            <a:pPr indent="0" lvl="0" marL="0" marR="0" rtl="0" algn="l">
              <a:lnSpc>
                <a:spcPct val="190384"/>
              </a:lnSpc>
              <a:spcBef>
                <a:spcPts val="0"/>
              </a:spcBef>
              <a:spcAft>
                <a:spcPts val="0"/>
              </a:spcAft>
              <a:buNone/>
            </a:pPr>
            <a:r>
              <a:rPr b="1" lang="en" sz="1800">
                <a:solidFill>
                  <a:srgbClr val="666666"/>
                </a:solidFill>
                <a:highlight>
                  <a:srgbClr val="FCFCFA"/>
                </a:highlight>
              </a:rPr>
              <a:t>Dictator and Lieutenants Workflow</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Basic Git commands</a:t>
            </a:r>
          </a:p>
        </p:txBody>
      </p:sp>
      <p:sp>
        <p:nvSpPr>
          <p:cNvPr id="178" name="Shape 178"/>
          <p:cNvSpPr/>
          <p:nvPr/>
        </p:nvSpPr>
        <p:spPr>
          <a:xfrm>
            <a:off x="395650" y="1307850"/>
            <a:ext cx="1956300" cy="472500"/>
          </a:xfrm>
          <a:prstGeom prst="bevel">
            <a:avLst>
              <a:gd fmla="val 12500" name="adj"/>
            </a:avLst>
          </a:prstGeom>
          <a:solidFill>
            <a:schemeClr val="lt2"/>
          </a:solidFill>
          <a:ln cap="flat" cmpd="sng" w="9525">
            <a:solidFill>
              <a:srgbClr val="134F5C"/>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Git init</a:t>
            </a:r>
          </a:p>
        </p:txBody>
      </p:sp>
      <p:sp>
        <p:nvSpPr>
          <p:cNvPr id="179" name="Shape 179"/>
          <p:cNvSpPr/>
          <p:nvPr/>
        </p:nvSpPr>
        <p:spPr>
          <a:xfrm>
            <a:off x="3450975" y="1307850"/>
            <a:ext cx="1956300" cy="472500"/>
          </a:xfrm>
          <a:prstGeom prst="bevel">
            <a:avLst>
              <a:gd fmla="val 12500" name="adj"/>
            </a:avLst>
          </a:prstGeom>
          <a:solidFill>
            <a:schemeClr val="lt2"/>
          </a:solidFill>
          <a:ln cap="flat" cmpd="sng" w="9525">
            <a:solidFill>
              <a:srgbClr val="134F5C"/>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Git clone</a:t>
            </a:r>
          </a:p>
        </p:txBody>
      </p:sp>
      <p:sp>
        <p:nvSpPr>
          <p:cNvPr id="180" name="Shape 180"/>
          <p:cNvSpPr/>
          <p:nvPr/>
        </p:nvSpPr>
        <p:spPr>
          <a:xfrm>
            <a:off x="6415450" y="1307850"/>
            <a:ext cx="1956300" cy="472500"/>
          </a:xfrm>
          <a:prstGeom prst="bevel">
            <a:avLst>
              <a:gd fmla="val 12500" name="adj"/>
            </a:avLst>
          </a:prstGeom>
          <a:solidFill>
            <a:schemeClr val="lt2"/>
          </a:solidFill>
          <a:ln cap="flat" cmpd="sng" w="9525">
            <a:solidFill>
              <a:srgbClr val="134F5C"/>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Git add</a:t>
            </a:r>
          </a:p>
        </p:txBody>
      </p:sp>
      <p:sp>
        <p:nvSpPr>
          <p:cNvPr id="181" name="Shape 181"/>
          <p:cNvSpPr/>
          <p:nvPr/>
        </p:nvSpPr>
        <p:spPr>
          <a:xfrm>
            <a:off x="441075" y="2641975"/>
            <a:ext cx="1956300" cy="472500"/>
          </a:xfrm>
          <a:prstGeom prst="bevel">
            <a:avLst>
              <a:gd fmla="val 12500" name="adj"/>
            </a:avLst>
          </a:prstGeom>
          <a:solidFill>
            <a:schemeClr val="lt2"/>
          </a:solidFill>
          <a:ln cap="flat" cmpd="sng" w="9525">
            <a:solidFill>
              <a:srgbClr val="134F5C"/>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Git rm</a:t>
            </a:r>
          </a:p>
        </p:txBody>
      </p:sp>
      <p:sp>
        <p:nvSpPr>
          <p:cNvPr id="182" name="Shape 182"/>
          <p:cNvSpPr/>
          <p:nvPr/>
        </p:nvSpPr>
        <p:spPr>
          <a:xfrm>
            <a:off x="3450975" y="2641975"/>
            <a:ext cx="2001600" cy="472500"/>
          </a:xfrm>
          <a:prstGeom prst="bevel">
            <a:avLst>
              <a:gd fmla="val 12500" name="adj"/>
            </a:avLst>
          </a:prstGeom>
          <a:solidFill>
            <a:schemeClr val="lt2"/>
          </a:solidFill>
          <a:ln cap="flat" cmpd="sng" w="9525">
            <a:solidFill>
              <a:srgbClr val="134F5C"/>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Git commit</a:t>
            </a:r>
          </a:p>
        </p:txBody>
      </p:sp>
      <p:sp>
        <p:nvSpPr>
          <p:cNvPr id="183" name="Shape 183"/>
          <p:cNvSpPr/>
          <p:nvPr/>
        </p:nvSpPr>
        <p:spPr>
          <a:xfrm>
            <a:off x="6460875" y="2641975"/>
            <a:ext cx="1956300" cy="472500"/>
          </a:xfrm>
          <a:prstGeom prst="bevel">
            <a:avLst>
              <a:gd fmla="val 12500" name="adj"/>
            </a:avLst>
          </a:prstGeom>
          <a:solidFill>
            <a:schemeClr val="lt2"/>
          </a:solidFill>
          <a:ln cap="flat" cmpd="sng" w="9525">
            <a:solidFill>
              <a:srgbClr val="134F5C"/>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Git push</a:t>
            </a:r>
          </a:p>
        </p:txBody>
      </p:sp>
      <p:sp>
        <p:nvSpPr>
          <p:cNvPr id="184" name="Shape 184"/>
          <p:cNvSpPr/>
          <p:nvPr/>
        </p:nvSpPr>
        <p:spPr>
          <a:xfrm>
            <a:off x="441075" y="4190150"/>
            <a:ext cx="1956300" cy="472500"/>
          </a:xfrm>
          <a:prstGeom prst="bevel">
            <a:avLst>
              <a:gd fmla="val 12500" name="adj"/>
            </a:avLst>
          </a:prstGeom>
          <a:solidFill>
            <a:schemeClr val="lt2"/>
          </a:solidFill>
          <a:ln cap="flat" cmpd="sng" w="9525">
            <a:solidFill>
              <a:srgbClr val="134F5C"/>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Git pull</a:t>
            </a:r>
          </a:p>
        </p:txBody>
      </p:sp>
      <p:sp>
        <p:nvSpPr>
          <p:cNvPr id="185" name="Shape 185"/>
          <p:cNvSpPr/>
          <p:nvPr/>
        </p:nvSpPr>
        <p:spPr>
          <a:xfrm>
            <a:off x="3451100" y="4190150"/>
            <a:ext cx="2001600" cy="472500"/>
          </a:xfrm>
          <a:prstGeom prst="bevel">
            <a:avLst>
              <a:gd fmla="val 12500" name="adj"/>
            </a:avLst>
          </a:prstGeom>
          <a:solidFill>
            <a:schemeClr val="lt2"/>
          </a:solidFill>
          <a:ln cap="flat" cmpd="sng" w="9525">
            <a:solidFill>
              <a:srgbClr val="134F5C"/>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Git branch</a:t>
            </a:r>
          </a:p>
        </p:txBody>
      </p:sp>
      <p:sp>
        <p:nvSpPr>
          <p:cNvPr id="186" name="Shape 186"/>
          <p:cNvSpPr/>
          <p:nvPr/>
        </p:nvSpPr>
        <p:spPr>
          <a:xfrm>
            <a:off x="6460875" y="4190150"/>
            <a:ext cx="1956300" cy="472500"/>
          </a:xfrm>
          <a:prstGeom prst="bevel">
            <a:avLst>
              <a:gd fmla="val 12500" name="adj"/>
            </a:avLst>
          </a:prstGeom>
          <a:solidFill>
            <a:schemeClr val="lt2"/>
          </a:solidFill>
          <a:ln cap="flat" cmpd="sng" w="9525">
            <a:solidFill>
              <a:srgbClr val="134F5C"/>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Git checkout</a:t>
            </a:r>
          </a:p>
        </p:txBody>
      </p:sp>
      <p:pic>
        <p:nvPicPr>
          <p:cNvPr id="187" name="Shape 187"/>
          <p:cNvPicPr preferRelativeResize="0"/>
          <p:nvPr/>
        </p:nvPicPr>
        <p:blipFill rotWithShape="1">
          <a:blip r:embed="rId3">
            <a:alphaModFix/>
          </a:blip>
          <a:srcRect b="31209" l="0" r="0" t="33857"/>
          <a:stretch/>
        </p:blipFill>
        <p:spPr>
          <a:xfrm>
            <a:off x="153849" y="1974912"/>
            <a:ext cx="8319724" cy="472500"/>
          </a:xfrm>
          <a:prstGeom prst="rect">
            <a:avLst/>
          </a:prstGeom>
          <a:noFill/>
          <a:ln>
            <a:noFill/>
          </a:ln>
        </p:spPr>
      </p:pic>
      <p:pic>
        <p:nvPicPr>
          <p:cNvPr id="188" name="Shape 188"/>
          <p:cNvPicPr preferRelativeResize="0"/>
          <p:nvPr/>
        </p:nvPicPr>
        <p:blipFill rotWithShape="1">
          <a:blip r:embed="rId3">
            <a:alphaModFix/>
          </a:blip>
          <a:srcRect b="31209" l="0" r="0" t="33857"/>
          <a:stretch/>
        </p:blipFill>
        <p:spPr>
          <a:xfrm>
            <a:off x="306249" y="3490120"/>
            <a:ext cx="8319724" cy="47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init: </a:t>
            </a:r>
            <a:r>
              <a:rPr lang="en" sz="1400">
                <a:solidFill>
                  <a:srgbClr val="555755"/>
                </a:solidFill>
                <a:latin typeface="Arial"/>
                <a:ea typeface="Arial"/>
                <a:cs typeface="Arial"/>
                <a:sym typeface="Arial"/>
              </a:rPr>
              <a:t>Create an empty Git repository or reinitialize an existing one.</a:t>
            </a:r>
          </a:p>
          <a:p>
            <a:pPr lvl="0">
              <a:spcBef>
                <a:spcPts val="0"/>
              </a:spcBef>
              <a:buNone/>
            </a:pPr>
            <a:r>
              <a:t/>
            </a:r>
            <a:endParaRPr/>
          </a:p>
        </p:txBody>
      </p:sp>
      <p:sp>
        <p:nvSpPr>
          <p:cNvPr id="194" name="Shape 194"/>
          <p:cNvSpPr txBox="1"/>
          <p:nvPr/>
        </p:nvSpPr>
        <p:spPr>
          <a:xfrm>
            <a:off x="483575" y="1406775"/>
            <a:ext cx="4506000" cy="3495000"/>
          </a:xfrm>
          <a:prstGeom prst="rect">
            <a:avLst/>
          </a:prstGeom>
          <a:noFill/>
          <a:ln>
            <a:noFill/>
          </a:ln>
        </p:spPr>
        <p:txBody>
          <a:bodyPr anchorCtr="0" anchor="t" bIns="91425" lIns="91425" rIns="91425" tIns="91425">
            <a:noAutofit/>
          </a:bodyPr>
          <a:lstStyle/>
          <a:p>
            <a:pPr indent="-228600" lvl="0" marL="457200">
              <a:spcBef>
                <a:spcPts val="0"/>
              </a:spcBef>
              <a:buClr>
                <a:srgbClr val="555755"/>
              </a:buClr>
              <a:buChar char="●"/>
            </a:pPr>
            <a:r>
              <a:rPr lang="en">
                <a:solidFill>
                  <a:srgbClr val="555755"/>
                </a:solidFill>
              </a:rPr>
              <a:t>Run git init</a:t>
            </a:r>
          </a:p>
          <a:p>
            <a:pPr lvl="0">
              <a:spcBef>
                <a:spcPts val="0"/>
              </a:spcBef>
              <a:buNone/>
            </a:pPr>
            <a:r>
              <a:t/>
            </a:r>
            <a:endParaRPr>
              <a:solidFill>
                <a:srgbClr val="555755"/>
              </a:solidFill>
            </a:endParaRPr>
          </a:p>
          <a:p>
            <a:pPr indent="457200" lvl="0">
              <a:spcBef>
                <a:spcPts val="0"/>
              </a:spcBef>
              <a:buNone/>
            </a:pPr>
            <a:r>
              <a:rPr lang="en">
                <a:solidFill>
                  <a:srgbClr val="1155CC"/>
                </a:solidFill>
              </a:rPr>
              <a:t>$ git init workbase</a:t>
            </a:r>
          </a:p>
          <a:p>
            <a:pPr lvl="0">
              <a:spcBef>
                <a:spcPts val="0"/>
              </a:spcBef>
              <a:buNone/>
            </a:pPr>
            <a:r>
              <a:t/>
            </a:r>
            <a:endParaRPr>
              <a:solidFill>
                <a:srgbClr val="555755"/>
              </a:solidFill>
            </a:endParaRPr>
          </a:p>
          <a:p>
            <a:pPr lvl="0">
              <a:spcBef>
                <a:spcPts val="0"/>
              </a:spcBef>
              <a:buNone/>
            </a:pPr>
            <a:r>
              <a:rPr i="1" lang="en" sz="1200">
                <a:solidFill>
                  <a:srgbClr val="555755"/>
                </a:solidFill>
              </a:rPr>
              <a:t>(This will create a workbase directory and initialized this with .git directory.)</a:t>
            </a:r>
          </a:p>
          <a:p>
            <a:pPr lvl="0">
              <a:spcBef>
                <a:spcPts val="0"/>
              </a:spcBef>
              <a:buNone/>
            </a:pPr>
            <a:r>
              <a:t/>
            </a:r>
            <a:endParaRPr>
              <a:solidFill>
                <a:srgbClr val="555755"/>
              </a:solidFill>
            </a:endParaRPr>
          </a:p>
          <a:p>
            <a:pPr lvl="0">
              <a:spcBef>
                <a:spcPts val="0"/>
              </a:spcBef>
              <a:buNone/>
            </a:pPr>
            <a:r>
              <a:rPr b="1" lang="en">
                <a:solidFill>
                  <a:srgbClr val="555755"/>
                </a:solidFill>
              </a:rPr>
              <a:t>Options</a:t>
            </a:r>
          </a:p>
          <a:p>
            <a:pPr lvl="0">
              <a:spcBef>
                <a:spcPts val="0"/>
              </a:spcBef>
              <a:buNone/>
            </a:pPr>
            <a:r>
              <a:t/>
            </a:r>
            <a:endParaRPr>
              <a:solidFill>
                <a:srgbClr val="555755"/>
              </a:solidFill>
            </a:endParaRPr>
          </a:p>
          <a:p>
            <a:pPr lvl="0">
              <a:spcBef>
                <a:spcPts val="0"/>
              </a:spcBef>
              <a:buNone/>
            </a:pPr>
            <a:r>
              <a:rPr b="1" lang="en">
                <a:solidFill>
                  <a:srgbClr val="555755"/>
                </a:solidFill>
              </a:rPr>
              <a:t>-q : --quiet :</a:t>
            </a:r>
          </a:p>
          <a:p>
            <a:pPr indent="0" lvl="0" marL="457200" rtl="0">
              <a:lnSpc>
                <a:spcPct val="150000"/>
              </a:lnSpc>
              <a:spcBef>
                <a:spcPts val="0"/>
              </a:spcBef>
              <a:spcAft>
                <a:spcPts val="800"/>
              </a:spcAft>
              <a:buNone/>
            </a:pPr>
            <a:r>
              <a:rPr lang="en">
                <a:solidFill>
                  <a:srgbClr val="555755"/>
                </a:solidFill>
              </a:rPr>
              <a:t>Only print error and warning messages; all other output will be suppressed.</a:t>
            </a:r>
          </a:p>
          <a:p>
            <a:pPr indent="0" lvl="0" marL="0" marR="0" rtl="0" algn="l">
              <a:lnSpc>
                <a:spcPct val="100000"/>
              </a:lnSpc>
              <a:spcBef>
                <a:spcPts val="0"/>
              </a:spcBef>
              <a:spcAft>
                <a:spcPts val="0"/>
              </a:spcAft>
              <a:buNone/>
            </a:pPr>
            <a:r>
              <a:rPr b="1" lang="en">
                <a:solidFill>
                  <a:srgbClr val="555755"/>
                </a:solidFill>
              </a:rPr>
              <a:t>--bare :</a:t>
            </a:r>
            <a:r>
              <a:rPr lang="en">
                <a:solidFill>
                  <a:srgbClr val="555755"/>
                </a:solidFill>
              </a:rPr>
              <a:t> </a:t>
            </a:r>
          </a:p>
          <a:p>
            <a:pPr indent="0" lvl="0" marL="457200" marR="0" rtl="0" algn="l">
              <a:lnSpc>
                <a:spcPct val="100000"/>
              </a:lnSpc>
              <a:spcBef>
                <a:spcPts val="0"/>
              </a:spcBef>
              <a:spcAft>
                <a:spcPts val="0"/>
              </a:spcAft>
              <a:buNone/>
            </a:pPr>
            <a:r>
              <a:rPr lang="en">
                <a:solidFill>
                  <a:srgbClr val="555755"/>
                </a:solidFill>
              </a:rPr>
              <a:t>Create a bare repository.</a:t>
            </a:r>
          </a:p>
          <a:p>
            <a:pPr lvl="0">
              <a:spcBef>
                <a:spcPts val="0"/>
              </a:spcBef>
              <a:buNone/>
            </a:pPr>
            <a:r>
              <a:t/>
            </a:r>
            <a:endParaRPr>
              <a:solidFill>
                <a:srgbClr val="555755"/>
              </a:solidFill>
            </a:endParaRPr>
          </a:p>
        </p:txBody>
      </p:sp>
      <p:pic>
        <p:nvPicPr>
          <p:cNvPr id="195" name="Shape 195"/>
          <p:cNvPicPr preferRelativeResize="0"/>
          <p:nvPr/>
        </p:nvPicPr>
        <p:blipFill rotWithShape="1">
          <a:blip r:embed="rId3">
            <a:alphaModFix/>
          </a:blip>
          <a:srcRect b="3278" l="0" r="0" t="18650"/>
          <a:stretch/>
        </p:blipFill>
        <p:spPr>
          <a:xfrm>
            <a:off x="5231425" y="1527675"/>
            <a:ext cx="3758700" cy="311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 clone: </a:t>
            </a:r>
            <a:r>
              <a:rPr lang="en" sz="1400">
                <a:solidFill>
                  <a:srgbClr val="555755"/>
                </a:solidFill>
                <a:latin typeface="Arial"/>
                <a:ea typeface="Arial"/>
                <a:cs typeface="Arial"/>
                <a:sym typeface="Arial"/>
              </a:rPr>
              <a:t>Copies an existing Git repository.</a:t>
            </a:r>
          </a:p>
          <a:p>
            <a:pPr lvl="0" rtl="0">
              <a:spcBef>
                <a:spcPts val="0"/>
              </a:spcBef>
              <a:buNone/>
            </a:pPr>
            <a:r>
              <a:t/>
            </a:r>
            <a:endParaRPr/>
          </a:p>
        </p:txBody>
      </p:sp>
      <p:sp>
        <p:nvSpPr>
          <p:cNvPr id="201" name="Shape 201"/>
          <p:cNvSpPr txBox="1"/>
          <p:nvPr/>
        </p:nvSpPr>
        <p:spPr>
          <a:xfrm>
            <a:off x="483575" y="1132025"/>
            <a:ext cx="4506000" cy="3648900"/>
          </a:xfrm>
          <a:prstGeom prst="rect">
            <a:avLst/>
          </a:prstGeom>
          <a:noFill/>
          <a:ln>
            <a:noFill/>
          </a:ln>
        </p:spPr>
        <p:txBody>
          <a:bodyPr anchorCtr="0" anchor="t" bIns="91425" lIns="91425" rIns="91425" tIns="91425">
            <a:noAutofit/>
          </a:bodyPr>
          <a:lstStyle/>
          <a:p>
            <a:pPr indent="-228600" lvl="0" marL="457200" rtl="0">
              <a:spcBef>
                <a:spcPts val="0"/>
              </a:spcBef>
              <a:buClr>
                <a:srgbClr val="555755"/>
              </a:buClr>
              <a:buChar char="●"/>
            </a:pPr>
            <a:r>
              <a:rPr lang="en">
                <a:solidFill>
                  <a:srgbClr val="555755"/>
                </a:solidFill>
              </a:rPr>
              <a:t>Run git clone</a:t>
            </a:r>
          </a:p>
          <a:p>
            <a:pPr lvl="0" rtl="0">
              <a:spcBef>
                <a:spcPts val="0"/>
              </a:spcBef>
              <a:buNone/>
            </a:pPr>
            <a:r>
              <a:t/>
            </a:r>
            <a:endParaRPr>
              <a:solidFill>
                <a:srgbClr val="555755"/>
              </a:solidFill>
            </a:endParaRPr>
          </a:p>
          <a:p>
            <a:pPr indent="457200" lvl="0" rtl="0">
              <a:spcBef>
                <a:spcPts val="0"/>
              </a:spcBef>
              <a:buNone/>
            </a:pPr>
            <a:r>
              <a:rPr lang="en">
                <a:solidFill>
                  <a:srgbClr val="1155CC"/>
                </a:solidFill>
              </a:rPr>
              <a:t>$ git clone </a:t>
            </a:r>
            <a:r>
              <a:rPr lang="en">
                <a:solidFill>
                  <a:srgbClr val="1155CC"/>
                </a:solidFill>
              </a:rPr>
              <a:t>&lt;repo&gt;</a:t>
            </a:r>
          </a:p>
          <a:p>
            <a:pPr lvl="0" rtl="0">
              <a:spcBef>
                <a:spcPts val="0"/>
              </a:spcBef>
              <a:buNone/>
            </a:pPr>
            <a:r>
              <a:t/>
            </a:r>
            <a:endParaRPr>
              <a:solidFill>
                <a:srgbClr val="555755"/>
              </a:solidFill>
            </a:endParaRPr>
          </a:p>
          <a:p>
            <a:pPr lvl="0" rtl="0">
              <a:spcBef>
                <a:spcPts val="0"/>
              </a:spcBef>
              <a:buNone/>
            </a:pPr>
            <a:r>
              <a:rPr i="1" lang="en" sz="1200">
                <a:solidFill>
                  <a:srgbClr val="555755"/>
                </a:solidFill>
              </a:rPr>
              <a:t>(This will make  a copy of remote directory into your local machine)</a:t>
            </a:r>
          </a:p>
          <a:p>
            <a:pPr lvl="0" rtl="0">
              <a:spcBef>
                <a:spcPts val="0"/>
              </a:spcBef>
              <a:buNone/>
            </a:pPr>
            <a:r>
              <a:t/>
            </a:r>
            <a:endParaRPr>
              <a:solidFill>
                <a:srgbClr val="555755"/>
              </a:solidFill>
            </a:endParaRPr>
          </a:p>
          <a:p>
            <a:pPr lvl="0" rtl="0">
              <a:spcBef>
                <a:spcPts val="0"/>
              </a:spcBef>
              <a:buNone/>
            </a:pPr>
            <a:r>
              <a:rPr b="1" lang="en">
                <a:solidFill>
                  <a:srgbClr val="555755"/>
                </a:solidFill>
              </a:rPr>
              <a:t>Options</a:t>
            </a:r>
          </a:p>
          <a:p>
            <a:pPr lvl="0" rtl="0">
              <a:spcBef>
                <a:spcPts val="0"/>
              </a:spcBef>
              <a:buNone/>
            </a:pPr>
            <a:r>
              <a:t/>
            </a:r>
            <a:endParaRPr>
              <a:solidFill>
                <a:srgbClr val="555755"/>
              </a:solidFill>
            </a:endParaRPr>
          </a:p>
          <a:p>
            <a:pPr lvl="0" rtl="0">
              <a:lnSpc>
                <a:spcPct val="143181"/>
              </a:lnSpc>
              <a:spcBef>
                <a:spcPts val="0"/>
              </a:spcBef>
              <a:buNone/>
            </a:pPr>
            <a:r>
              <a:rPr b="1" lang="en">
                <a:solidFill>
                  <a:srgbClr val="555755"/>
                </a:solidFill>
              </a:rPr>
              <a:t>-l : --local :</a:t>
            </a:r>
          </a:p>
          <a:p>
            <a:pPr indent="0" lvl="0" marL="457200" rtl="0">
              <a:lnSpc>
                <a:spcPct val="150000"/>
              </a:lnSpc>
              <a:spcBef>
                <a:spcPts val="0"/>
              </a:spcBef>
              <a:spcAft>
                <a:spcPts val="800"/>
              </a:spcAft>
              <a:buNone/>
            </a:pPr>
            <a:r>
              <a:rPr lang="en">
                <a:solidFill>
                  <a:srgbClr val="555755"/>
                </a:solidFill>
              </a:rPr>
              <a:t>Repository to clone from is on a local machine. </a:t>
            </a:r>
          </a:p>
          <a:p>
            <a:pPr lvl="0" rtl="0">
              <a:lnSpc>
                <a:spcPct val="143181"/>
              </a:lnSpc>
              <a:spcBef>
                <a:spcPts val="0"/>
              </a:spcBef>
              <a:buNone/>
            </a:pPr>
            <a:r>
              <a:rPr b="1" lang="en">
                <a:solidFill>
                  <a:srgbClr val="555755"/>
                </a:solidFill>
              </a:rPr>
              <a:t>-o &lt;name&gt; : --origin &lt;name&gt; : </a:t>
            </a:r>
          </a:p>
          <a:p>
            <a:pPr indent="0" lvl="0" marL="457200" marR="0" rtl="0" algn="l">
              <a:lnSpc>
                <a:spcPct val="100000"/>
              </a:lnSpc>
              <a:spcBef>
                <a:spcPts val="0"/>
              </a:spcBef>
              <a:spcAft>
                <a:spcPts val="0"/>
              </a:spcAft>
              <a:buNone/>
            </a:pPr>
            <a:r>
              <a:rPr lang="en">
                <a:solidFill>
                  <a:srgbClr val="555755"/>
                </a:solidFill>
              </a:rPr>
              <a:t>Instead of using the remote name </a:t>
            </a:r>
            <a:r>
              <a:rPr b="1" lang="en">
                <a:solidFill>
                  <a:srgbClr val="555755"/>
                </a:solidFill>
              </a:rPr>
              <a:t>origin</a:t>
            </a:r>
            <a:r>
              <a:rPr lang="en">
                <a:solidFill>
                  <a:srgbClr val="555755"/>
                </a:solidFill>
              </a:rPr>
              <a:t> to keep track of the upstream repository, use &lt;name&gt;.</a:t>
            </a:r>
          </a:p>
        </p:txBody>
      </p:sp>
      <p:pic>
        <p:nvPicPr>
          <p:cNvPr id="202" name="Shape 202"/>
          <p:cNvPicPr preferRelativeResize="0"/>
          <p:nvPr/>
        </p:nvPicPr>
        <p:blipFill>
          <a:blip r:embed="rId3">
            <a:alphaModFix/>
          </a:blip>
          <a:stretch>
            <a:fillRect/>
          </a:stretch>
        </p:blipFill>
        <p:spPr>
          <a:xfrm>
            <a:off x="5473200" y="1702800"/>
            <a:ext cx="3431575" cy="2616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 add: </a:t>
            </a:r>
            <a:r>
              <a:rPr lang="en" sz="1400">
                <a:solidFill>
                  <a:srgbClr val="555755"/>
                </a:solidFill>
                <a:latin typeface="Arial"/>
                <a:ea typeface="Arial"/>
                <a:cs typeface="Arial"/>
                <a:sym typeface="Arial"/>
              </a:rPr>
              <a:t>Add file contents to the index.</a:t>
            </a:r>
          </a:p>
          <a:p>
            <a:pPr lvl="0" rtl="0">
              <a:spcBef>
                <a:spcPts val="0"/>
              </a:spcBef>
              <a:buNone/>
            </a:pPr>
            <a:r>
              <a:t/>
            </a:r>
            <a:endParaRPr/>
          </a:p>
        </p:txBody>
      </p:sp>
      <p:sp>
        <p:nvSpPr>
          <p:cNvPr id="208" name="Shape 208"/>
          <p:cNvSpPr txBox="1"/>
          <p:nvPr/>
        </p:nvSpPr>
        <p:spPr>
          <a:xfrm>
            <a:off x="483575" y="1132025"/>
            <a:ext cx="4560900" cy="3736800"/>
          </a:xfrm>
          <a:prstGeom prst="rect">
            <a:avLst/>
          </a:prstGeom>
          <a:noFill/>
          <a:ln>
            <a:noFill/>
          </a:ln>
        </p:spPr>
        <p:txBody>
          <a:bodyPr anchorCtr="0" anchor="t" bIns="91425" lIns="91425" rIns="91425" tIns="91425">
            <a:noAutofit/>
          </a:bodyPr>
          <a:lstStyle/>
          <a:p>
            <a:pPr indent="-228600" lvl="0" marL="457200" rtl="0">
              <a:spcBef>
                <a:spcPts val="0"/>
              </a:spcBef>
              <a:buClr>
                <a:srgbClr val="555755"/>
              </a:buClr>
              <a:buChar char="●"/>
            </a:pPr>
            <a:r>
              <a:rPr lang="en">
                <a:solidFill>
                  <a:srgbClr val="555755"/>
                </a:solidFill>
              </a:rPr>
              <a:t>Run git add</a:t>
            </a:r>
          </a:p>
          <a:p>
            <a:pPr lvl="0" rtl="0">
              <a:spcBef>
                <a:spcPts val="0"/>
              </a:spcBef>
              <a:buNone/>
            </a:pPr>
            <a:r>
              <a:t/>
            </a:r>
            <a:endParaRPr>
              <a:solidFill>
                <a:srgbClr val="555755"/>
              </a:solidFill>
            </a:endParaRPr>
          </a:p>
          <a:p>
            <a:pPr indent="457200" lvl="0" rtl="0">
              <a:spcBef>
                <a:spcPts val="0"/>
              </a:spcBef>
              <a:buNone/>
            </a:pPr>
            <a:r>
              <a:rPr lang="en">
                <a:solidFill>
                  <a:srgbClr val="1155CC"/>
                </a:solidFill>
              </a:rPr>
              <a:t>$ git add &lt;filename or wildcard&gt;</a:t>
            </a:r>
          </a:p>
          <a:p>
            <a:pPr lvl="0" rtl="0">
              <a:spcBef>
                <a:spcPts val="0"/>
              </a:spcBef>
              <a:buNone/>
            </a:pPr>
            <a:r>
              <a:t/>
            </a:r>
            <a:endParaRPr>
              <a:solidFill>
                <a:srgbClr val="555755"/>
              </a:solidFill>
            </a:endParaRPr>
          </a:p>
          <a:p>
            <a:pPr lvl="0" rtl="0">
              <a:spcBef>
                <a:spcPts val="0"/>
              </a:spcBef>
              <a:buNone/>
            </a:pPr>
            <a:r>
              <a:rPr i="1" lang="en" sz="1200">
                <a:solidFill>
                  <a:srgbClr val="555755"/>
                </a:solidFill>
              </a:rPr>
              <a:t>(This will add your files to the index or staging area in git.)</a:t>
            </a:r>
          </a:p>
          <a:p>
            <a:pPr lvl="0" rtl="0">
              <a:spcBef>
                <a:spcPts val="0"/>
              </a:spcBef>
              <a:buNone/>
            </a:pPr>
            <a:r>
              <a:t/>
            </a:r>
            <a:endParaRPr>
              <a:solidFill>
                <a:srgbClr val="555755"/>
              </a:solidFill>
            </a:endParaRPr>
          </a:p>
          <a:p>
            <a:pPr lvl="0" rtl="0">
              <a:spcBef>
                <a:spcPts val="0"/>
              </a:spcBef>
              <a:buNone/>
            </a:pPr>
            <a:r>
              <a:rPr b="1" lang="en">
                <a:solidFill>
                  <a:srgbClr val="555755"/>
                </a:solidFill>
              </a:rPr>
              <a:t>Options</a:t>
            </a:r>
          </a:p>
          <a:p>
            <a:pPr lvl="0" rtl="0">
              <a:spcBef>
                <a:spcPts val="0"/>
              </a:spcBef>
              <a:buNone/>
            </a:pPr>
            <a:r>
              <a:t/>
            </a:r>
            <a:endParaRPr>
              <a:solidFill>
                <a:srgbClr val="555755"/>
              </a:solidFill>
            </a:endParaRPr>
          </a:p>
          <a:p>
            <a:pPr lvl="0" rtl="0">
              <a:lnSpc>
                <a:spcPct val="143181"/>
              </a:lnSpc>
              <a:spcBef>
                <a:spcPts val="0"/>
              </a:spcBef>
              <a:buNone/>
            </a:pPr>
            <a:r>
              <a:rPr b="1" lang="en">
                <a:solidFill>
                  <a:srgbClr val="555755"/>
                </a:solidFill>
              </a:rPr>
              <a:t>-n : --dry-run :</a:t>
            </a:r>
          </a:p>
          <a:p>
            <a:pPr indent="0" lvl="0" marL="101600" rtl="0">
              <a:lnSpc>
                <a:spcPct val="150000"/>
              </a:lnSpc>
              <a:spcBef>
                <a:spcPts val="0"/>
              </a:spcBef>
              <a:spcAft>
                <a:spcPts val="800"/>
              </a:spcAft>
              <a:buNone/>
            </a:pPr>
            <a:r>
              <a:rPr lang="en">
                <a:solidFill>
                  <a:srgbClr val="555755"/>
                </a:solidFill>
              </a:rPr>
              <a:t>Don’t actually add the file(s), just show if they exist and/or will be ignored.</a:t>
            </a:r>
          </a:p>
          <a:p>
            <a:pPr lvl="0" rtl="0">
              <a:lnSpc>
                <a:spcPct val="143181"/>
              </a:lnSpc>
              <a:spcBef>
                <a:spcPts val="0"/>
              </a:spcBef>
              <a:buNone/>
            </a:pPr>
            <a:r>
              <a:rPr b="1" lang="en">
                <a:solidFill>
                  <a:srgbClr val="555755"/>
                </a:solidFill>
              </a:rPr>
              <a:t>--no-all :  --ignore-removal :</a:t>
            </a:r>
            <a:r>
              <a:rPr b="1" lang="en">
                <a:solidFill>
                  <a:srgbClr val="555755"/>
                </a:solidFill>
              </a:rPr>
              <a:t> </a:t>
            </a:r>
          </a:p>
          <a:p>
            <a:pPr indent="0" lvl="0" marL="457200" marR="0" rtl="0" algn="l">
              <a:lnSpc>
                <a:spcPct val="100000"/>
              </a:lnSpc>
              <a:spcBef>
                <a:spcPts val="0"/>
              </a:spcBef>
              <a:spcAft>
                <a:spcPts val="0"/>
              </a:spcAft>
              <a:buNone/>
            </a:pPr>
            <a:r>
              <a:rPr lang="en">
                <a:solidFill>
                  <a:srgbClr val="555755"/>
                </a:solidFill>
              </a:rPr>
              <a:t>Add new files to index but ignore files that have been removed from the working tree.</a:t>
            </a:r>
          </a:p>
        </p:txBody>
      </p:sp>
      <p:pic>
        <p:nvPicPr>
          <p:cNvPr id="209" name="Shape 209"/>
          <p:cNvPicPr preferRelativeResize="0"/>
          <p:nvPr/>
        </p:nvPicPr>
        <p:blipFill rotWithShape="1">
          <a:blip r:embed="rId3">
            <a:alphaModFix/>
          </a:blip>
          <a:srcRect b="0" l="0" r="33137" t="0"/>
          <a:stretch/>
        </p:blipFill>
        <p:spPr>
          <a:xfrm>
            <a:off x="6022775" y="1227975"/>
            <a:ext cx="2670625" cy="314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 rm: </a:t>
            </a:r>
            <a:r>
              <a:rPr lang="en" sz="1400">
                <a:solidFill>
                  <a:srgbClr val="555755"/>
                </a:solidFill>
                <a:latin typeface="Arial"/>
                <a:ea typeface="Arial"/>
                <a:cs typeface="Arial"/>
                <a:sym typeface="Arial"/>
              </a:rPr>
              <a:t>Remove file contents to the index.</a:t>
            </a:r>
          </a:p>
          <a:p>
            <a:pPr lvl="0" rtl="0">
              <a:spcBef>
                <a:spcPts val="0"/>
              </a:spcBef>
              <a:buNone/>
            </a:pPr>
            <a:r>
              <a:t/>
            </a:r>
            <a:endParaRPr/>
          </a:p>
        </p:txBody>
      </p:sp>
      <p:sp>
        <p:nvSpPr>
          <p:cNvPr id="215" name="Shape 215"/>
          <p:cNvSpPr txBox="1"/>
          <p:nvPr/>
        </p:nvSpPr>
        <p:spPr>
          <a:xfrm>
            <a:off x="483575" y="1000150"/>
            <a:ext cx="5539200" cy="3956400"/>
          </a:xfrm>
          <a:prstGeom prst="rect">
            <a:avLst/>
          </a:prstGeom>
          <a:noFill/>
          <a:ln>
            <a:noFill/>
          </a:ln>
        </p:spPr>
        <p:txBody>
          <a:bodyPr anchorCtr="0" anchor="t" bIns="91425" lIns="91425" rIns="91425" tIns="91425">
            <a:noAutofit/>
          </a:bodyPr>
          <a:lstStyle/>
          <a:p>
            <a:pPr indent="-228600" lvl="0" marL="457200" rtl="0">
              <a:spcBef>
                <a:spcPts val="0"/>
              </a:spcBef>
              <a:buClr>
                <a:srgbClr val="555755"/>
              </a:buClr>
              <a:buChar char="●"/>
            </a:pPr>
            <a:r>
              <a:rPr lang="en">
                <a:solidFill>
                  <a:srgbClr val="555755"/>
                </a:solidFill>
              </a:rPr>
              <a:t>Run git rm</a:t>
            </a:r>
          </a:p>
          <a:p>
            <a:pPr lvl="0" rtl="0">
              <a:spcBef>
                <a:spcPts val="0"/>
              </a:spcBef>
              <a:buNone/>
            </a:pPr>
            <a:r>
              <a:t/>
            </a:r>
            <a:endParaRPr>
              <a:solidFill>
                <a:srgbClr val="555755"/>
              </a:solidFill>
            </a:endParaRPr>
          </a:p>
          <a:p>
            <a:pPr indent="457200" lvl="0" rtl="0">
              <a:spcBef>
                <a:spcPts val="0"/>
              </a:spcBef>
              <a:buNone/>
            </a:pPr>
            <a:r>
              <a:rPr lang="en">
                <a:solidFill>
                  <a:srgbClr val="1155CC"/>
                </a:solidFill>
              </a:rPr>
              <a:t>$ git rm &lt;filename or wildcard&gt;</a:t>
            </a:r>
          </a:p>
          <a:p>
            <a:pPr lvl="0" rtl="0">
              <a:spcBef>
                <a:spcPts val="0"/>
              </a:spcBef>
              <a:buNone/>
            </a:pPr>
            <a:r>
              <a:t/>
            </a:r>
            <a:endParaRPr>
              <a:solidFill>
                <a:srgbClr val="555755"/>
              </a:solidFill>
            </a:endParaRPr>
          </a:p>
          <a:p>
            <a:pPr lvl="0" rtl="0">
              <a:spcBef>
                <a:spcPts val="0"/>
              </a:spcBef>
              <a:buNone/>
            </a:pPr>
            <a:r>
              <a:rPr i="1" lang="en" sz="1200">
                <a:solidFill>
                  <a:srgbClr val="555755"/>
                </a:solidFill>
              </a:rPr>
              <a:t>(This will remove your files from the index or staging area in git.)</a:t>
            </a:r>
          </a:p>
          <a:p>
            <a:pPr lvl="0" rtl="0">
              <a:spcBef>
                <a:spcPts val="0"/>
              </a:spcBef>
              <a:buNone/>
            </a:pPr>
            <a:r>
              <a:t/>
            </a:r>
            <a:endParaRPr>
              <a:solidFill>
                <a:srgbClr val="555755"/>
              </a:solidFill>
            </a:endParaRPr>
          </a:p>
          <a:p>
            <a:pPr lvl="0" rtl="0">
              <a:spcBef>
                <a:spcPts val="0"/>
              </a:spcBef>
              <a:buNone/>
            </a:pPr>
            <a:r>
              <a:rPr b="1" lang="en">
                <a:solidFill>
                  <a:srgbClr val="555755"/>
                </a:solidFill>
              </a:rPr>
              <a:t>Options</a:t>
            </a:r>
          </a:p>
          <a:p>
            <a:pPr lvl="0" rtl="0">
              <a:spcBef>
                <a:spcPts val="0"/>
              </a:spcBef>
              <a:buNone/>
            </a:pPr>
            <a:r>
              <a:t/>
            </a:r>
            <a:endParaRPr>
              <a:solidFill>
                <a:srgbClr val="555755"/>
              </a:solidFill>
            </a:endParaRPr>
          </a:p>
          <a:p>
            <a:pPr lvl="0" rtl="0">
              <a:lnSpc>
                <a:spcPct val="100000"/>
              </a:lnSpc>
              <a:spcBef>
                <a:spcPts val="0"/>
              </a:spcBef>
              <a:buNone/>
            </a:pPr>
            <a:r>
              <a:rPr b="1" lang="en">
                <a:solidFill>
                  <a:srgbClr val="555755"/>
                </a:solidFill>
              </a:rPr>
              <a:t>-n : --dry-run :</a:t>
            </a:r>
          </a:p>
          <a:p>
            <a:pPr indent="0" lvl="0" marL="101600" rtl="0">
              <a:lnSpc>
                <a:spcPct val="100000"/>
              </a:lnSpc>
              <a:spcBef>
                <a:spcPts val="0"/>
              </a:spcBef>
              <a:spcAft>
                <a:spcPts val="800"/>
              </a:spcAft>
              <a:buNone/>
            </a:pPr>
            <a:r>
              <a:rPr lang="en">
                <a:solidFill>
                  <a:srgbClr val="555755"/>
                </a:solidFill>
              </a:rPr>
              <a:t>Don’t actually remove any file(s),</a:t>
            </a:r>
            <a:r>
              <a:rPr lang="en">
                <a:solidFill>
                  <a:srgbClr val="555755"/>
                </a:solidFill>
              </a:rPr>
              <a:t> just show if they exist and/or will be ignored.</a:t>
            </a:r>
          </a:p>
          <a:p>
            <a:pPr lvl="0" rtl="0">
              <a:lnSpc>
                <a:spcPct val="100000"/>
              </a:lnSpc>
              <a:spcBef>
                <a:spcPts val="0"/>
              </a:spcBef>
              <a:buNone/>
            </a:pPr>
            <a:r>
              <a:rPr b="1" lang="en">
                <a:solidFill>
                  <a:srgbClr val="555755"/>
                </a:solidFill>
              </a:rPr>
              <a:t>-r :</a:t>
            </a:r>
          </a:p>
          <a:p>
            <a:pPr indent="0" lvl="0" marL="101600" rtl="0">
              <a:lnSpc>
                <a:spcPct val="100000"/>
              </a:lnSpc>
              <a:spcBef>
                <a:spcPts val="0"/>
              </a:spcBef>
              <a:spcAft>
                <a:spcPts val="800"/>
              </a:spcAft>
              <a:buNone/>
            </a:pPr>
            <a:r>
              <a:rPr lang="en">
                <a:solidFill>
                  <a:srgbClr val="555755"/>
                </a:solidFill>
              </a:rPr>
              <a:t>Allow recursive removal when a leading directory name is given.</a:t>
            </a:r>
          </a:p>
          <a:p>
            <a:pPr lvl="0" rtl="0">
              <a:lnSpc>
                <a:spcPct val="100000"/>
              </a:lnSpc>
              <a:spcBef>
                <a:spcPts val="0"/>
              </a:spcBef>
              <a:buNone/>
            </a:pPr>
            <a:r>
              <a:rPr b="1" lang="en">
                <a:solidFill>
                  <a:srgbClr val="555755"/>
                </a:solidFill>
              </a:rPr>
              <a:t>--cached</a:t>
            </a:r>
          </a:p>
          <a:p>
            <a:pPr indent="0" lvl="0" marL="101600" rtl="0">
              <a:lnSpc>
                <a:spcPct val="100000"/>
              </a:lnSpc>
              <a:spcBef>
                <a:spcPts val="0"/>
              </a:spcBef>
              <a:spcAft>
                <a:spcPts val="800"/>
              </a:spcAft>
              <a:buNone/>
            </a:pPr>
            <a:r>
              <a:rPr lang="en">
                <a:solidFill>
                  <a:srgbClr val="555755"/>
                </a:solidFill>
              </a:rPr>
              <a:t>Use this option to unstage and remove paths only from the index. Working tree files, whether modified or not, will be left alone.</a:t>
            </a:r>
          </a:p>
          <a:p>
            <a:pPr indent="0" lvl="0" marL="101600" rtl="0">
              <a:lnSpc>
                <a:spcPct val="150000"/>
              </a:lnSpc>
              <a:spcBef>
                <a:spcPts val="0"/>
              </a:spcBef>
              <a:spcAft>
                <a:spcPts val="800"/>
              </a:spcAft>
              <a:buNone/>
            </a:pPr>
            <a:r>
              <a:t/>
            </a:r>
            <a:endParaRPr>
              <a:solidFill>
                <a:srgbClr val="555755"/>
              </a:solidFill>
            </a:endParaRPr>
          </a:p>
          <a:p>
            <a:pPr indent="0" lvl="0" marL="457200" marR="0" rtl="0" algn="l">
              <a:lnSpc>
                <a:spcPct val="100000"/>
              </a:lnSpc>
              <a:spcBef>
                <a:spcPts val="0"/>
              </a:spcBef>
              <a:spcAft>
                <a:spcPts val="0"/>
              </a:spcAft>
              <a:buNone/>
            </a:pPr>
            <a:r>
              <a:t/>
            </a:r>
            <a:endParaRPr b="1">
              <a:solidFill>
                <a:srgbClr val="555755"/>
              </a:solidFill>
            </a:endParaRPr>
          </a:p>
        </p:txBody>
      </p:sp>
      <p:pic>
        <p:nvPicPr>
          <p:cNvPr id="216" name="Shape 216"/>
          <p:cNvPicPr preferRelativeResize="0"/>
          <p:nvPr/>
        </p:nvPicPr>
        <p:blipFill rotWithShape="1">
          <a:blip r:embed="rId3">
            <a:alphaModFix/>
          </a:blip>
          <a:srcRect b="0" l="27240" r="33136" t="0"/>
          <a:stretch/>
        </p:blipFill>
        <p:spPr>
          <a:xfrm>
            <a:off x="6396475" y="1238950"/>
            <a:ext cx="1582625" cy="3143250"/>
          </a:xfrm>
          <a:prstGeom prst="rect">
            <a:avLst/>
          </a:prstGeom>
          <a:noFill/>
          <a:ln>
            <a:noFill/>
          </a:ln>
        </p:spPr>
      </p:pic>
      <p:sp>
        <p:nvSpPr>
          <p:cNvPr id="217" name="Shape 217"/>
          <p:cNvSpPr/>
          <p:nvPr/>
        </p:nvSpPr>
        <p:spPr>
          <a:xfrm rot="10796460">
            <a:off x="7978899" y="1604725"/>
            <a:ext cx="582600" cy="1363200"/>
          </a:xfrm>
          <a:prstGeom prst="curvedRightArrow">
            <a:avLst>
              <a:gd fmla="val 25000" name="adj1"/>
              <a:gd fmla="val 50000" name="adj2"/>
              <a:gd fmla="val 25000" name="adj3"/>
            </a:avLst>
          </a:prstGeom>
          <a:solidFill>
            <a:srgbClr val="FFFFFF"/>
          </a:solidFill>
          <a:ln cap="flat" cmpd="sng" w="9525">
            <a:solidFill>
              <a:srgbClr val="FF99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txBox="1"/>
          <p:nvPr/>
        </p:nvSpPr>
        <p:spPr>
          <a:xfrm>
            <a:off x="7649300" y="2198050"/>
            <a:ext cx="670500" cy="428700"/>
          </a:xfrm>
          <a:prstGeom prst="rect">
            <a:avLst/>
          </a:prstGeom>
          <a:noFill/>
          <a:ln>
            <a:noFill/>
          </a:ln>
        </p:spPr>
        <p:txBody>
          <a:bodyPr anchorCtr="0" anchor="t" bIns="91425" lIns="91425" rIns="91425" tIns="91425">
            <a:noAutofit/>
          </a:bodyPr>
          <a:lstStyle/>
          <a:p>
            <a:pPr lvl="0">
              <a:spcBef>
                <a:spcPts val="0"/>
              </a:spcBef>
              <a:buNone/>
            </a:pPr>
            <a:r>
              <a:rPr lang="en"/>
              <a:t>git rm</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 commit:</a:t>
            </a:r>
            <a:r>
              <a:rPr lang="en" sz="1400">
                <a:solidFill>
                  <a:srgbClr val="555755"/>
                </a:solidFill>
                <a:latin typeface="Arial"/>
                <a:ea typeface="Arial"/>
                <a:cs typeface="Arial"/>
                <a:sym typeface="Arial"/>
              </a:rPr>
              <a:t> Record changes to the repository.</a:t>
            </a:r>
          </a:p>
          <a:p>
            <a:pPr lvl="0" rtl="0">
              <a:spcBef>
                <a:spcPts val="0"/>
              </a:spcBef>
              <a:buNone/>
            </a:pPr>
            <a:r>
              <a:t/>
            </a:r>
            <a:endParaRPr/>
          </a:p>
        </p:txBody>
      </p:sp>
      <p:sp>
        <p:nvSpPr>
          <p:cNvPr id="224" name="Shape 224"/>
          <p:cNvSpPr txBox="1"/>
          <p:nvPr/>
        </p:nvSpPr>
        <p:spPr>
          <a:xfrm>
            <a:off x="483575" y="1000150"/>
            <a:ext cx="6242400" cy="3956400"/>
          </a:xfrm>
          <a:prstGeom prst="rect">
            <a:avLst/>
          </a:prstGeom>
          <a:noFill/>
          <a:ln>
            <a:noFill/>
          </a:ln>
        </p:spPr>
        <p:txBody>
          <a:bodyPr anchorCtr="0" anchor="t" bIns="91425" lIns="91425" rIns="91425" tIns="91425">
            <a:noAutofit/>
          </a:bodyPr>
          <a:lstStyle/>
          <a:p>
            <a:pPr indent="-228600" lvl="0" marL="457200" rtl="0">
              <a:spcBef>
                <a:spcPts val="0"/>
              </a:spcBef>
              <a:buClr>
                <a:srgbClr val="555755"/>
              </a:buClr>
              <a:buChar char="●"/>
            </a:pPr>
            <a:r>
              <a:rPr lang="en">
                <a:solidFill>
                  <a:srgbClr val="555755"/>
                </a:solidFill>
              </a:rPr>
              <a:t>Run git commit</a:t>
            </a:r>
          </a:p>
          <a:p>
            <a:pPr lvl="0" rtl="0">
              <a:spcBef>
                <a:spcPts val="0"/>
              </a:spcBef>
              <a:buNone/>
            </a:pPr>
            <a:r>
              <a:t/>
            </a:r>
            <a:endParaRPr>
              <a:solidFill>
                <a:srgbClr val="555755"/>
              </a:solidFill>
            </a:endParaRPr>
          </a:p>
          <a:p>
            <a:pPr indent="457200" lvl="0" rtl="0">
              <a:spcBef>
                <a:spcPts val="0"/>
              </a:spcBef>
              <a:buNone/>
            </a:pPr>
            <a:r>
              <a:rPr lang="en">
                <a:solidFill>
                  <a:srgbClr val="1155CC"/>
                </a:solidFill>
              </a:rPr>
              <a:t>$ git commit -m “&lt;message&gt;”</a:t>
            </a:r>
          </a:p>
          <a:p>
            <a:pPr lvl="0" rtl="0">
              <a:spcBef>
                <a:spcPts val="0"/>
              </a:spcBef>
              <a:buNone/>
            </a:pPr>
            <a:r>
              <a:t/>
            </a:r>
            <a:endParaRPr>
              <a:solidFill>
                <a:srgbClr val="555755"/>
              </a:solidFill>
            </a:endParaRPr>
          </a:p>
          <a:p>
            <a:pPr lvl="0" rtl="0">
              <a:spcBef>
                <a:spcPts val="0"/>
              </a:spcBef>
              <a:buNone/>
            </a:pPr>
            <a:r>
              <a:rPr i="1" lang="en" sz="1200">
                <a:solidFill>
                  <a:srgbClr val="555755"/>
                </a:solidFill>
              </a:rPr>
              <a:t>(This will remove your files from the index or staging area in git.)</a:t>
            </a:r>
          </a:p>
          <a:p>
            <a:pPr lvl="0" rtl="0">
              <a:spcBef>
                <a:spcPts val="0"/>
              </a:spcBef>
              <a:buNone/>
            </a:pPr>
            <a:r>
              <a:t/>
            </a:r>
            <a:endParaRPr>
              <a:solidFill>
                <a:srgbClr val="555755"/>
              </a:solidFill>
            </a:endParaRPr>
          </a:p>
          <a:p>
            <a:pPr lvl="0" rtl="0">
              <a:spcBef>
                <a:spcPts val="0"/>
              </a:spcBef>
              <a:buNone/>
            </a:pPr>
            <a:r>
              <a:rPr b="1" lang="en">
                <a:solidFill>
                  <a:srgbClr val="555755"/>
                </a:solidFill>
              </a:rPr>
              <a:t>Options</a:t>
            </a:r>
          </a:p>
          <a:p>
            <a:pPr lvl="0" rtl="0">
              <a:spcBef>
                <a:spcPts val="0"/>
              </a:spcBef>
              <a:buNone/>
            </a:pPr>
            <a:r>
              <a:t/>
            </a:r>
            <a:endParaRPr>
              <a:solidFill>
                <a:srgbClr val="555755"/>
              </a:solidFill>
            </a:endParaRPr>
          </a:p>
          <a:p>
            <a:pPr lvl="0" rtl="0">
              <a:lnSpc>
                <a:spcPct val="100000"/>
              </a:lnSpc>
              <a:spcBef>
                <a:spcPts val="0"/>
              </a:spcBef>
              <a:buNone/>
            </a:pPr>
            <a:r>
              <a:rPr b="1" lang="en">
                <a:solidFill>
                  <a:srgbClr val="555755"/>
                </a:solidFill>
              </a:rPr>
              <a:t>-a : --all :</a:t>
            </a:r>
          </a:p>
          <a:p>
            <a:pPr indent="0" lvl="0" marL="101600" rtl="0">
              <a:lnSpc>
                <a:spcPct val="100000"/>
              </a:lnSpc>
              <a:spcBef>
                <a:spcPts val="0"/>
              </a:spcBef>
              <a:spcAft>
                <a:spcPts val="800"/>
              </a:spcAft>
              <a:buNone/>
            </a:pPr>
            <a:r>
              <a:rPr lang="en">
                <a:solidFill>
                  <a:srgbClr val="555755"/>
                </a:solidFill>
              </a:rPr>
              <a:t>Tell the command to automatically stage files that have been modified and deleted, but new files you have not told Git about are not affected.</a:t>
            </a:r>
          </a:p>
          <a:p>
            <a:pPr lvl="0" rtl="0">
              <a:lnSpc>
                <a:spcPct val="100000"/>
              </a:lnSpc>
              <a:spcBef>
                <a:spcPts val="0"/>
              </a:spcBef>
              <a:buNone/>
            </a:pPr>
            <a:r>
              <a:rPr b="1" lang="en">
                <a:solidFill>
                  <a:srgbClr val="555755"/>
                </a:solidFill>
              </a:rPr>
              <a:t>-n : --dry-run :</a:t>
            </a:r>
          </a:p>
          <a:p>
            <a:pPr indent="0" lvl="0" marL="101600" rtl="0">
              <a:lnSpc>
                <a:spcPct val="100000"/>
              </a:lnSpc>
              <a:spcBef>
                <a:spcPts val="0"/>
              </a:spcBef>
              <a:spcAft>
                <a:spcPts val="800"/>
              </a:spcAft>
              <a:buNone/>
            </a:pPr>
            <a:r>
              <a:rPr lang="en">
                <a:solidFill>
                  <a:srgbClr val="555755"/>
                </a:solidFill>
              </a:rPr>
              <a:t>Don’t actually  commit any file(s), just show if they exist and/or will be ignored.</a:t>
            </a:r>
          </a:p>
          <a:p>
            <a:pPr lvl="0" rtl="0">
              <a:lnSpc>
                <a:spcPct val="100000"/>
              </a:lnSpc>
              <a:spcBef>
                <a:spcPts val="0"/>
              </a:spcBef>
              <a:buNone/>
            </a:pPr>
            <a:r>
              <a:rPr b="1" lang="en">
                <a:solidFill>
                  <a:srgbClr val="555755"/>
                </a:solidFill>
              </a:rPr>
              <a:t>-C &lt;commit&gt; : --reuse-message=&lt;commit&gt; :</a:t>
            </a:r>
          </a:p>
          <a:p>
            <a:pPr indent="0" lvl="0" marL="101600" rtl="0">
              <a:lnSpc>
                <a:spcPct val="100000"/>
              </a:lnSpc>
              <a:spcBef>
                <a:spcPts val="0"/>
              </a:spcBef>
              <a:spcAft>
                <a:spcPts val="800"/>
              </a:spcAft>
              <a:buNone/>
            </a:pPr>
            <a:r>
              <a:rPr lang="en">
                <a:solidFill>
                  <a:srgbClr val="555755"/>
                </a:solidFill>
              </a:rPr>
              <a:t>Take an existing commit object, and reuse the log message and the authorship information (including the timestamp) when creating the commit.</a:t>
            </a:r>
          </a:p>
          <a:p>
            <a:pPr indent="0" lvl="0" marL="101600" rtl="0">
              <a:lnSpc>
                <a:spcPct val="100000"/>
              </a:lnSpc>
              <a:spcBef>
                <a:spcPts val="0"/>
              </a:spcBef>
              <a:spcAft>
                <a:spcPts val="800"/>
              </a:spcAft>
              <a:buNone/>
            </a:pPr>
            <a:r>
              <a:t/>
            </a:r>
            <a:endParaRPr b="1">
              <a:solidFill>
                <a:srgbClr val="555755"/>
              </a:solidFill>
            </a:endParaRPr>
          </a:p>
          <a:p>
            <a:pPr indent="0" lvl="0" marL="101600" rtl="0">
              <a:lnSpc>
                <a:spcPct val="150000"/>
              </a:lnSpc>
              <a:spcBef>
                <a:spcPts val="0"/>
              </a:spcBef>
              <a:spcAft>
                <a:spcPts val="800"/>
              </a:spcAft>
              <a:buNone/>
            </a:pPr>
            <a:r>
              <a:t/>
            </a:r>
            <a:endParaRPr>
              <a:solidFill>
                <a:srgbClr val="555755"/>
              </a:solidFill>
            </a:endParaRPr>
          </a:p>
          <a:p>
            <a:pPr indent="0" lvl="0" marL="457200" marR="0" rtl="0" algn="l">
              <a:lnSpc>
                <a:spcPct val="100000"/>
              </a:lnSpc>
              <a:spcBef>
                <a:spcPts val="0"/>
              </a:spcBef>
              <a:spcAft>
                <a:spcPts val="0"/>
              </a:spcAft>
              <a:buNone/>
            </a:pPr>
            <a:r>
              <a:t/>
            </a:r>
            <a:endParaRPr b="1">
              <a:solidFill>
                <a:srgbClr val="555755"/>
              </a:solidFill>
            </a:endParaRPr>
          </a:p>
        </p:txBody>
      </p:sp>
      <p:pic>
        <p:nvPicPr>
          <p:cNvPr id="225" name="Shape 225"/>
          <p:cNvPicPr preferRelativeResize="0"/>
          <p:nvPr/>
        </p:nvPicPr>
        <p:blipFill rotWithShape="1">
          <a:blip r:embed="rId3">
            <a:alphaModFix/>
          </a:blip>
          <a:srcRect b="0" l="27378" r="0" t="0"/>
          <a:stretch/>
        </p:blipFill>
        <p:spPr>
          <a:xfrm>
            <a:off x="6792049" y="1174500"/>
            <a:ext cx="2040249" cy="3143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a:t>
            </a:r>
          </a:p>
        </p:txBody>
      </p:sp>
      <p:sp>
        <p:nvSpPr>
          <p:cNvPr id="65" name="Shape 65"/>
          <p:cNvSpPr txBox="1"/>
          <p:nvPr>
            <p:ph idx="1" type="body"/>
          </p:nvPr>
        </p:nvSpPr>
        <p:spPr>
          <a:xfrm>
            <a:off x="311700" y="1152475"/>
            <a:ext cx="3480000" cy="3416400"/>
          </a:xfrm>
          <a:prstGeom prst="rect">
            <a:avLst/>
          </a:prstGeom>
        </p:spPr>
        <p:txBody>
          <a:bodyPr anchorCtr="0" anchor="t" bIns="91425" lIns="91425" rIns="91425" tIns="91425">
            <a:noAutofit/>
          </a:bodyPr>
          <a:lstStyle/>
          <a:p>
            <a:pPr indent="-228600" lvl="0" marL="457200" rtl="0">
              <a:spcBef>
                <a:spcPts val="0"/>
              </a:spcBef>
              <a:buChar char="❖"/>
            </a:pPr>
            <a:r>
              <a:rPr lang="en"/>
              <a:t>Why VCS ?</a:t>
            </a:r>
          </a:p>
          <a:p>
            <a:pPr indent="-228600" lvl="0" marL="457200" rtl="0">
              <a:spcBef>
                <a:spcPts val="0"/>
              </a:spcBef>
              <a:buChar char="❖"/>
            </a:pPr>
            <a:r>
              <a:rPr lang="en"/>
              <a:t>Type of VCS</a:t>
            </a:r>
          </a:p>
          <a:p>
            <a:pPr indent="-228600" lvl="0" marL="457200" rtl="0">
              <a:spcBef>
                <a:spcPts val="0"/>
              </a:spcBef>
              <a:buChar char="❖"/>
            </a:pPr>
            <a:r>
              <a:rPr lang="en"/>
              <a:t>Tooling landscape</a:t>
            </a:r>
          </a:p>
          <a:p>
            <a:pPr indent="-228600" lvl="0" marL="457200" rtl="0">
              <a:spcBef>
                <a:spcPts val="0"/>
              </a:spcBef>
              <a:buChar char="❖"/>
            </a:pPr>
            <a:r>
              <a:rPr lang="en"/>
              <a:t>Git</a:t>
            </a:r>
          </a:p>
          <a:p>
            <a:pPr indent="-228600" lvl="0" marL="457200" rtl="0">
              <a:spcBef>
                <a:spcPts val="0"/>
              </a:spcBef>
              <a:buChar char="❖"/>
            </a:pPr>
            <a:r>
              <a:rPr lang="en"/>
              <a:t>Git Workflow</a:t>
            </a:r>
          </a:p>
          <a:p>
            <a:pPr indent="-228600" lvl="0" marL="457200" rtl="0">
              <a:spcBef>
                <a:spcPts val="0"/>
              </a:spcBef>
              <a:buChar char="❖"/>
            </a:pPr>
            <a:r>
              <a:rPr lang="en"/>
              <a:t>Git branching &amp; merging</a:t>
            </a:r>
          </a:p>
          <a:p>
            <a:pPr indent="-228600" lvl="0" marL="457200" rtl="0">
              <a:spcBef>
                <a:spcPts val="0"/>
              </a:spcBef>
              <a:buChar char="❖"/>
            </a:pPr>
            <a:r>
              <a:rPr lang="en"/>
              <a:t>Basic git commands</a:t>
            </a:r>
          </a:p>
          <a:p>
            <a:pPr indent="-228600" lvl="0" marL="457200">
              <a:spcBef>
                <a:spcPts val="0"/>
              </a:spcBef>
              <a:buChar char="❖"/>
            </a:pPr>
            <a:r>
              <a:rPr lang="en"/>
              <a:t>Hands on using Git</a:t>
            </a:r>
          </a:p>
        </p:txBody>
      </p:sp>
      <p:pic>
        <p:nvPicPr>
          <p:cNvPr id="66" name="Shape 66"/>
          <p:cNvPicPr preferRelativeResize="0"/>
          <p:nvPr/>
        </p:nvPicPr>
        <p:blipFill>
          <a:blip r:embed="rId3">
            <a:alphaModFix/>
          </a:blip>
          <a:stretch>
            <a:fillRect/>
          </a:stretch>
        </p:blipFill>
        <p:spPr>
          <a:xfrm>
            <a:off x="4813800" y="1178712"/>
            <a:ext cx="3533424" cy="27860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 push:</a:t>
            </a:r>
            <a:r>
              <a:rPr lang="en" sz="1400">
                <a:solidFill>
                  <a:srgbClr val="555755"/>
                </a:solidFill>
                <a:latin typeface="Arial"/>
                <a:ea typeface="Arial"/>
                <a:cs typeface="Arial"/>
                <a:sym typeface="Arial"/>
              </a:rPr>
              <a:t> Update remote refs along with associated objects.</a:t>
            </a:r>
          </a:p>
          <a:p>
            <a:pPr lvl="0" rtl="0">
              <a:spcBef>
                <a:spcPts val="0"/>
              </a:spcBef>
              <a:buNone/>
            </a:pPr>
            <a:r>
              <a:t/>
            </a:r>
            <a:endParaRPr/>
          </a:p>
        </p:txBody>
      </p:sp>
      <p:sp>
        <p:nvSpPr>
          <p:cNvPr id="231" name="Shape 231"/>
          <p:cNvSpPr txBox="1"/>
          <p:nvPr/>
        </p:nvSpPr>
        <p:spPr>
          <a:xfrm>
            <a:off x="483575" y="1000150"/>
            <a:ext cx="5714100" cy="3956400"/>
          </a:xfrm>
          <a:prstGeom prst="rect">
            <a:avLst/>
          </a:prstGeom>
          <a:noFill/>
          <a:ln>
            <a:noFill/>
          </a:ln>
        </p:spPr>
        <p:txBody>
          <a:bodyPr anchorCtr="0" anchor="t" bIns="91425" lIns="91425" rIns="91425" tIns="91425">
            <a:noAutofit/>
          </a:bodyPr>
          <a:lstStyle/>
          <a:p>
            <a:pPr indent="-228600" lvl="0" marL="457200" rtl="0">
              <a:spcBef>
                <a:spcPts val="0"/>
              </a:spcBef>
              <a:buClr>
                <a:srgbClr val="555755"/>
              </a:buClr>
              <a:buChar char="●"/>
            </a:pPr>
            <a:r>
              <a:rPr lang="en">
                <a:solidFill>
                  <a:srgbClr val="555755"/>
                </a:solidFill>
              </a:rPr>
              <a:t>Run git push</a:t>
            </a:r>
          </a:p>
          <a:p>
            <a:pPr lvl="0" rtl="0">
              <a:spcBef>
                <a:spcPts val="0"/>
              </a:spcBef>
              <a:buNone/>
            </a:pPr>
            <a:r>
              <a:t/>
            </a:r>
            <a:endParaRPr>
              <a:solidFill>
                <a:srgbClr val="555755"/>
              </a:solidFill>
            </a:endParaRPr>
          </a:p>
          <a:p>
            <a:pPr indent="457200" lvl="0" rtl="0">
              <a:spcBef>
                <a:spcPts val="0"/>
              </a:spcBef>
              <a:buNone/>
            </a:pPr>
            <a:r>
              <a:rPr lang="en">
                <a:solidFill>
                  <a:srgbClr val="1155CC"/>
                </a:solidFill>
              </a:rPr>
              <a:t>$ git push &lt;remote name&gt; &lt;branch&gt;</a:t>
            </a:r>
          </a:p>
          <a:p>
            <a:pPr indent="457200" lvl="0" rtl="0">
              <a:spcBef>
                <a:spcPts val="0"/>
              </a:spcBef>
              <a:buNone/>
            </a:pPr>
            <a:r>
              <a:t/>
            </a:r>
            <a:endParaRPr>
              <a:solidFill>
                <a:srgbClr val="1155CC"/>
              </a:solidFill>
            </a:endParaRPr>
          </a:p>
          <a:p>
            <a:pPr lvl="0" rtl="0">
              <a:spcBef>
                <a:spcPts val="0"/>
              </a:spcBef>
              <a:buNone/>
            </a:pPr>
            <a:r>
              <a:rPr i="1" lang="en" sz="1200">
                <a:solidFill>
                  <a:srgbClr val="555755"/>
                </a:solidFill>
              </a:rPr>
              <a:t>(This will ship your files from the local repo to remote repo.)</a:t>
            </a:r>
          </a:p>
          <a:p>
            <a:pPr indent="0" lvl="0" marL="0" rtl="0">
              <a:spcBef>
                <a:spcPts val="0"/>
              </a:spcBef>
              <a:buNone/>
            </a:pPr>
            <a:r>
              <a:t/>
            </a:r>
            <a:endParaRPr>
              <a:solidFill>
                <a:srgbClr val="1155CC"/>
              </a:solidFill>
            </a:endParaRPr>
          </a:p>
          <a:p>
            <a:pPr indent="457200" lvl="0" rtl="0">
              <a:spcBef>
                <a:spcPts val="0"/>
              </a:spcBef>
              <a:buNone/>
            </a:pPr>
            <a:r>
              <a:rPr lang="en">
                <a:solidFill>
                  <a:srgbClr val="1155CC"/>
                </a:solidFill>
              </a:rPr>
              <a:t>$ </a:t>
            </a:r>
            <a:r>
              <a:rPr lang="en">
                <a:solidFill>
                  <a:srgbClr val="1155CC"/>
                </a:solidFill>
              </a:rPr>
              <a:t>git push origin HEAD:master</a:t>
            </a:r>
          </a:p>
          <a:p>
            <a:pPr lvl="0">
              <a:spcBef>
                <a:spcPts val="0"/>
              </a:spcBef>
              <a:buNone/>
            </a:pPr>
            <a:r>
              <a:t/>
            </a:r>
            <a:endParaRPr i="1" sz="1200">
              <a:solidFill>
                <a:srgbClr val="555755"/>
              </a:solidFill>
            </a:endParaRPr>
          </a:p>
          <a:p>
            <a:pPr lvl="0">
              <a:spcBef>
                <a:spcPts val="0"/>
              </a:spcBef>
              <a:buNone/>
            </a:pPr>
            <a:r>
              <a:rPr i="1" lang="en" sz="1200">
                <a:solidFill>
                  <a:srgbClr val="555755"/>
                </a:solidFill>
              </a:rPr>
              <a:t>(This will ship your files from current local branch to the remote master branch.)</a:t>
            </a:r>
          </a:p>
          <a:p>
            <a:pPr lvl="0" rtl="0">
              <a:spcBef>
                <a:spcPts val="0"/>
              </a:spcBef>
              <a:buNone/>
            </a:pPr>
            <a:r>
              <a:t/>
            </a:r>
            <a:endParaRPr>
              <a:solidFill>
                <a:srgbClr val="555755"/>
              </a:solidFill>
            </a:endParaRPr>
          </a:p>
          <a:p>
            <a:pPr lvl="0" rtl="0">
              <a:spcBef>
                <a:spcPts val="0"/>
              </a:spcBef>
              <a:buNone/>
            </a:pPr>
            <a:r>
              <a:rPr b="1" lang="en">
                <a:solidFill>
                  <a:srgbClr val="555755"/>
                </a:solidFill>
              </a:rPr>
              <a:t>Options</a:t>
            </a:r>
          </a:p>
          <a:p>
            <a:pPr lvl="0" rtl="0">
              <a:lnSpc>
                <a:spcPct val="100000"/>
              </a:lnSpc>
              <a:spcBef>
                <a:spcPts val="0"/>
              </a:spcBef>
              <a:buNone/>
            </a:pPr>
            <a:r>
              <a:rPr b="1" lang="en">
                <a:solidFill>
                  <a:srgbClr val="555755"/>
                </a:solidFill>
              </a:rPr>
              <a:t>-n : --dry-run :</a:t>
            </a:r>
          </a:p>
          <a:p>
            <a:pPr indent="0" lvl="0" marL="101600" rtl="0">
              <a:lnSpc>
                <a:spcPct val="100000"/>
              </a:lnSpc>
              <a:spcBef>
                <a:spcPts val="0"/>
              </a:spcBef>
              <a:spcAft>
                <a:spcPts val="800"/>
              </a:spcAft>
              <a:buNone/>
            </a:pPr>
            <a:r>
              <a:rPr lang="en">
                <a:solidFill>
                  <a:srgbClr val="555755"/>
                </a:solidFill>
              </a:rPr>
              <a:t>Do everything except actually send the updates.</a:t>
            </a:r>
          </a:p>
          <a:p>
            <a:pPr lvl="0" rtl="0">
              <a:lnSpc>
                <a:spcPct val="143181"/>
              </a:lnSpc>
              <a:spcBef>
                <a:spcPts val="0"/>
              </a:spcBef>
              <a:buNone/>
            </a:pPr>
            <a:r>
              <a:rPr b="1" lang="en">
                <a:solidFill>
                  <a:srgbClr val="555755"/>
                </a:solidFill>
              </a:rPr>
              <a:t>--delete :</a:t>
            </a:r>
          </a:p>
          <a:p>
            <a:pPr indent="0" lvl="0" marL="101600" rtl="0">
              <a:lnSpc>
                <a:spcPct val="150000"/>
              </a:lnSpc>
              <a:spcBef>
                <a:spcPts val="0"/>
              </a:spcBef>
              <a:spcAft>
                <a:spcPts val="800"/>
              </a:spcAft>
              <a:buNone/>
            </a:pPr>
            <a:r>
              <a:rPr lang="en">
                <a:solidFill>
                  <a:srgbClr val="555755"/>
                </a:solidFill>
              </a:rPr>
              <a:t>All listed refs are deleted from the remote repository. This is the same as prefixing all refs with a colon.</a:t>
            </a:r>
          </a:p>
          <a:p>
            <a:pPr indent="0" lvl="0" marL="101600" rtl="0">
              <a:lnSpc>
                <a:spcPct val="100000"/>
              </a:lnSpc>
              <a:spcBef>
                <a:spcPts val="0"/>
              </a:spcBef>
              <a:spcAft>
                <a:spcPts val="800"/>
              </a:spcAft>
              <a:buNone/>
            </a:pPr>
            <a:r>
              <a:t/>
            </a:r>
            <a:endParaRPr b="1">
              <a:solidFill>
                <a:srgbClr val="555755"/>
              </a:solidFill>
            </a:endParaRPr>
          </a:p>
          <a:p>
            <a:pPr indent="0" lvl="0" marL="101600" rtl="0">
              <a:lnSpc>
                <a:spcPct val="100000"/>
              </a:lnSpc>
              <a:spcBef>
                <a:spcPts val="0"/>
              </a:spcBef>
              <a:spcAft>
                <a:spcPts val="800"/>
              </a:spcAft>
              <a:buNone/>
            </a:pPr>
            <a:r>
              <a:t/>
            </a:r>
            <a:endParaRPr b="1">
              <a:solidFill>
                <a:srgbClr val="555755"/>
              </a:solidFill>
            </a:endParaRPr>
          </a:p>
          <a:p>
            <a:pPr indent="0" lvl="0" marL="101600" rtl="0">
              <a:lnSpc>
                <a:spcPct val="150000"/>
              </a:lnSpc>
              <a:spcBef>
                <a:spcPts val="0"/>
              </a:spcBef>
              <a:spcAft>
                <a:spcPts val="800"/>
              </a:spcAft>
              <a:buNone/>
            </a:pPr>
            <a:r>
              <a:t/>
            </a:r>
            <a:endParaRPr>
              <a:solidFill>
                <a:srgbClr val="555755"/>
              </a:solidFill>
            </a:endParaRPr>
          </a:p>
          <a:p>
            <a:pPr indent="0" lvl="0" marL="457200" marR="0" rtl="0" algn="l">
              <a:lnSpc>
                <a:spcPct val="100000"/>
              </a:lnSpc>
              <a:spcBef>
                <a:spcPts val="0"/>
              </a:spcBef>
              <a:spcAft>
                <a:spcPts val="0"/>
              </a:spcAft>
              <a:buNone/>
            </a:pPr>
            <a:r>
              <a:t/>
            </a:r>
            <a:endParaRPr b="1">
              <a:solidFill>
                <a:srgbClr val="555755"/>
              </a:solidFill>
            </a:endParaRPr>
          </a:p>
        </p:txBody>
      </p:sp>
      <p:sp>
        <p:nvSpPr>
          <p:cNvPr id="232" name="Shape 232"/>
          <p:cNvSpPr/>
          <p:nvPr/>
        </p:nvSpPr>
        <p:spPr>
          <a:xfrm>
            <a:off x="7297624" y="1296849"/>
            <a:ext cx="901225" cy="1165024"/>
          </a:xfrm>
          <a:prstGeom prst="flowChartMagneticDisk">
            <a:avLst/>
          </a:prstGeom>
          <a:solidFill>
            <a:srgbClr val="93C47D"/>
          </a:solidFill>
          <a:ln cap="flat" cmpd="sng" w="9525">
            <a:solidFill>
              <a:srgbClr val="274E13"/>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
        <p:nvSpPr>
          <p:cNvPr id="233" name="Shape 233"/>
          <p:cNvSpPr/>
          <p:nvPr/>
        </p:nvSpPr>
        <p:spPr>
          <a:xfrm>
            <a:off x="6627199" y="2912450"/>
            <a:ext cx="592024" cy="976699"/>
          </a:xfrm>
          <a:prstGeom prst="flowChartMagneticDisk">
            <a:avLst/>
          </a:prstGeom>
          <a:solidFill>
            <a:srgbClr val="D9EAD3"/>
          </a:solidFill>
          <a:ln cap="flat" cmpd="sng" w="9525">
            <a:solidFill>
              <a:srgbClr val="6AA84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8297749" y="2912450"/>
            <a:ext cx="592024" cy="976699"/>
          </a:xfrm>
          <a:prstGeom prst="flowChartMagneticDisk">
            <a:avLst/>
          </a:prstGeom>
          <a:solidFill>
            <a:srgbClr val="D9EAD3"/>
          </a:solidFill>
          <a:ln cap="flat" cmpd="sng" w="9525">
            <a:solidFill>
              <a:srgbClr val="6AA84F"/>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cxnSp>
        <p:nvCxnSpPr>
          <p:cNvPr id="235" name="Shape 235"/>
          <p:cNvCxnSpPr>
            <a:stCxn id="233" idx="1"/>
          </p:cNvCxnSpPr>
          <p:nvPr/>
        </p:nvCxnSpPr>
        <p:spPr>
          <a:xfrm flipH="1" rot="10800000">
            <a:off x="6923212" y="2461850"/>
            <a:ext cx="583200" cy="450600"/>
          </a:xfrm>
          <a:prstGeom prst="straightConnector1">
            <a:avLst/>
          </a:prstGeom>
          <a:noFill/>
          <a:ln cap="flat" cmpd="sng" w="28575">
            <a:solidFill>
              <a:schemeClr val="dk2"/>
            </a:solidFill>
            <a:prstDash val="solid"/>
            <a:round/>
            <a:headEnd len="lg" w="lg" type="none"/>
            <a:tailEnd len="lg" w="lg" type="triangle"/>
          </a:ln>
        </p:spPr>
      </p:cxnSp>
      <p:cxnSp>
        <p:nvCxnSpPr>
          <p:cNvPr id="236" name="Shape 236"/>
          <p:cNvCxnSpPr>
            <a:stCxn id="234" idx="1"/>
          </p:cNvCxnSpPr>
          <p:nvPr/>
        </p:nvCxnSpPr>
        <p:spPr>
          <a:xfrm rot="10800000">
            <a:off x="8000962" y="2461850"/>
            <a:ext cx="592800" cy="450600"/>
          </a:xfrm>
          <a:prstGeom prst="straightConnector1">
            <a:avLst/>
          </a:prstGeom>
          <a:noFill/>
          <a:ln cap="flat" cmpd="sng" w="28575">
            <a:solidFill>
              <a:schemeClr val="dk2"/>
            </a:solidFill>
            <a:prstDash val="solid"/>
            <a:round/>
            <a:headEnd len="lg" w="lg" type="none"/>
            <a:tailEnd len="lg" w="lg" type="triangle"/>
          </a:ln>
        </p:spPr>
      </p:cxnSp>
      <p:sp>
        <p:nvSpPr>
          <p:cNvPr id="237" name="Shape 237"/>
          <p:cNvSpPr txBox="1"/>
          <p:nvPr/>
        </p:nvSpPr>
        <p:spPr>
          <a:xfrm>
            <a:off x="6363424" y="2450850"/>
            <a:ext cx="901200" cy="296700"/>
          </a:xfrm>
          <a:prstGeom prst="rect">
            <a:avLst/>
          </a:prstGeom>
          <a:noFill/>
          <a:ln>
            <a:noFill/>
          </a:ln>
        </p:spPr>
        <p:txBody>
          <a:bodyPr anchorCtr="0" anchor="t" bIns="91425" lIns="91425" rIns="91425" tIns="91425">
            <a:noAutofit/>
          </a:bodyPr>
          <a:lstStyle/>
          <a:p>
            <a:pPr lvl="0">
              <a:spcBef>
                <a:spcPts val="0"/>
              </a:spcBef>
              <a:buNone/>
            </a:pPr>
            <a:r>
              <a:rPr lang="en"/>
              <a:t>g</a:t>
            </a:r>
            <a:r>
              <a:rPr lang="en"/>
              <a:t>it push</a:t>
            </a:r>
          </a:p>
        </p:txBody>
      </p:sp>
      <p:sp>
        <p:nvSpPr>
          <p:cNvPr id="238" name="Shape 238"/>
          <p:cNvSpPr txBox="1"/>
          <p:nvPr/>
        </p:nvSpPr>
        <p:spPr>
          <a:xfrm>
            <a:off x="8231849" y="2295500"/>
            <a:ext cx="835200" cy="296700"/>
          </a:xfrm>
          <a:prstGeom prst="rect">
            <a:avLst/>
          </a:prstGeom>
          <a:noFill/>
          <a:ln>
            <a:noFill/>
          </a:ln>
        </p:spPr>
        <p:txBody>
          <a:bodyPr anchorCtr="0" anchor="t" bIns="91425" lIns="91425" rIns="91425" tIns="91425">
            <a:noAutofit/>
          </a:bodyPr>
          <a:lstStyle/>
          <a:p>
            <a:pPr lvl="0" rtl="0">
              <a:spcBef>
                <a:spcPts val="0"/>
              </a:spcBef>
              <a:buNone/>
            </a:pPr>
            <a:r>
              <a:rPr lang="en"/>
              <a:t>git push</a:t>
            </a:r>
          </a:p>
        </p:txBody>
      </p:sp>
      <p:sp>
        <p:nvSpPr>
          <p:cNvPr id="239" name="Shape 239"/>
          <p:cNvSpPr txBox="1"/>
          <p:nvPr/>
        </p:nvSpPr>
        <p:spPr>
          <a:xfrm>
            <a:off x="7219212" y="1000150"/>
            <a:ext cx="1318800" cy="219900"/>
          </a:xfrm>
          <a:prstGeom prst="rect">
            <a:avLst/>
          </a:prstGeom>
          <a:noFill/>
          <a:ln>
            <a:noFill/>
          </a:ln>
        </p:spPr>
        <p:txBody>
          <a:bodyPr anchorCtr="0" anchor="t" bIns="91425" lIns="91425" rIns="91425" tIns="91425">
            <a:noAutofit/>
          </a:bodyPr>
          <a:lstStyle/>
          <a:p>
            <a:pPr lvl="0">
              <a:spcBef>
                <a:spcPts val="0"/>
              </a:spcBef>
              <a:buNone/>
            </a:pPr>
            <a:r>
              <a:rPr lang="en"/>
              <a:t>Remote Repo</a:t>
            </a:r>
          </a:p>
        </p:txBody>
      </p:sp>
      <p:sp>
        <p:nvSpPr>
          <p:cNvPr id="240" name="Shape 240"/>
          <p:cNvSpPr txBox="1"/>
          <p:nvPr/>
        </p:nvSpPr>
        <p:spPr>
          <a:xfrm>
            <a:off x="6381025" y="3819550"/>
            <a:ext cx="1318800" cy="400800"/>
          </a:xfrm>
          <a:prstGeom prst="rect">
            <a:avLst/>
          </a:prstGeom>
          <a:noFill/>
          <a:ln>
            <a:noFill/>
          </a:ln>
        </p:spPr>
        <p:txBody>
          <a:bodyPr anchorCtr="0" anchor="t" bIns="91425" lIns="91425" rIns="91425" tIns="91425">
            <a:noAutofit/>
          </a:bodyPr>
          <a:lstStyle/>
          <a:p>
            <a:pPr lvl="0" rtl="0">
              <a:spcBef>
                <a:spcPts val="0"/>
              </a:spcBef>
              <a:buNone/>
            </a:pPr>
            <a:r>
              <a:rPr lang="en"/>
              <a:t>Local Repo</a:t>
            </a:r>
          </a:p>
        </p:txBody>
      </p:sp>
      <p:sp>
        <p:nvSpPr>
          <p:cNvPr id="241" name="Shape 241"/>
          <p:cNvSpPr txBox="1"/>
          <p:nvPr/>
        </p:nvSpPr>
        <p:spPr>
          <a:xfrm>
            <a:off x="8000949" y="3819550"/>
            <a:ext cx="1143000" cy="400800"/>
          </a:xfrm>
          <a:prstGeom prst="rect">
            <a:avLst/>
          </a:prstGeom>
          <a:noFill/>
          <a:ln>
            <a:noFill/>
          </a:ln>
        </p:spPr>
        <p:txBody>
          <a:bodyPr anchorCtr="0" anchor="t" bIns="91425" lIns="91425" rIns="91425" tIns="91425">
            <a:noAutofit/>
          </a:bodyPr>
          <a:lstStyle/>
          <a:p>
            <a:pPr lvl="0" rtl="0">
              <a:spcBef>
                <a:spcPts val="0"/>
              </a:spcBef>
              <a:buNone/>
            </a:pPr>
            <a:r>
              <a:rPr lang="en"/>
              <a:t>Local Repo</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 pull:</a:t>
            </a:r>
            <a:r>
              <a:rPr lang="en" sz="1400">
                <a:solidFill>
                  <a:srgbClr val="555755"/>
                </a:solidFill>
                <a:latin typeface="Arial"/>
                <a:ea typeface="Arial"/>
                <a:cs typeface="Arial"/>
                <a:sym typeface="Arial"/>
              </a:rPr>
              <a:t> Fetch from and integrate with another repository or a local branch.</a:t>
            </a:r>
          </a:p>
          <a:p>
            <a:pPr lvl="0" rtl="0">
              <a:spcBef>
                <a:spcPts val="0"/>
              </a:spcBef>
              <a:buNone/>
            </a:pPr>
            <a:r>
              <a:t/>
            </a:r>
            <a:endParaRPr/>
          </a:p>
        </p:txBody>
      </p:sp>
      <p:sp>
        <p:nvSpPr>
          <p:cNvPr id="247" name="Shape 247"/>
          <p:cNvSpPr txBox="1"/>
          <p:nvPr/>
        </p:nvSpPr>
        <p:spPr>
          <a:xfrm>
            <a:off x="483575" y="1000150"/>
            <a:ext cx="5143500" cy="3956400"/>
          </a:xfrm>
          <a:prstGeom prst="rect">
            <a:avLst/>
          </a:prstGeom>
          <a:noFill/>
          <a:ln>
            <a:noFill/>
          </a:ln>
        </p:spPr>
        <p:txBody>
          <a:bodyPr anchorCtr="0" anchor="t" bIns="91425" lIns="91425" rIns="91425" tIns="91425">
            <a:noAutofit/>
          </a:bodyPr>
          <a:lstStyle/>
          <a:p>
            <a:pPr indent="-228600" lvl="0" marL="457200" rtl="0">
              <a:spcBef>
                <a:spcPts val="0"/>
              </a:spcBef>
              <a:buClr>
                <a:srgbClr val="555755"/>
              </a:buClr>
              <a:buChar char="●"/>
            </a:pPr>
            <a:r>
              <a:rPr lang="en">
                <a:solidFill>
                  <a:srgbClr val="555755"/>
                </a:solidFill>
              </a:rPr>
              <a:t>Run git pull</a:t>
            </a:r>
          </a:p>
          <a:p>
            <a:pPr lvl="0" rtl="0">
              <a:spcBef>
                <a:spcPts val="0"/>
              </a:spcBef>
              <a:buNone/>
            </a:pPr>
            <a:r>
              <a:t/>
            </a:r>
            <a:endParaRPr>
              <a:solidFill>
                <a:srgbClr val="555755"/>
              </a:solidFill>
            </a:endParaRPr>
          </a:p>
          <a:p>
            <a:pPr indent="457200" lvl="0" rtl="0">
              <a:spcBef>
                <a:spcPts val="0"/>
              </a:spcBef>
              <a:buNone/>
            </a:pPr>
            <a:r>
              <a:rPr lang="en">
                <a:solidFill>
                  <a:srgbClr val="1155CC"/>
                </a:solidFill>
              </a:rPr>
              <a:t>$ git pull &lt;remote name&gt; &lt;branch&gt;</a:t>
            </a:r>
          </a:p>
          <a:p>
            <a:pPr indent="457200" lvl="0" rtl="0">
              <a:spcBef>
                <a:spcPts val="0"/>
              </a:spcBef>
              <a:buNone/>
            </a:pPr>
            <a:r>
              <a:t/>
            </a:r>
            <a:endParaRPr>
              <a:solidFill>
                <a:srgbClr val="1155CC"/>
              </a:solidFill>
            </a:endParaRPr>
          </a:p>
          <a:p>
            <a:pPr lvl="0" rtl="0">
              <a:spcBef>
                <a:spcPts val="0"/>
              </a:spcBef>
              <a:buNone/>
            </a:pPr>
            <a:r>
              <a:rPr i="1" lang="en" sz="1200">
                <a:solidFill>
                  <a:srgbClr val="555755"/>
                </a:solidFill>
              </a:rPr>
              <a:t>(This will ship all the changes from remote to local repo and merge too.)</a:t>
            </a:r>
          </a:p>
          <a:p>
            <a:pPr indent="0" lvl="0" marL="0" rtl="0">
              <a:spcBef>
                <a:spcPts val="0"/>
              </a:spcBef>
              <a:buNone/>
            </a:pPr>
            <a:r>
              <a:t/>
            </a:r>
            <a:endParaRPr>
              <a:solidFill>
                <a:srgbClr val="1155CC"/>
              </a:solidFill>
            </a:endParaRPr>
          </a:p>
          <a:p>
            <a:pPr lvl="0" rtl="0">
              <a:spcBef>
                <a:spcPts val="0"/>
              </a:spcBef>
              <a:buNone/>
            </a:pPr>
            <a:r>
              <a:rPr b="1" lang="en">
                <a:solidFill>
                  <a:srgbClr val="555755"/>
                </a:solidFill>
              </a:rPr>
              <a:t>Options</a:t>
            </a:r>
          </a:p>
          <a:p>
            <a:pPr lvl="0" rtl="0">
              <a:lnSpc>
                <a:spcPct val="143181"/>
              </a:lnSpc>
              <a:spcBef>
                <a:spcPts val="0"/>
              </a:spcBef>
              <a:buNone/>
            </a:pPr>
            <a:r>
              <a:rPr b="1" lang="en">
                <a:solidFill>
                  <a:srgbClr val="555755"/>
                </a:solidFill>
              </a:rPr>
              <a:t>--commit :</a:t>
            </a:r>
          </a:p>
          <a:p>
            <a:pPr indent="0" lvl="0" marL="101600" rtl="0">
              <a:lnSpc>
                <a:spcPct val="150000"/>
              </a:lnSpc>
              <a:spcBef>
                <a:spcPts val="0"/>
              </a:spcBef>
              <a:spcAft>
                <a:spcPts val="800"/>
              </a:spcAft>
              <a:buNone/>
            </a:pPr>
            <a:r>
              <a:rPr lang="en">
                <a:solidFill>
                  <a:srgbClr val="555755"/>
                </a:solidFill>
              </a:rPr>
              <a:t>Perform the merge and commit the result. This option can be used to override --no-commit.</a:t>
            </a:r>
          </a:p>
          <a:p>
            <a:pPr lvl="0" rtl="0">
              <a:lnSpc>
                <a:spcPct val="143181"/>
              </a:lnSpc>
              <a:spcBef>
                <a:spcPts val="0"/>
              </a:spcBef>
              <a:buNone/>
            </a:pPr>
            <a:r>
              <a:rPr b="1" lang="en">
                <a:solidFill>
                  <a:srgbClr val="555755"/>
                </a:solidFill>
              </a:rPr>
              <a:t>--ff :</a:t>
            </a:r>
          </a:p>
          <a:p>
            <a:pPr indent="0" lvl="0" marL="101600" rtl="0">
              <a:lnSpc>
                <a:spcPct val="150000"/>
              </a:lnSpc>
              <a:spcBef>
                <a:spcPts val="0"/>
              </a:spcBef>
              <a:spcAft>
                <a:spcPts val="800"/>
              </a:spcAft>
              <a:buNone/>
            </a:pPr>
            <a:r>
              <a:rPr lang="en">
                <a:solidFill>
                  <a:srgbClr val="555755"/>
                </a:solidFill>
              </a:rPr>
              <a:t>When the merge resolves as a fast-forward, only update the branch pointer, without creating a merge commit. This is the default behavior.</a:t>
            </a:r>
          </a:p>
          <a:p>
            <a:pPr indent="0" lvl="0" marL="101600" rtl="0">
              <a:lnSpc>
                <a:spcPct val="150000"/>
              </a:lnSpc>
              <a:spcBef>
                <a:spcPts val="0"/>
              </a:spcBef>
              <a:spcAft>
                <a:spcPts val="800"/>
              </a:spcAft>
              <a:buNone/>
            </a:pPr>
            <a:r>
              <a:t/>
            </a:r>
            <a:endParaRPr b="1">
              <a:solidFill>
                <a:srgbClr val="555755"/>
              </a:solidFill>
            </a:endParaRPr>
          </a:p>
          <a:p>
            <a:pPr indent="0" lvl="0" marL="101600" rtl="0">
              <a:lnSpc>
                <a:spcPct val="100000"/>
              </a:lnSpc>
              <a:spcBef>
                <a:spcPts val="0"/>
              </a:spcBef>
              <a:spcAft>
                <a:spcPts val="800"/>
              </a:spcAft>
              <a:buNone/>
            </a:pPr>
            <a:r>
              <a:t/>
            </a:r>
            <a:endParaRPr b="1">
              <a:solidFill>
                <a:srgbClr val="555755"/>
              </a:solidFill>
            </a:endParaRPr>
          </a:p>
          <a:p>
            <a:pPr indent="0" lvl="0" marL="101600" rtl="0">
              <a:lnSpc>
                <a:spcPct val="100000"/>
              </a:lnSpc>
              <a:spcBef>
                <a:spcPts val="0"/>
              </a:spcBef>
              <a:spcAft>
                <a:spcPts val="800"/>
              </a:spcAft>
              <a:buNone/>
            </a:pPr>
            <a:r>
              <a:t/>
            </a:r>
            <a:endParaRPr b="1">
              <a:solidFill>
                <a:srgbClr val="555755"/>
              </a:solidFill>
            </a:endParaRPr>
          </a:p>
          <a:p>
            <a:pPr indent="0" lvl="0" marL="101600" rtl="0">
              <a:lnSpc>
                <a:spcPct val="150000"/>
              </a:lnSpc>
              <a:spcBef>
                <a:spcPts val="0"/>
              </a:spcBef>
              <a:spcAft>
                <a:spcPts val="800"/>
              </a:spcAft>
              <a:buNone/>
            </a:pPr>
            <a:r>
              <a:t/>
            </a:r>
            <a:endParaRPr>
              <a:solidFill>
                <a:srgbClr val="555755"/>
              </a:solidFill>
            </a:endParaRPr>
          </a:p>
          <a:p>
            <a:pPr indent="0" lvl="0" marL="457200" marR="0" rtl="0" algn="l">
              <a:lnSpc>
                <a:spcPct val="100000"/>
              </a:lnSpc>
              <a:spcBef>
                <a:spcPts val="0"/>
              </a:spcBef>
              <a:spcAft>
                <a:spcPts val="0"/>
              </a:spcAft>
              <a:buNone/>
            </a:pPr>
            <a:r>
              <a:t/>
            </a:r>
            <a:endParaRPr b="1">
              <a:solidFill>
                <a:srgbClr val="555755"/>
              </a:solidFill>
            </a:endParaRPr>
          </a:p>
        </p:txBody>
      </p:sp>
      <p:pic>
        <p:nvPicPr>
          <p:cNvPr id="248" name="Shape 248"/>
          <p:cNvPicPr preferRelativeResize="0"/>
          <p:nvPr/>
        </p:nvPicPr>
        <p:blipFill rotWithShape="1">
          <a:blip r:embed="rId3">
            <a:alphaModFix/>
          </a:blip>
          <a:srcRect b="43804" l="5977" r="2068" t="0"/>
          <a:stretch/>
        </p:blipFill>
        <p:spPr>
          <a:xfrm>
            <a:off x="5627075" y="1126525"/>
            <a:ext cx="3418024" cy="2890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 branch:</a:t>
            </a:r>
            <a:r>
              <a:rPr lang="en" sz="1400">
                <a:solidFill>
                  <a:srgbClr val="555755"/>
                </a:solidFill>
                <a:latin typeface="Arial"/>
                <a:ea typeface="Arial"/>
                <a:cs typeface="Arial"/>
                <a:sym typeface="Arial"/>
              </a:rPr>
              <a:t> List, create, or delete branches.</a:t>
            </a:r>
          </a:p>
          <a:p>
            <a:pPr lvl="0" rtl="0">
              <a:spcBef>
                <a:spcPts val="0"/>
              </a:spcBef>
              <a:buNone/>
            </a:pPr>
            <a:r>
              <a:t/>
            </a:r>
            <a:endParaRPr/>
          </a:p>
        </p:txBody>
      </p:sp>
      <p:sp>
        <p:nvSpPr>
          <p:cNvPr id="254" name="Shape 254"/>
          <p:cNvSpPr txBox="1"/>
          <p:nvPr/>
        </p:nvSpPr>
        <p:spPr>
          <a:xfrm>
            <a:off x="483575" y="1000150"/>
            <a:ext cx="5715000" cy="4055400"/>
          </a:xfrm>
          <a:prstGeom prst="rect">
            <a:avLst/>
          </a:prstGeom>
          <a:noFill/>
          <a:ln>
            <a:noFill/>
          </a:ln>
        </p:spPr>
        <p:txBody>
          <a:bodyPr anchorCtr="0" anchor="t" bIns="91425" lIns="91425" rIns="91425" tIns="91425">
            <a:noAutofit/>
          </a:bodyPr>
          <a:lstStyle/>
          <a:p>
            <a:pPr indent="-228600" lvl="0" marL="457200" rtl="0">
              <a:spcBef>
                <a:spcPts val="0"/>
              </a:spcBef>
              <a:buClr>
                <a:srgbClr val="555755"/>
              </a:buClr>
              <a:buChar char="●"/>
            </a:pPr>
            <a:r>
              <a:rPr lang="en">
                <a:solidFill>
                  <a:srgbClr val="555755"/>
                </a:solidFill>
              </a:rPr>
              <a:t>Run git branch</a:t>
            </a:r>
          </a:p>
          <a:p>
            <a:pPr lvl="0" rtl="0">
              <a:spcBef>
                <a:spcPts val="0"/>
              </a:spcBef>
              <a:buNone/>
            </a:pPr>
            <a:r>
              <a:t/>
            </a:r>
            <a:endParaRPr>
              <a:solidFill>
                <a:srgbClr val="555755"/>
              </a:solidFill>
            </a:endParaRPr>
          </a:p>
          <a:p>
            <a:pPr indent="457200" lvl="0" rtl="0">
              <a:spcBef>
                <a:spcPts val="0"/>
              </a:spcBef>
              <a:buNone/>
            </a:pPr>
            <a:r>
              <a:rPr lang="en">
                <a:solidFill>
                  <a:srgbClr val="1155CC"/>
                </a:solidFill>
              </a:rPr>
              <a:t>$ git branch &lt;branch name&gt;</a:t>
            </a:r>
          </a:p>
          <a:p>
            <a:pPr lvl="0">
              <a:spcBef>
                <a:spcPts val="0"/>
              </a:spcBef>
              <a:buNone/>
            </a:pPr>
            <a:r>
              <a:rPr i="1" lang="en" sz="1200">
                <a:solidFill>
                  <a:srgbClr val="555755"/>
                </a:solidFill>
              </a:rPr>
              <a:t>(This will create a new branch into your local repository.)</a:t>
            </a:r>
          </a:p>
          <a:p>
            <a:pPr lvl="0">
              <a:spcBef>
                <a:spcPts val="0"/>
              </a:spcBef>
              <a:buNone/>
            </a:pPr>
            <a:r>
              <a:rPr i="1" lang="en" sz="1200">
                <a:solidFill>
                  <a:srgbClr val="555755"/>
                </a:solidFill>
              </a:rPr>
              <a:t>	</a:t>
            </a:r>
          </a:p>
          <a:p>
            <a:pPr indent="457200" lvl="0" rtl="0">
              <a:spcBef>
                <a:spcPts val="0"/>
              </a:spcBef>
              <a:buNone/>
            </a:pPr>
            <a:r>
              <a:rPr lang="en">
                <a:solidFill>
                  <a:srgbClr val="1155CC"/>
                </a:solidFill>
              </a:rPr>
              <a:t>$ git branch -a </a:t>
            </a:r>
          </a:p>
          <a:p>
            <a:pPr lvl="0" rtl="0">
              <a:spcBef>
                <a:spcPts val="0"/>
              </a:spcBef>
              <a:buNone/>
            </a:pPr>
            <a:r>
              <a:rPr i="1" lang="en" sz="1200">
                <a:solidFill>
                  <a:srgbClr val="555755"/>
                </a:solidFill>
              </a:rPr>
              <a:t>(This will list all your branches i.e. local and remote. Also put an (*) before your current branch.)</a:t>
            </a:r>
          </a:p>
          <a:p>
            <a:pPr indent="0" lvl="0" marL="0" rtl="0">
              <a:spcBef>
                <a:spcPts val="0"/>
              </a:spcBef>
              <a:buNone/>
            </a:pPr>
            <a:r>
              <a:t/>
            </a:r>
            <a:endParaRPr>
              <a:solidFill>
                <a:srgbClr val="1155CC"/>
              </a:solidFill>
            </a:endParaRPr>
          </a:p>
          <a:p>
            <a:pPr lvl="0" rtl="0">
              <a:spcBef>
                <a:spcPts val="0"/>
              </a:spcBef>
              <a:buNone/>
            </a:pPr>
            <a:r>
              <a:rPr b="1" lang="en">
                <a:solidFill>
                  <a:srgbClr val="555755"/>
                </a:solidFill>
              </a:rPr>
              <a:t>Options</a:t>
            </a:r>
          </a:p>
          <a:p>
            <a:pPr lvl="0" rtl="0">
              <a:lnSpc>
                <a:spcPct val="143181"/>
              </a:lnSpc>
              <a:spcBef>
                <a:spcPts val="0"/>
              </a:spcBef>
              <a:buNone/>
            </a:pPr>
            <a:r>
              <a:rPr b="1" lang="en">
                <a:solidFill>
                  <a:srgbClr val="555755"/>
                </a:solidFill>
              </a:rPr>
              <a:t>-d:  --delete : </a:t>
            </a:r>
          </a:p>
          <a:p>
            <a:pPr indent="0" lvl="0" marL="101600" rtl="0">
              <a:lnSpc>
                <a:spcPct val="150000"/>
              </a:lnSpc>
              <a:spcBef>
                <a:spcPts val="0"/>
              </a:spcBef>
              <a:spcAft>
                <a:spcPts val="800"/>
              </a:spcAft>
              <a:buNone/>
            </a:pPr>
            <a:r>
              <a:rPr lang="en">
                <a:solidFill>
                  <a:srgbClr val="555755"/>
                </a:solidFill>
              </a:rPr>
              <a:t>Delete a branch.</a:t>
            </a:r>
          </a:p>
          <a:p>
            <a:pPr lvl="0" rtl="0">
              <a:lnSpc>
                <a:spcPct val="143181"/>
              </a:lnSpc>
              <a:spcBef>
                <a:spcPts val="0"/>
              </a:spcBef>
              <a:buNone/>
            </a:pPr>
            <a:r>
              <a:rPr b="1" lang="en">
                <a:solidFill>
                  <a:srgbClr val="555755"/>
                </a:solidFill>
              </a:rPr>
              <a:t>-m : --move :</a:t>
            </a:r>
          </a:p>
          <a:p>
            <a:pPr indent="0" lvl="0" marL="101600" rtl="0">
              <a:lnSpc>
                <a:spcPct val="150000"/>
              </a:lnSpc>
              <a:spcBef>
                <a:spcPts val="0"/>
              </a:spcBef>
              <a:spcAft>
                <a:spcPts val="800"/>
              </a:spcAft>
              <a:buNone/>
            </a:pPr>
            <a:r>
              <a:rPr lang="en">
                <a:solidFill>
                  <a:srgbClr val="555755"/>
                </a:solidFill>
              </a:rPr>
              <a:t>Move/rename a branch and the corresponding reflog.</a:t>
            </a:r>
          </a:p>
          <a:p>
            <a:pPr indent="0" lvl="0" marL="457200" marR="0" rtl="0" algn="l">
              <a:lnSpc>
                <a:spcPct val="100000"/>
              </a:lnSpc>
              <a:spcBef>
                <a:spcPts val="0"/>
              </a:spcBef>
              <a:spcAft>
                <a:spcPts val="0"/>
              </a:spcAft>
              <a:buNone/>
            </a:pPr>
            <a:r>
              <a:t/>
            </a:r>
            <a:endParaRPr b="1">
              <a:solidFill>
                <a:srgbClr val="555755"/>
              </a:solidFill>
            </a:endParaRPr>
          </a:p>
        </p:txBody>
      </p:sp>
      <p:pic>
        <p:nvPicPr>
          <p:cNvPr id="255" name="Shape 255"/>
          <p:cNvPicPr preferRelativeResize="0"/>
          <p:nvPr/>
        </p:nvPicPr>
        <p:blipFill>
          <a:blip r:embed="rId3">
            <a:alphaModFix/>
          </a:blip>
          <a:stretch>
            <a:fillRect/>
          </a:stretch>
        </p:blipFill>
        <p:spPr>
          <a:xfrm>
            <a:off x="5835900" y="1427600"/>
            <a:ext cx="3187199" cy="2046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 checkout:</a:t>
            </a:r>
            <a:r>
              <a:rPr lang="en" sz="1400">
                <a:solidFill>
                  <a:srgbClr val="555755"/>
                </a:solidFill>
                <a:latin typeface="Arial"/>
                <a:ea typeface="Arial"/>
                <a:cs typeface="Arial"/>
                <a:sym typeface="Arial"/>
              </a:rPr>
              <a:t> Switch branches or restore working tree files.</a:t>
            </a:r>
          </a:p>
          <a:p>
            <a:pPr lvl="0" rtl="0">
              <a:spcBef>
                <a:spcPts val="0"/>
              </a:spcBef>
              <a:buNone/>
            </a:pPr>
            <a:r>
              <a:t/>
            </a:r>
            <a:endParaRPr/>
          </a:p>
        </p:txBody>
      </p:sp>
      <p:sp>
        <p:nvSpPr>
          <p:cNvPr id="261" name="Shape 261"/>
          <p:cNvSpPr txBox="1"/>
          <p:nvPr/>
        </p:nvSpPr>
        <p:spPr>
          <a:xfrm>
            <a:off x="483575" y="1000150"/>
            <a:ext cx="5264400" cy="3802500"/>
          </a:xfrm>
          <a:prstGeom prst="rect">
            <a:avLst/>
          </a:prstGeom>
          <a:noFill/>
          <a:ln>
            <a:noFill/>
          </a:ln>
        </p:spPr>
        <p:txBody>
          <a:bodyPr anchorCtr="0" anchor="t" bIns="91425" lIns="91425" rIns="91425" tIns="91425">
            <a:noAutofit/>
          </a:bodyPr>
          <a:lstStyle/>
          <a:p>
            <a:pPr indent="-228600" lvl="0" marL="457200" rtl="0">
              <a:spcBef>
                <a:spcPts val="0"/>
              </a:spcBef>
              <a:buClr>
                <a:srgbClr val="555755"/>
              </a:buClr>
              <a:buChar char="●"/>
            </a:pPr>
            <a:r>
              <a:rPr lang="en">
                <a:solidFill>
                  <a:srgbClr val="555755"/>
                </a:solidFill>
              </a:rPr>
              <a:t>Run git checkout</a:t>
            </a:r>
          </a:p>
          <a:p>
            <a:pPr lvl="0" rtl="0">
              <a:spcBef>
                <a:spcPts val="0"/>
              </a:spcBef>
              <a:buNone/>
            </a:pPr>
            <a:r>
              <a:t/>
            </a:r>
            <a:endParaRPr>
              <a:solidFill>
                <a:srgbClr val="555755"/>
              </a:solidFill>
            </a:endParaRPr>
          </a:p>
          <a:p>
            <a:pPr indent="457200" lvl="0" rtl="0">
              <a:spcBef>
                <a:spcPts val="0"/>
              </a:spcBef>
              <a:buNone/>
            </a:pPr>
            <a:r>
              <a:rPr lang="en">
                <a:solidFill>
                  <a:srgbClr val="1155CC"/>
                </a:solidFill>
              </a:rPr>
              <a:t>$ git checkout &lt;branch name&gt;</a:t>
            </a:r>
          </a:p>
          <a:p>
            <a:pPr lvl="0" rtl="0">
              <a:spcBef>
                <a:spcPts val="0"/>
              </a:spcBef>
              <a:buNone/>
            </a:pPr>
            <a:r>
              <a:rPr i="1" lang="en" sz="1200">
                <a:solidFill>
                  <a:srgbClr val="555755"/>
                </a:solidFill>
              </a:rPr>
              <a:t>(This will switch into a branch.)</a:t>
            </a:r>
          </a:p>
          <a:p>
            <a:pPr lvl="0" rtl="0">
              <a:spcBef>
                <a:spcPts val="0"/>
              </a:spcBef>
              <a:buNone/>
            </a:pPr>
            <a:r>
              <a:rPr i="1" lang="en" sz="1200">
                <a:solidFill>
                  <a:srgbClr val="555755"/>
                </a:solidFill>
              </a:rPr>
              <a:t>	</a:t>
            </a:r>
          </a:p>
          <a:p>
            <a:pPr indent="457200" lvl="0" rtl="0">
              <a:spcBef>
                <a:spcPts val="0"/>
              </a:spcBef>
              <a:buNone/>
            </a:pPr>
            <a:r>
              <a:rPr lang="en">
                <a:solidFill>
                  <a:srgbClr val="1155CC"/>
                </a:solidFill>
              </a:rPr>
              <a:t>$ git check</a:t>
            </a:r>
            <a:r>
              <a:rPr lang="en">
                <a:solidFill>
                  <a:srgbClr val="1155CC"/>
                </a:solidFill>
              </a:rPr>
              <a:t>out -b &lt;branch name&gt;</a:t>
            </a:r>
          </a:p>
          <a:p>
            <a:pPr lvl="0" rtl="0">
              <a:spcBef>
                <a:spcPts val="0"/>
              </a:spcBef>
              <a:buNone/>
            </a:pPr>
            <a:r>
              <a:rPr i="1" lang="en" sz="1200">
                <a:solidFill>
                  <a:srgbClr val="555755"/>
                </a:solidFill>
              </a:rPr>
              <a:t>(This will first create and then switch into that branch.)</a:t>
            </a:r>
          </a:p>
          <a:p>
            <a:pPr indent="0" lvl="0" marL="0" rtl="0">
              <a:spcBef>
                <a:spcPts val="0"/>
              </a:spcBef>
              <a:buNone/>
            </a:pPr>
            <a:r>
              <a:t/>
            </a:r>
            <a:endParaRPr>
              <a:solidFill>
                <a:srgbClr val="1155CC"/>
              </a:solidFill>
            </a:endParaRPr>
          </a:p>
          <a:p>
            <a:pPr lvl="0" rtl="0">
              <a:spcBef>
                <a:spcPts val="0"/>
              </a:spcBef>
              <a:buNone/>
            </a:pPr>
            <a:r>
              <a:rPr b="1" lang="en">
                <a:solidFill>
                  <a:srgbClr val="555755"/>
                </a:solidFill>
              </a:rPr>
              <a:t>Options</a:t>
            </a:r>
          </a:p>
          <a:p>
            <a:pPr lvl="0" rtl="0">
              <a:lnSpc>
                <a:spcPct val="143181"/>
              </a:lnSpc>
              <a:spcBef>
                <a:spcPts val="0"/>
              </a:spcBef>
              <a:buNone/>
            </a:pPr>
            <a:r>
              <a:rPr b="1" lang="en">
                <a:solidFill>
                  <a:srgbClr val="555755"/>
                </a:solidFill>
              </a:rPr>
              <a:t>-f : --force :</a:t>
            </a:r>
          </a:p>
          <a:p>
            <a:pPr indent="0" lvl="0" marL="101600" rtl="0">
              <a:lnSpc>
                <a:spcPct val="150000"/>
              </a:lnSpc>
              <a:spcBef>
                <a:spcPts val="0"/>
              </a:spcBef>
              <a:spcAft>
                <a:spcPts val="800"/>
              </a:spcAft>
              <a:buNone/>
            </a:pPr>
            <a:r>
              <a:rPr lang="en">
                <a:solidFill>
                  <a:srgbClr val="555755"/>
                </a:solidFill>
              </a:rPr>
              <a:t>When switching branches, proceed even if the index or the working tree differs from HEAD.</a:t>
            </a:r>
          </a:p>
          <a:p>
            <a:pPr lvl="0" rtl="0">
              <a:lnSpc>
                <a:spcPct val="143181"/>
              </a:lnSpc>
              <a:spcBef>
                <a:spcPts val="0"/>
              </a:spcBef>
              <a:buNone/>
            </a:pPr>
            <a:r>
              <a:rPr b="1" lang="en">
                <a:solidFill>
                  <a:srgbClr val="555755"/>
                </a:solidFill>
              </a:rPr>
              <a:t>-B &lt;new_branch&gt;</a:t>
            </a:r>
          </a:p>
          <a:p>
            <a:pPr indent="0" lvl="0" marL="101600" rtl="0">
              <a:lnSpc>
                <a:spcPct val="150000"/>
              </a:lnSpc>
              <a:spcBef>
                <a:spcPts val="0"/>
              </a:spcBef>
              <a:spcAft>
                <a:spcPts val="800"/>
              </a:spcAft>
              <a:buNone/>
            </a:pPr>
            <a:r>
              <a:rPr lang="en">
                <a:solidFill>
                  <a:srgbClr val="555755"/>
                </a:solidFill>
              </a:rPr>
              <a:t>Creates the branch &lt;new_branch&gt; and start it at &lt;start_point&gt;; if it already exists, then reset it to &lt;start_point&gt;.</a:t>
            </a:r>
          </a:p>
          <a:p>
            <a:pPr indent="0" lvl="0" marL="101600" rtl="0">
              <a:lnSpc>
                <a:spcPct val="150000"/>
              </a:lnSpc>
              <a:spcBef>
                <a:spcPts val="0"/>
              </a:spcBef>
              <a:spcAft>
                <a:spcPts val="800"/>
              </a:spcAft>
              <a:buNone/>
            </a:pPr>
            <a:r>
              <a:t/>
            </a:r>
            <a:endParaRPr b="1">
              <a:solidFill>
                <a:srgbClr val="555755"/>
              </a:solidFill>
            </a:endParaRPr>
          </a:p>
          <a:p>
            <a:pPr indent="0" lvl="0" marL="457200" marR="0" rtl="0" algn="l">
              <a:lnSpc>
                <a:spcPct val="100000"/>
              </a:lnSpc>
              <a:spcBef>
                <a:spcPts val="0"/>
              </a:spcBef>
              <a:spcAft>
                <a:spcPts val="0"/>
              </a:spcAft>
              <a:buNone/>
            </a:pPr>
            <a:r>
              <a:t/>
            </a:r>
            <a:endParaRPr b="1">
              <a:solidFill>
                <a:srgbClr val="555755"/>
              </a:solidFill>
            </a:endParaRPr>
          </a:p>
        </p:txBody>
      </p:sp>
      <p:pic>
        <p:nvPicPr>
          <p:cNvPr id="262" name="Shape 262"/>
          <p:cNvPicPr preferRelativeResize="0"/>
          <p:nvPr/>
        </p:nvPicPr>
        <p:blipFill rotWithShape="1">
          <a:blip r:embed="rId3">
            <a:alphaModFix/>
          </a:blip>
          <a:srcRect b="0" l="6052" r="4677" t="33792"/>
          <a:stretch/>
        </p:blipFill>
        <p:spPr>
          <a:xfrm>
            <a:off x="5473199" y="1719950"/>
            <a:ext cx="3604875" cy="2362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Branching &amp; Merging</a:t>
            </a:r>
          </a:p>
        </p:txBody>
      </p:sp>
      <p:sp>
        <p:nvSpPr>
          <p:cNvPr id="268" name="Shape 268"/>
          <p:cNvSpPr txBox="1"/>
          <p:nvPr>
            <p:ph idx="1" type="body"/>
          </p:nvPr>
        </p:nvSpPr>
        <p:spPr>
          <a:xfrm>
            <a:off x="311700" y="1152475"/>
            <a:ext cx="5051700" cy="3529500"/>
          </a:xfrm>
          <a:prstGeom prst="rect">
            <a:avLst/>
          </a:prstGeom>
        </p:spPr>
        <p:txBody>
          <a:bodyPr anchorCtr="0" anchor="t" bIns="91425" lIns="91425" rIns="91425" tIns="91425">
            <a:noAutofit/>
          </a:bodyPr>
          <a:lstStyle/>
          <a:p>
            <a:pPr indent="-228600" lvl="0" marL="457200">
              <a:spcBef>
                <a:spcPts val="0"/>
              </a:spcBef>
            </a:pPr>
            <a:r>
              <a:rPr lang="en"/>
              <a:t>Use branches to work on multiple features in parallel </a:t>
            </a:r>
          </a:p>
          <a:p>
            <a:pPr indent="-228600" lvl="0" marL="457200">
              <a:spcBef>
                <a:spcPts val="0"/>
              </a:spcBef>
            </a:pPr>
            <a:r>
              <a:rPr lang="en"/>
              <a:t>Test out new ideas, fix bugs </a:t>
            </a:r>
          </a:p>
          <a:p>
            <a:pPr indent="-228600" lvl="0" marL="457200">
              <a:spcBef>
                <a:spcPts val="0"/>
              </a:spcBef>
            </a:pPr>
            <a:r>
              <a:rPr lang="en"/>
              <a:t>You should do most of your development work in a branch </a:t>
            </a:r>
          </a:p>
          <a:p>
            <a:pPr indent="-228600" lvl="0" marL="457200">
              <a:spcBef>
                <a:spcPts val="0"/>
              </a:spcBef>
            </a:pPr>
            <a:r>
              <a:rPr lang="en"/>
              <a:t>There seems to be a lot of branching surrounding git. These folks probably were burned by some other VCS in the past that had poor branch support </a:t>
            </a:r>
          </a:p>
          <a:p>
            <a:pPr indent="-228600" lvl="0" marL="457200">
              <a:spcBef>
                <a:spcPts val="0"/>
              </a:spcBef>
            </a:pPr>
            <a:r>
              <a:rPr lang="en"/>
              <a:t>Git has great branch support</a:t>
            </a:r>
          </a:p>
        </p:txBody>
      </p:sp>
      <p:pic>
        <p:nvPicPr>
          <p:cNvPr id="269" name="Shape 269"/>
          <p:cNvPicPr preferRelativeResize="0"/>
          <p:nvPr/>
        </p:nvPicPr>
        <p:blipFill>
          <a:blip r:embed="rId3">
            <a:alphaModFix/>
          </a:blip>
          <a:stretch>
            <a:fillRect/>
          </a:stretch>
        </p:blipFill>
        <p:spPr>
          <a:xfrm>
            <a:off x="5264399" y="1211525"/>
            <a:ext cx="3567899" cy="2986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Github: Features</a:t>
            </a:r>
          </a:p>
        </p:txBody>
      </p:sp>
      <p:sp>
        <p:nvSpPr>
          <p:cNvPr id="275" name="Shape 275"/>
          <p:cNvSpPr txBox="1"/>
          <p:nvPr>
            <p:ph idx="1" type="body"/>
          </p:nvPr>
        </p:nvSpPr>
        <p:spPr>
          <a:xfrm>
            <a:off x="311700" y="1152475"/>
            <a:ext cx="3260100" cy="1342500"/>
          </a:xfrm>
          <a:prstGeom prst="rect">
            <a:avLst/>
          </a:prstGeom>
        </p:spPr>
        <p:txBody>
          <a:bodyPr anchorCtr="0" anchor="t" bIns="91425" lIns="91425" rIns="91425" tIns="91425">
            <a:noAutofit/>
          </a:bodyPr>
          <a:lstStyle/>
          <a:p>
            <a:pPr lvl="0">
              <a:lnSpc>
                <a:spcPct val="150000"/>
              </a:lnSpc>
              <a:spcBef>
                <a:spcPts val="0"/>
              </a:spcBef>
              <a:buNone/>
            </a:pPr>
            <a:r>
              <a:rPr b="1" lang="en">
                <a:solidFill>
                  <a:srgbClr val="000000"/>
                </a:solidFill>
                <a:latin typeface="Arial"/>
                <a:ea typeface="Arial"/>
                <a:cs typeface="Arial"/>
                <a:sym typeface="Arial"/>
              </a:rPr>
              <a:t>Fork:</a:t>
            </a:r>
            <a:r>
              <a:rPr b="1" lang="en" sz="1400">
                <a:solidFill>
                  <a:srgbClr val="555755"/>
                </a:solidFill>
                <a:latin typeface="Arial"/>
                <a:ea typeface="Arial"/>
                <a:cs typeface="Arial"/>
                <a:sym typeface="Arial"/>
              </a:rPr>
              <a:t> </a:t>
            </a:r>
            <a:r>
              <a:rPr lang="en" sz="1400">
                <a:solidFill>
                  <a:srgbClr val="555755"/>
                </a:solidFill>
                <a:latin typeface="Arial"/>
                <a:ea typeface="Arial"/>
                <a:cs typeface="Arial"/>
                <a:sym typeface="Arial"/>
              </a:rPr>
              <a:t>A fork is a copy of a repository. Forking a repository allows you to freely experiment with changes without affecting the original project.</a:t>
            </a:r>
          </a:p>
        </p:txBody>
      </p:sp>
      <p:sp>
        <p:nvSpPr>
          <p:cNvPr id="276" name="Shape 276"/>
          <p:cNvSpPr txBox="1"/>
          <p:nvPr>
            <p:ph idx="1" type="body"/>
          </p:nvPr>
        </p:nvSpPr>
        <p:spPr>
          <a:xfrm>
            <a:off x="311700" y="2629725"/>
            <a:ext cx="4162800" cy="2354100"/>
          </a:xfrm>
          <a:prstGeom prst="rect">
            <a:avLst/>
          </a:prstGeom>
        </p:spPr>
        <p:txBody>
          <a:bodyPr anchorCtr="0" anchor="t" bIns="91425" lIns="91425" rIns="91425" tIns="91425">
            <a:noAutofit/>
          </a:bodyPr>
          <a:lstStyle/>
          <a:p>
            <a:pPr lvl="0">
              <a:lnSpc>
                <a:spcPct val="150000"/>
              </a:lnSpc>
              <a:spcBef>
                <a:spcPts val="0"/>
              </a:spcBef>
              <a:spcAft>
                <a:spcPts val="0"/>
              </a:spcAft>
              <a:buNone/>
            </a:pPr>
            <a:r>
              <a:rPr b="1" lang="en">
                <a:solidFill>
                  <a:srgbClr val="000000"/>
                </a:solidFill>
                <a:latin typeface="Arial"/>
                <a:ea typeface="Arial"/>
                <a:cs typeface="Arial"/>
                <a:sym typeface="Arial"/>
              </a:rPr>
              <a:t>Issues:</a:t>
            </a:r>
            <a:r>
              <a:rPr lang="en" sz="1400">
                <a:solidFill>
                  <a:srgbClr val="000000"/>
                </a:solidFill>
                <a:latin typeface="Arial"/>
                <a:ea typeface="Arial"/>
                <a:cs typeface="Arial"/>
                <a:sym typeface="Arial"/>
              </a:rPr>
              <a:t> </a:t>
            </a:r>
            <a:r>
              <a:rPr lang="en" sz="1400">
                <a:solidFill>
                  <a:srgbClr val="555755"/>
                </a:solidFill>
                <a:latin typeface="Arial"/>
                <a:ea typeface="Arial"/>
                <a:cs typeface="Arial"/>
                <a:sym typeface="Arial"/>
              </a:rPr>
              <a:t>These are a great way to keep track of tasks, enhancements, and bugs for your projects. They’re kind of like email—except they can be shared and discussed with the rest of your team. Most software projects have a bug tracker of some kind. GitHub’s tracker is called Issues, and has its own section in every repository.</a:t>
            </a:r>
          </a:p>
          <a:p>
            <a:pPr lvl="0" rtl="0">
              <a:spcBef>
                <a:spcPts val="0"/>
              </a:spcBef>
              <a:buNone/>
            </a:pPr>
            <a:r>
              <a:t/>
            </a:r>
            <a:endParaRPr b="1" sz="1400">
              <a:solidFill>
                <a:srgbClr val="000000"/>
              </a:solidFill>
              <a:latin typeface="Arial"/>
              <a:ea typeface="Arial"/>
              <a:cs typeface="Arial"/>
              <a:sym typeface="Arial"/>
            </a:endParaRPr>
          </a:p>
        </p:txBody>
      </p:sp>
      <p:sp>
        <p:nvSpPr>
          <p:cNvPr id="277" name="Shape 277"/>
          <p:cNvSpPr txBox="1"/>
          <p:nvPr>
            <p:ph idx="1" type="body"/>
          </p:nvPr>
        </p:nvSpPr>
        <p:spPr>
          <a:xfrm>
            <a:off x="4669500" y="993750"/>
            <a:ext cx="4162800" cy="3634200"/>
          </a:xfrm>
          <a:prstGeom prst="rect">
            <a:avLst/>
          </a:prstGeom>
        </p:spPr>
        <p:txBody>
          <a:bodyPr anchorCtr="0" anchor="t" bIns="91425" lIns="91425" rIns="91425" tIns="91425">
            <a:noAutofit/>
          </a:bodyPr>
          <a:lstStyle/>
          <a:p>
            <a:pPr lvl="0">
              <a:lnSpc>
                <a:spcPct val="150000"/>
              </a:lnSpc>
              <a:spcBef>
                <a:spcPts val="1100"/>
              </a:spcBef>
              <a:spcAft>
                <a:spcPts val="1100"/>
              </a:spcAft>
              <a:buNone/>
            </a:pPr>
            <a:r>
              <a:rPr b="1" lang="en">
                <a:solidFill>
                  <a:srgbClr val="000000"/>
                </a:solidFill>
                <a:latin typeface="Arial"/>
                <a:ea typeface="Arial"/>
                <a:cs typeface="Arial"/>
                <a:sym typeface="Arial"/>
              </a:rPr>
              <a:t>Wiki: </a:t>
            </a:r>
            <a:r>
              <a:rPr lang="en" sz="1400">
                <a:solidFill>
                  <a:srgbClr val="555755"/>
                </a:solidFill>
                <a:latin typeface="Arial"/>
                <a:ea typeface="Arial"/>
                <a:cs typeface="Arial"/>
                <a:sym typeface="Arial"/>
              </a:rPr>
              <a:t>Every GitHub repository comes equipped with a section for hosting documentation, called a wiki. GitHub Wikis are a place in your repository where you can share long-form content about your project, such as how to use it, how it's been designed, manifestos on its core principles, and so on. Whereas a README is intended to quickly orient readers as to what your project can do, wikis can be used to provide additional documentation.</a:t>
            </a:r>
          </a:p>
          <a:p>
            <a:pPr lvl="0">
              <a:spcBef>
                <a:spcPts val="0"/>
              </a:spcBef>
              <a:spcAft>
                <a:spcPts val="0"/>
              </a:spcAft>
              <a:buNone/>
            </a:pPr>
            <a:r>
              <a:t/>
            </a:r>
            <a:endParaRPr sz="1150">
              <a:solidFill>
                <a:srgbClr val="333333"/>
              </a:solidFill>
              <a:highlight>
                <a:srgbClr val="FFFFFF"/>
              </a:highlight>
              <a:latin typeface="Arial"/>
              <a:ea typeface="Arial"/>
              <a:cs typeface="Arial"/>
              <a:sym typeface="Arial"/>
            </a:endParaRPr>
          </a:p>
          <a:p>
            <a:pPr lvl="0" rtl="0">
              <a:spcBef>
                <a:spcPts val="0"/>
              </a:spcBef>
              <a:buNone/>
            </a:pPr>
            <a:r>
              <a:t/>
            </a:r>
            <a:endParaRPr b="1" sz="14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Github: Features</a:t>
            </a:r>
          </a:p>
        </p:txBody>
      </p:sp>
      <p:pic>
        <p:nvPicPr>
          <p:cNvPr id="283" name="Shape 283"/>
          <p:cNvPicPr preferRelativeResize="0"/>
          <p:nvPr/>
        </p:nvPicPr>
        <p:blipFill>
          <a:blip r:embed="rId3">
            <a:alphaModFix/>
          </a:blip>
          <a:stretch>
            <a:fillRect/>
          </a:stretch>
        </p:blipFill>
        <p:spPr>
          <a:xfrm>
            <a:off x="238700" y="1017725"/>
            <a:ext cx="8666599" cy="3880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 Pull Request</a:t>
            </a:r>
          </a:p>
        </p:txBody>
      </p:sp>
      <p:sp>
        <p:nvSpPr>
          <p:cNvPr id="289" name="Shape 289"/>
          <p:cNvSpPr txBox="1"/>
          <p:nvPr>
            <p:ph idx="1" type="body"/>
          </p:nvPr>
        </p:nvSpPr>
        <p:spPr>
          <a:xfrm>
            <a:off x="311700" y="1273350"/>
            <a:ext cx="4381200" cy="2749200"/>
          </a:xfrm>
          <a:prstGeom prst="rect">
            <a:avLst/>
          </a:prstGeom>
        </p:spPr>
        <p:txBody>
          <a:bodyPr anchorCtr="0" anchor="t" bIns="91425" lIns="91425" rIns="91425" tIns="91425">
            <a:noAutofit/>
          </a:bodyPr>
          <a:lstStyle/>
          <a:p>
            <a:pPr lvl="0">
              <a:lnSpc>
                <a:spcPct val="150000"/>
              </a:lnSpc>
              <a:spcBef>
                <a:spcPts val="0"/>
              </a:spcBef>
              <a:buNone/>
            </a:pPr>
            <a:r>
              <a:rPr lang="en" sz="1400">
                <a:solidFill>
                  <a:srgbClr val="555755"/>
                </a:solidFill>
                <a:latin typeface="Arial"/>
                <a:ea typeface="Arial"/>
                <a:cs typeface="Arial"/>
                <a:sym typeface="Arial"/>
              </a:rPr>
              <a:t>In their simplest form, pull requests are a mechanism for a developer to notify team members that they have completed a feature. Once their feature branch is ready, the developer files a pull request via their github account. This lets everybody involved know that they need to review the code and merge it into the master branch. </a:t>
            </a:r>
          </a:p>
        </p:txBody>
      </p:sp>
      <p:pic>
        <p:nvPicPr>
          <p:cNvPr id="290" name="Shape 290"/>
          <p:cNvPicPr preferRelativeResize="0"/>
          <p:nvPr/>
        </p:nvPicPr>
        <p:blipFill>
          <a:blip r:embed="rId3">
            <a:alphaModFix/>
          </a:blip>
          <a:stretch>
            <a:fillRect/>
          </a:stretch>
        </p:blipFill>
        <p:spPr>
          <a:xfrm>
            <a:off x="5550153" y="503725"/>
            <a:ext cx="3282149" cy="4352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p:nvPr/>
        </p:nvSpPr>
        <p:spPr>
          <a:xfrm>
            <a:off x="5747975" y="2416350"/>
            <a:ext cx="505500" cy="252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6" name="Shape 296"/>
          <p:cNvSpPr/>
          <p:nvPr/>
        </p:nvSpPr>
        <p:spPr>
          <a:xfrm>
            <a:off x="8241350" y="2416350"/>
            <a:ext cx="505500" cy="252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p:nvPr/>
        </p:nvSpPr>
        <p:spPr>
          <a:xfrm>
            <a:off x="7440525" y="2416350"/>
            <a:ext cx="505500" cy="252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b="1"/>
          </a:p>
        </p:txBody>
      </p:sp>
      <p:sp>
        <p:nvSpPr>
          <p:cNvPr id="298" name="Shape 298"/>
          <p:cNvSpPr/>
          <p:nvPr/>
        </p:nvSpPr>
        <p:spPr>
          <a:xfrm>
            <a:off x="6594250" y="2416350"/>
            <a:ext cx="505500" cy="252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5747975" y="2924875"/>
            <a:ext cx="505500" cy="252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0" name="Shape 300"/>
          <p:cNvCxnSpPr>
            <a:stCxn id="295" idx="4"/>
            <a:endCxn id="299" idx="0"/>
          </p:cNvCxnSpPr>
          <p:nvPr/>
        </p:nvCxnSpPr>
        <p:spPr>
          <a:xfrm>
            <a:off x="6000725" y="2669250"/>
            <a:ext cx="0" cy="255600"/>
          </a:xfrm>
          <a:prstGeom prst="straightConnector1">
            <a:avLst/>
          </a:prstGeom>
          <a:noFill/>
          <a:ln cap="flat" cmpd="sng" w="9525">
            <a:solidFill>
              <a:schemeClr val="dk2"/>
            </a:solidFill>
            <a:prstDash val="solid"/>
            <a:round/>
            <a:headEnd len="lg" w="lg" type="none"/>
            <a:tailEnd len="lg" w="lg" type="triangle"/>
          </a:ln>
        </p:spPr>
      </p:cxnSp>
      <p:sp>
        <p:nvSpPr>
          <p:cNvPr id="301" name="Shape 301"/>
          <p:cNvSpPr/>
          <p:nvPr/>
        </p:nvSpPr>
        <p:spPr>
          <a:xfrm>
            <a:off x="6594250" y="2924875"/>
            <a:ext cx="505500" cy="2529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2" name="Shape 302"/>
          <p:cNvCxnSpPr>
            <a:stCxn id="299" idx="6"/>
            <a:endCxn id="301" idx="2"/>
          </p:cNvCxnSpPr>
          <p:nvPr/>
        </p:nvCxnSpPr>
        <p:spPr>
          <a:xfrm>
            <a:off x="6253475" y="3051325"/>
            <a:ext cx="340800" cy="0"/>
          </a:xfrm>
          <a:prstGeom prst="straightConnector1">
            <a:avLst/>
          </a:prstGeom>
          <a:noFill/>
          <a:ln cap="flat" cmpd="sng" w="9525">
            <a:solidFill>
              <a:schemeClr val="dk2"/>
            </a:solidFill>
            <a:prstDash val="solid"/>
            <a:round/>
            <a:headEnd len="lg" w="lg" type="none"/>
            <a:tailEnd len="lg" w="lg" type="triangle"/>
          </a:ln>
        </p:spPr>
      </p:cxnSp>
      <p:sp>
        <p:nvSpPr>
          <p:cNvPr id="303" name="Shape 303"/>
          <p:cNvSpPr txBox="1"/>
          <p:nvPr/>
        </p:nvSpPr>
        <p:spPr>
          <a:xfrm>
            <a:off x="5583125" y="2066200"/>
            <a:ext cx="1362900" cy="197700"/>
          </a:xfrm>
          <a:prstGeom prst="rect">
            <a:avLst/>
          </a:prstGeom>
          <a:noFill/>
          <a:ln>
            <a:noFill/>
          </a:ln>
        </p:spPr>
        <p:txBody>
          <a:bodyPr anchorCtr="0" anchor="t" bIns="91425" lIns="91425" rIns="91425" tIns="91425">
            <a:noAutofit/>
          </a:bodyPr>
          <a:lstStyle/>
          <a:p>
            <a:pPr lvl="0">
              <a:spcBef>
                <a:spcPts val="0"/>
              </a:spcBef>
              <a:buNone/>
            </a:pPr>
            <a:r>
              <a:rPr lang="en"/>
              <a:t>Master Branch</a:t>
            </a:r>
          </a:p>
        </p:txBody>
      </p:sp>
      <p:sp>
        <p:nvSpPr>
          <p:cNvPr id="304" name="Shape 304"/>
          <p:cNvSpPr txBox="1"/>
          <p:nvPr/>
        </p:nvSpPr>
        <p:spPr>
          <a:xfrm>
            <a:off x="5610550" y="3143383"/>
            <a:ext cx="1566300" cy="351600"/>
          </a:xfrm>
          <a:prstGeom prst="rect">
            <a:avLst/>
          </a:prstGeom>
          <a:noFill/>
          <a:ln>
            <a:noFill/>
          </a:ln>
        </p:spPr>
        <p:txBody>
          <a:bodyPr anchorCtr="0" anchor="t" bIns="91425" lIns="91425" rIns="91425" tIns="91425">
            <a:noAutofit/>
          </a:bodyPr>
          <a:lstStyle/>
          <a:p>
            <a:pPr lvl="0" rtl="0">
              <a:spcBef>
                <a:spcPts val="0"/>
              </a:spcBef>
              <a:buNone/>
            </a:pPr>
            <a:r>
              <a:rPr lang="en"/>
              <a:t>Feature Branch</a:t>
            </a:r>
          </a:p>
        </p:txBody>
      </p:sp>
      <p:sp>
        <p:nvSpPr>
          <p:cNvPr id="305" name="Shape 30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 Pull Request: Workflow</a:t>
            </a:r>
          </a:p>
        </p:txBody>
      </p:sp>
      <p:sp>
        <p:nvSpPr>
          <p:cNvPr id="306" name="Shape 306"/>
          <p:cNvSpPr txBox="1"/>
          <p:nvPr>
            <p:ph idx="1" type="body"/>
          </p:nvPr>
        </p:nvSpPr>
        <p:spPr>
          <a:xfrm>
            <a:off x="311700" y="1273350"/>
            <a:ext cx="5095500" cy="2749200"/>
          </a:xfrm>
          <a:prstGeom prst="rect">
            <a:avLst/>
          </a:prstGeom>
        </p:spPr>
        <p:txBody>
          <a:bodyPr anchorCtr="0" anchor="t" bIns="91425" lIns="91425" rIns="91425" tIns="91425">
            <a:noAutofit/>
          </a:bodyPr>
          <a:lstStyle/>
          <a:p>
            <a:pPr lvl="0" rtl="0">
              <a:lnSpc>
                <a:spcPct val="155556"/>
              </a:lnSpc>
              <a:spcBef>
                <a:spcPts val="0"/>
              </a:spcBef>
              <a:spcAft>
                <a:spcPts val="0"/>
              </a:spcAft>
              <a:buNone/>
            </a:pPr>
            <a:r>
              <a:rPr lang="en" sz="1400">
                <a:solidFill>
                  <a:srgbClr val="555755"/>
                </a:solidFill>
                <a:latin typeface="Arial"/>
                <a:ea typeface="Arial"/>
                <a:cs typeface="Arial"/>
                <a:sym typeface="Arial"/>
              </a:rPr>
              <a:t>The general process of Git Pull Request is as follows:</a:t>
            </a:r>
          </a:p>
          <a:p>
            <a:pPr indent="-304800" lvl="0" marL="457200" rtl="0">
              <a:lnSpc>
                <a:spcPct val="115000"/>
              </a:lnSpc>
              <a:spcBef>
                <a:spcPts val="0"/>
              </a:spcBef>
              <a:spcAft>
                <a:spcPts val="0"/>
              </a:spcAft>
              <a:buClr>
                <a:srgbClr val="4D4D4D"/>
              </a:buClr>
              <a:buSzPct val="85714"/>
              <a:buFont typeface="Arial"/>
              <a:buChar char="❖"/>
            </a:pPr>
            <a:r>
              <a:rPr lang="en" sz="1400">
                <a:solidFill>
                  <a:srgbClr val="555755"/>
                </a:solidFill>
                <a:latin typeface="Arial"/>
                <a:ea typeface="Arial"/>
                <a:cs typeface="Arial"/>
                <a:sym typeface="Arial"/>
              </a:rPr>
              <a:t>A developer creates the feature in a dedicated branch in their local repo.</a:t>
            </a:r>
          </a:p>
          <a:p>
            <a:pPr indent="-304800" lvl="0" marL="457200" rtl="0">
              <a:lnSpc>
                <a:spcPct val="115000"/>
              </a:lnSpc>
              <a:spcBef>
                <a:spcPts val="0"/>
              </a:spcBef>
              <a:spcAft>
                <a:spcPts val="0"/>
              </a:spcAft>
              <a:buClr>
                <a:srgbClr val="4D4D4D"/>
              </a:buClr>
              <a:buSzPct val="85714"/>
              <a:buFont typeface="Arial"/>
              <a:buChar char="❖"/>
            </a:pPr>
            <a:r>
              <a:rPr lang="en" sz="1400">
                <a:solidFill>
                  <a:srgbClr val="555755"/>
                </a:solidFill>
                <a:latin typeface="Arial"/>
                <a:ea typeface="Arial"/>
                <a:cs typeface="Arial"/>
                <a:sym typeface="Arial"/>
              </a:rPr>
              <a:t>The developer pushes the branch to a public github repository.</a:t>
            </a:r>
          </a:p>
          <a:p>
            <a:pPr indent="-304800" lvl="0" marL="457200" rtl="0">
              <a:lnSpc>
                <a:spcPct val="115000"/>
              </a:lnSpc>
              <a:spcBef>
                <a:spcPts val="0"/>
              </a:spcBef>
              <a:spcAft>
                <a:spcPts val="3800"/>
              </a:spcAft>
              <a:buClr>
                <a:srgbClr val="4D4D4D"/>
              </a:buClr>
              <a:buSzPct val="85714"/>
              <a:buFont typeface="Arial"/>
              <a:buChar char="❖"/>
            </a:pPr>
            <a:r>
              <a:rPr lang="en" sz="1400">
                <a:solidFill>
                  <a:srgbClr val="555755"/>
                </a:solidFill>
                <a:latin typeface="Arial"/>
                <a:ea typeface="Arial"/>
                <a:cs typeface="Arial"/>
                <a:sym typeface="Arial"/>
              </a:rPr>
              <a:t>The developer files a pull request via github UI.</a:t>
            </a:r>
          </a:p>
          <a:p>
            <a:pPr indent="-304800" lvl="0" marL="457200" rtl="0">
              <a:lnSpc>
                <a:spcPct val="115000"/>
              </a:lnSpc>
              <a:spcBef>
                <a:spcPts val="0"/>
              </a:spcBef>
              <a:spcAft>
                <a:spcPts val="3800"/>
              </a:spcAft>
              <a:buClr>
                <a:srgbClr val="4D4D4D"/>
              </a:buClr>
              <a:buSzPct val="85714"/>
              <a:buFont typeface="Arial"/>
              <a:buChar char="❖"/>
            </a:pPr>
            <a:r>
              <a:rPr lang="en" sz="1400">
                <a:solidFill>
                  <a:srgbClr val="555755"/>
                </a:solidFill>
                <a:latin typeface="Arial"/>
                <a:ea typeface="Arial"/>
                <a:cs typeface="Arial"/>
                <a:sym typeface="Arial"/>
              </a:rPr>
              <a:t>The rest of the team reviews the code, discusses it, and alters it.</a:t>
            </a:r>
          </a:p>
          <a:p>
            <a:pPr indent="-304800" lvl="0" marL="457200" rtl="0">
              <a:lnSpc>
                <a:spcPct val="115000"/>
              </a:lnSpc>
              <a:spcBef>
                <a:spcPts val="0"/>
              </a:spcBef>
              <a:spcAft>
                <a:spcPts val="3800"/>
              </a:spcAft>
              <a:buClr>
                <a:srgbClr val="4D4D4D"/>
              </a:buClr>
              <a:buSzPct val="85714"/>
              <a:buFont typeface="Arial"/>
              <a:buChar char="❖"/>
            </a:pPr>
            <a:r>
              <a:rPr lang="en" sz="1400">
                <a:solidFill>
                  <a:srgbClr val="555755"/>
                </a:solidFill>
                <a:latin typeface="Arial"/>
                <a:ea typeface="Arial"/>
                <a:cs typeface="Arial"/>
                <a:sym typeface="Arial"/>
              </a:rPr>
              <a:t>The project maintainer merges the feature into the official repository and closes the pull request.</a:t>
            </a:r>
          </a:p>
          <a:p>
            <a:pPr lvl="0" rtl="0">
              <a:lnSpc>
                <a:spcPct val="150000"/>
              </a:lnSpc>
              <a:spcBef>
                <a:spcPts val="0"/>
              </a:spcBef>
              <a:buNone/>
            </a:pPr>
            <a:r>
              <a:t/>
            </a:r>
            <a:endParaRPr sz="1400">
              <a:solidFill>
                <a:srgbClr val="555755"/>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Git Pull Request</a:t>
            </a:r>
          </a:p>
        </p:txBody>
      </p:sp>
      <p:pic>
        <p:nvPicPr>
          <p:cNvPr id="312" name="Shape 312"/>
          <p:cNvPicPr preferRelativeResize="0"/>
          <p:nvPr/>
        </p:nvPicPr>
        <p:blipFill>
          <a:blip r:embed="rId3">
            <a:alphaModFix/>
          </a:blip>
          <a:stretch>
            <a:fillRect/>
          </a:stretch>
        </p:blipFill>
        <p:spPr>
          <a:xfrm>
            <a:off x="164800" y="1158175"/>
            <a:ext cx="4714925" cy="1034149"/>
          </a:xfrm>
          <a:prstGeom prst="rect">
            <a:avLst/>
          </a:prstGeom>
          <a:noFill/>
          <a:ln>
            <a:noFill/>
          </a:ln>
        </p:spPr>
      </p:pic>
      <p:pic>
        <p:nvPicPr>
          <p:cNvPr id="313" name="Shape 313"/>
          <p:cNvPicPr preferRelativeResize="0"/>
          <p:nvPr/>
        </p:nvPicPr>
        <p:blipFill>
          <a:blip r:embed="rId4">
            <a:alphaModFix/>
          </a:blip>
          <a:stretch>
            <a:fillRect/>
          </a:stretch>
        </p:blipFill>
        <p:spPr>
          <a:xfrm>
            <a:off x="5462225" y="1076324"/>
            <a:ext cx="3577025" cy="2055924"/>
          </a:xfrm>
          <a:prstGeom prst="rect">
            <a:avLst/>
          </a:prstGeom>
          <a:noFill/>
          <a:ln>
            <a:noFill/>
          </a:ln>
        </p:spPr>
      </p:pic>
      <p:cxnSp>
        <p:nvCxnSpPr>
          <p:cNvPr id="314" name="Shape 314"/>
          <p:cNvCxnSpPr>
            <a:stCxn id="312" idx="3"/>
          </p:cNvCxnSpPr>
          <p:nvPr/>
        </p:nvCxnSpPr>
        <p:spPr>
          <a:xfrm flipH="1" rot="10800000">
            <a:off x="4879725" y="1670449"/>
            <a:ext cx="637500" cy="4800"/>
          </a:xfrm>
          <a:prstGeom prst="straightConnector1">
            <a:avLst/>
          </a:prstGeom>
          <a:noFill/>
          <a:ln cap="flat" cmpd="sng" w="38100">
            <a:solidFill>
              <a:schemeClr val="dk2"/>
            </a:solidFill>
            <a:prstDash val="solid"/>
            <a:round/>
            <a:headEnd len="lg" w="lg" type="none"/>
            <a:tailEnd len="lg" w="lg" type="triangle"/>
          </a:ln>
        </p:spPr>
      </p:cxnSp>
      <p:pic>
        <p:nvPicPr>
          <p:cNvPr id="315" name="Shape 315"/>
          <p:cNvPicPr preferRelativeResize="0"/>
          <p:nvPr/>
        </p:nvPicPr>
        <p:blipFill>
          <a:blip r:embed="rId5">
            <a:alphaModFix/>
          </a:blip>
          <a:stretch>
            <a:fillRect/>
          </a:stretch>
        </p:blipFill>
        <p:spPr>
          <a:xfrm>
            <a:off x="627875" y="2918936"/>
            <a:ext cx="4714925" cy="1902938"/>
          </a:xfrm>
          <a:prstGeom prst="rect">
            <a:avLst/>
          </a:prstGeom>
          <a:noFill/>
          <a:ln>
            <a:noFill/>
          </a:ln>
        </p:spPr>
      </p:pic>
      <p:cxnSp>
        <p:nvCxnSpPr>
          <p:cNvPr id="316" name="Shape 316"/>
          <p:cNvCxnSpPr>
            <a:stCxn id="313" idx="2"/>
          </p:cNvCxnSpPr>
          <p:nvPr/>
        </p:nvCxnSpPr>
        <p:spPr>
          <a:xfrm flipH="1">
            <a:off x="5308237" y="3132249"/>
            <a:ext cx="1942500" cy="1088099"/>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Why VCS</a:t>
            </a:r>
          </a:p>
        </p:txBody>
      </p:sp>
      <p:sp>
        <p:nvSpPr>
          <p:cNvPr id="72" name="Shape 72"/>
          <p:cNvSpPr txBox="1"/>
          <p:nvPr/>
        </p:nvSpPr>
        <p:spPr>
          <a:xfrm>
            <a:off x="391475" y="1207025"/>
            <a:ext cx="2990400" cy="3294900"/>
          </a:xfrm>
          <a:prstGeom prst="rect">
            <a:avLst/>
          </a:prstGeom>
          <a:noFill/>
          <a:ln>
            <a:noFill/>
          </a:ln>
        </p:spPr>
        <p:txBody>
          <a:bodyPr anchorCtr="0" anchor="t" bIns="91425" lIns="91425" rIns="91425" tIns="91425">
            <a:noAutofit/>
          </a:bodyPr>
          <a:lstStyle/>
          <a:p>
            <a:pPr lvl="0">
              <a:spcBef>
                <a:spcPts val="0"/>
              </a:spcBef>
              <a:buNone/>
            </a:pPr>
            <a:r>
              <a:rPr b="1" lang="en" sz="1800">
                <a:solidFill>
                  <a:srgbClr val="434343"/>
                </a:solidFill>
                <a:highlight>
                  <a:srgbClr val="FFFFFF"/>
                </a:highlight>
              </a:rPr>
              <a:t>Individual</a:t>
            </a:r>
          </a:p>
          <a:p>
            <a:pPr lvl="0">
              <a:spcBef>
                <a:spcPts val="0"/>
              </a:spcBef>
              <a:buNone/>
            </a:pPr>
            <a:r>
              <a:t/>
            </a:r>
            <a:endParaRPr b="1" sz="1000">
              <a:solidFill>
                <a:srgbClr val="434343"/>
              </a:solidFill>
              <a:highlight>
                <a:srgbClr val="FFFFFF"/>
              </a:highlight>
            </a:endParaRPr>
          </a:p>
          <a:p>
            <a:pPr indent="-228600" lvl="0" marL="457200">
              <a:lnSpc>
                <a:spcPct val="115000"/>
              </a:lnSpc>
              <a:spcBef>
                <a:spcPts val="0"/>
              </a:spcBef>
              <a:buChar char="❖"/>
            </a:pPr>
            <a:r>
              <a:rPr lang="en">
                <a:highlight>
                  <a:srgbClr val="FFFFFF"/>
                </a:highlight>
              </a:rPr>
              <a:t>Backup methodology </a:t>
            </a:r>
          </a:p>
          <a:p>
            <a:pPr indent="-228600" lvl="0" marL="457200">
              <a:lnSpc>
                <a:spcPct val="115000"/>
              </a:lnSpc>
              <a:spcBef>
                <a:spcPts val="0"/>
              </a:spcBef>
              <a:buChar char="❖"/>
            </a:pPr>
            <a:r>
              <a:rPr lang="en">
                <a:highlight>
                  <a:srgbClr val="FFFFFF"/>
                </a:highlight>
              </a:rPr>
              <a:t>Increments – know which version is live </a:t>
            </a:r>
          </a:p>
          <a:p>
            <a:pPr indent="-228600" lvl="0" marL="457200">
              <a:lnSpc>
                <a:spcPct val="115000"/>
              </a:lnSpc>
              <a:spcBef>
                <a:spcPts val="0"/>
              </a:spcBef>
              <a:buChar char="❖"/>
            </a:pPr>
            <a:r>
              <a:rPr lang="en">
                <a:highlight>
                  <a:srgbClr val="FFFFFF"/>
                </a:highlight>
              </a:rPr>
              <a:t>Point in time marking aka. Tagging </a:t>
            </a:r>
          </a:p>
          <a:p>
            <a:pPr indent="-228600" lvl="0" marL="457200" rtl="0">
              <a:lnSpc>
                <a:spcPct val="115000"/>
              </a:lnSpc>
              <a:spcBef>
                <a:spcPts val="0"/>
              </a:spcBef>
              <a:buChar char="❖"/>
            </a:pPr>
            <a:r>
              <a:rPr lang="en">
                <a:highlight>
                  <a:srgbClr val="FFFFFF"/>
                </a:highlight>
              </a:rPr>
              <a:t>Branching – release versions maintained &amp; main development can continue </a:t>
            </a:r>
          </a:p>
          <a:p>
            <a:pPr lvl="0">
              <a:spcBef>
                <a:spcPts val="0"/>
              </a:spcBef>
              <a:buNone/>
            </a:pPr>
            <a:r>
              <a:t/>
            </a:r>
            <a:endParaRPr>
              <a:solidFill>
                <a:srgbClr val="3B3835"/>
              </a:solidFill>
              <a:highlight>
                <a:srgbClr val="EEEEEE"/>
              </a:highlight>
            </a:endParaRPr>
          </a:p>
        </p:txBody>
      </p:sp>
      <p:sp>
        <p:nvSpPr>
          <p:cNvPr id="73" name="Shape 73"/>
          <p:cNvSpPr txBox="1"/>
          <p:nvPr/>
        </p:nvSpPr>
        <p:spPr>
          <a:xfrm>
            <a:off x="3512375" y="1196166"/>
            <a:ext cx="3142500" cy="28599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434343"/>
                </a:solidFill>
                <a:highlight>
                  <a:srgbClr val="FFFFFF"/>
                </a:highlight>
              </a:rPr>
              <a:t>Team</a:t>
            </a:r>
          </a:p>
          <a:p>
            <a:pPr lvl="0" rtl="0">
              <a:spcBef>
                <a:spcPts val="0"/>
              </a:spcBef>
              <a:buNone/>
            </a:pPr>
            <a:r>
              <a:t/>
            </a:r>
            <a:endParaRPr b="1" sz="1800">
              <a:solidFill>
                <a:srgbClr val="434343"/>
              </a:solidFill>
              <a:highlight>
                <a:srgbClr val="FFFFFF"/>
              </a:highlight>
            </a:endParaRPr>
          </a:p>
          <a:p>
            <a:pPr indent="-228600" lvl="0" marL="457200" marR="0" rtl="0" algn="l">
              <a:lnSpc>
                <a:spcPct val="115000"/>
              </a:lnSpc>
              <a:spcBef>
                <a:spcPts val="0"/>
              </a:spcBef>
              <a:spcAft>
                <a:spcPts val="0"/>
              </a:spcAft>
              <a:buChar char="❖"/>
            </a:pPr>
            <a:r>
              <a:rPr lang="en">
                <a:highlight>
                  <a:srgbClr val="FFFFFF"/>
                </a:highlight>
              </a:rPr>
              <a:t>Allow multiple developers (in remote locations) to work on same code base</a:t>
            </a:r>
          </a:p>
          <a:p>
            <a:pPr indent="-228600" lvl="0" marL="457200" marR="0" rtl="0" algn="l">
              <a:lnSpc>
                <a:spcPct val="115000"/>
              </a:lnSpc>
              <a:spcBef>
                <a:spcPts val="0"/>
              </a:spcBef>
              <a:spcAft>
                <a:spcPts val="0"/>
              </a:spcAft>
              <a:buChar char="❖"/>
            </a:pPr>
            <a:r>
              <a:rPr lang="en">
                <a:highlight>
                  <a:srgbClr val="FFFFFF"/>
                </a:highlight>
              </a:rPr>
              <a:t>Merge changes across same files – handle collisions </a:t>
            </a:r>
          </a:p>
          <a:p>
            <a:pPr indent="-228600" lvl="0" marL="457200" marR="0" rtl="0" algn="l">
              <a:lnSpc>
                <a:spcPct val="115000"/>
              </a:lnSpc>
              <a:spcBef>
                <a:spcPts val="0"/>
              </a:spcBef>
              <a:spcAft>
                <a:spcPts val="0"/>
              </a:spcAft>
              <a:buChar char="❖"/>
            </a:pPr>
            <a:r>
              <a:rPr lang="en">
                <a:highlight>
                  <a:srgbClr val="FFFFFF"/>
                </a:highlight>
              </a:rPr>
              <a:t>Answer who did what – blame / praise</a:t>
            </a:r>
          </a:p>
        </p:txBody>
      </p:sp>
      <p:pic>
        <p:nvPicPr>
          <p:cNvPr id="74" name="Shape 74"/>
          <p:cNvPicPr preferRelativeResize="0"/>
          <p:nvPr/>
        </p:nvPicPr>
        <p:blipFill rotWithShape="1">
          <a:blip r:embed="rId3">
            <a:alphaModFix/>
          </a:blip>
          <a:srcRect b="0" l="0" r="0" t="8214"/>
          <a:stretch/>
        </p:blipFill>
        <p:spPr>
          <a:xfrm>
            <a:off x="6519105" y="1538725"/>
            <a:ext cx="2558950" cy="2631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pic>
        <p:nvPicPr>
          <p:cNvPr id="321" name="Shape 321"/>
          <p:cNvPicPr preferRelativeResize="0"/>
          <p:nvPr/>
        </p:nvPicPr>
        <p:blipFill>
          <a:blip r:embed="rId3">
            <a:alphaModFix/>
          </a:blip>
          <a:stretch>
            <a:fillRect/>
          </a:stretch>
        </p:blipFill>
        <p:spPr>
          <a:xfrm>
            <a:off x="5716150" y="1809750"/>
            <a:ext cx="3257550" cy="1524000"/>
          </a:xfrm>
          <a:prstGeom prst="rect">
            <a:avLst/>
          </a:prstGeom>
          <a:noFill/>
          <a:ln>
            <a:noFill/>
          </a:ln>
        </p:spPr>
      </p:pic>
      <p:sp>
        <p:nvSpPr>
          <p:cNvPr id="322" name="Shape 322"/>
          <p:cNvSpPr txBox="1"/>
          <p:nvPr>
            <p:ph type="title"/>
          </p:nvPr>
        </p:nvSpPr>
        <p:spPr>
          <a:xfrm>
            <a:off x="311700" y="313150"/>
            <a:ext cx="8520600" cy="572700"/>
          </a:xfrm>
          <a:prstGeom prst="rect">
            <a:avLst/>
          </a:prstGeom>
        </p:spPr>
        <p:txBody>
          <a:bodyPr anchorCtr="0" anchor="t" bIns="91425" lIns="91425" rIns="91425" tIns="91425">
            <a:noAutofit/>
          </a:bodyPr>
          <a:lstStyle/>
          <a:p>
            <a:pPr lvl="0" rtl="0">
              <a:spcBef>
                <a:spcPts val="0"/>
              </a:spcBef>
              <a:buNone/>
            </a:pPr>
            <a:r>
              <a:rPr lang="en"/>
              <a:t>Hands on using Git 1/2</a:t>
            </a:r>
          </a:p>
        </p:txBody>
      </p:sp>
      <p:sp>
        <p:nvSpPr>
          <p:cNvPr id="323" name="Shape 323"/>
          <p:cNvSpPr txBox="1"/>
          <p:nvPr/>
        </p:nvSpPr>
        <p:spPr>
          <a:xfrm>
            <a:off x="369725" y="885850"/>
            <a:ext cx="5466300" cy="4081800"/>
          </a:xfrm>
          <a:prstGeom prst="rect">
            <a:avLst/>
          </a:prstGeom>
          <a:noFill/>
          <a:ln>
            <a:noFill/>
          </a:ln>
        </p:spPr>
        <p:txBody>
          <a:bodyPr anchorCtr="0" anchor="t" bIns="91425" lIns="91425" rIns="91425" tIns="91425">
            <a:noAutofit/>
          </a:bodyPr>
          <a:lstStyle/>
          <a:p>
            <a:pPr lvl="0" rtl="0">
              <a:spcBef>
                <a:spcPts val="0"/>
              </a:spcBef>
              <a:spcAft>
                <a:spcPts val="1000"/>
              </a:spcAft>
              <a:buNone/>
            </a:pPr>
            <a:r>
              <a:rPr i="1" lang="en" sz="1200">
                <a:solidFill>
                  <a:srgbClr val="1C4587"/>
                </a:solidFill>
              </a:rPr>
              <a:t>$ git init </a:t>
            </a:r>
          </a:p>
          <a:p>
            <a:pPr lvl="0" rtl="0">
              <a:spcBef>
                <a:spcPts val="0"/>
              </a:spcBef>
              <a:spcAft>
                <a:spcPts val="1000"/>
              </a:spcAft>
              <a:buNone/>
            </a:pPr>
            <a:r>
              <a:rPr lang="en" sz="1200"/>
              <a:t>Initialize a directory as git repo and tell git that where to track files.</a:t>
            </a:r>
          </a:p>
          <a:p>
            <a:pPr lvl="0">
              <a:spcBef>
                <a:spcPts val="0"/>
              </a:spcBef>
              <a:spcAft>
                <a:spcPts val="1000"/>
              </a:spcAft>
              <a:buNone/>
            </a:pPr>
            <a:r>
              <a:rPr lang="en" sz="1200"/>
              <a:t>Or </a:t>
            </a:r>
          </a:p>
          <a:p>
            <a:pPr lvl="0" rtl="0">
              <a:spcBef>
                <a:spcPts val="0"/>
              </a:spcBef>
              <a:spcAft>
                <a:spcPts val="1000"/>
              </a:spcAft>
              <a:buNone/>
            </a:pPr>
            <a:r>
              <a:rPr i="1" lang="en" sz="1200">
                <a:solidFill>
                  <a:srgbClr val="1C4587"/>
                </a:solidFill>
              </a:rPr>
              <a:t>$ git clone</a:t>
            </a:r>
          </a:p>
          <a:p>
            <a:pPr lvl="0">
              <a:spcBef>
                <a:spcPts val="0"/>
              </a:spcBef>
              <a:spcAft>
                <a:spcPts val="1000"/>
              </a:spcAft>
              <a:buNone/>
            </a:pPr>
            <a:r>
              <a:rPr lang="en" sz="1200"/>
              <a:t>Make a copy of remote git repository into your local system.</a:t>
            </a:r>
          </a:p>
          <a:p>
            <a:pPr lvl="0" rtl="0">
              <a:spcBef>
                <a:spcPts val="0"/>
              </a:spcBef>
              <a:spcAft>
                <a:spcPts val="1000"/>
              </a:spcAft>
              <a:buNone/>
            </a:pPr>
            <a:r>
              <a:rPr i="1" lang="en" sz="1200">
                <a:solidFill>
                  <a:srgbClr val="1C4587"/>
                </a:solidFill>
              </a:rPr>
              <a:t>$ git add .</a:t>
            </a:r>
          </a:p>
          <a:p>
            <a:pPr lvl="0">
              <a:spcBef>
                <a:spcPts val="0"/>
              </a:spcBef>
              <a:spcAft>
                <a:spcPts val="1000"/>
              </a:spcAft>
              <a:buNone/>
            </a:pPr>
            <a:r>
              <a:rPr lang="en" sz="1200"/>
              <a:t>Add all your changes (files and folders) to staging area for commit.</a:t>
            </a:r>
          </a:p>
          <a:p>
            <a:pPr lvl="0" rtl="0">
              <a:spcBef>
                <a:spcPts val="0"/>
              </a:spcBef>
              <a:spcAft>
                <a:spcPts val="1000"/>
              </a:spcAft>
              <a:buNone/>
            </a:pPr>
            <a:r>
              <a:rPr i="1" lang="en" sz="1200">
                <a:solidFill>
                  <a:srgbClr val="1C4587"/>
                </a:solidFill>
              </a:rPr>
              <a:t>$ git status</a:t>
            </a:r>
          </a:p>
          <a:p>
            <a:pPr lvl="0" rtl="0">
              <a:spcBef>
                <a:spcPts val="0"/>
              </a:spcBef>
              <a:spcAft>
                <a:spcPts val="1000"/>
              </a:spcAft>
              <a:buNone/>
            </a:pPr>
            <a:r>
              <a:rPr lang="en" sz="1200"/>
              <a:t>Get information about untracked files and files added to commit.</a:t>
            </a:r>
          </a:p>
          <a:p>
            <a:pPr lvl="0" rtl="0">
              <a:spcBef>
                <a:spcPts val="0"/>
              </a:spcBef>
              <a:spcAft>
                <a:spcPts val="1000"/>
              </a:spcAft>
              <a:buNone/>
            </a:pPr>
            <a:r>
              <a:rPr i="1" lang="en" sz="1200">
                <a:solidFill>
                  <a:srgbClr val="1C4587"/>
                </a:solidFill>
              </a:rPr>
              <a:t>$ git diff</a:t>
            </a:r>
          </a:p>
          <a:p>
            <a:pPr lvl="0">
              <a:spcBef>
                <a:spcPts val="0"/>
              </a:spcBef>
              <a:spcAft>
                <a:spcPts val="1000"/>
              </a:spcAft>
              <a:buNone/>
            </a:pPr>
            <a:r>
              <a:rPr lang="en" sz="1200"/>
              <a:t>Review the changes of your files.</a:t>
            </a:r>
          </a:p>
          <a:p>
            <a:pPr lvl="0">
              <a:spcBef>
                <a:spcPts val="0"/>
              </a:spcBef>
              <a:spcAft>
                <a:spcPts val="1000"/>
              </a:spcAft>
              <a:buNone/>
            </a:pPr>
            <a:r>
              <a:t/>
            </a:r>
            <a:endParaRP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Hands on using Git 2/2</a:t>
            </a:r>
          </a:p>
        </p:txBody>
      </p:sp>
      <p:sp>
        <p:nvSpPr>
          <p:cNvPr id="329" name="Shape 329"/>
          <p:cNvSpPr txBox="1"/>
          <p:nvPr>
            <p:ph idx="1" type="body"/>
          </p:nvPr>
        </p:nvSpPr>
        <p:spPr>
          <a:xfrm>
            <a:off x="311700" y="1152475"/>
            <a:ext cx="5073600" cy="3837300"/>
          </a:xfrm>
          <a:prstGeom prst="rect">
            <a:avLst/>
          </a:prstGeom>
        </p:spPr>
        <p:txBody>
          <a:bodyPr anchorCtr="0" anchor="t" bIns="91425" lIns="91425" rIns="91425" tIns="91425">
            <a:noAutofit/>
          </a:bodyPr>
          <a:lstStyle/>
          <a:p>
            <a:pPr lvl="0">
              <a:lnSpc>
                <a:spcPct val="100000"/>
              </a:lnSpc>
              <a:spcBef>
                <a:spcPts val="0"/>
              </a:spcBef>
              <a:spcAft>
                <a:spcPts val="1000"/>
              </a:spcAft>
              <a:buNone/>
            </a:pPr>
            <a:r>
              <a:rPr i="1" lang="en" sz="1200">
                <a:solidFill>
                  <a:srgbClr val="1C4587"/>
                </a:solidFill>
                <a:latin typeface="Arial"/>
                <a:ea typeface="Arial"/>
                <a:cs typeface="Arial"/>
                <a:sym typeface="Arial"/>
              </a:rPr>
              <a:t>$ git commit -m &lt;your message&gt;</a:t>
            </a:r>
          </a:p>
          <a:p>
            <a:pPr lvl="0">
              <a:lnSpc>
                <a:spcPct val="100000"/>
              </a:lnSpc>
              <a:spcBef>
                <a:spcPts val="0"/>
              </a:spcBef>
              <a:spcAft>
                <a:spcPts val="1000"/>
              </a:spcAft>
              <a:buNone/>
            </a:pPr>
            <a:r>
              <a:rPr lang="en" sz="1200">
                <a:solidFill>
                  <a:srgbClr val="000000"/>
                </a:solidFill>
                <a:latin typeface="Arial"/>
                <a:ea typeface="Arial"/>
                <a:cs typeface="Arial"/>
                <a:sym typeface="Arial"/>
              </a:rPr>
              <a:t>Commit your changes from staging area to local repo. -m is compulsory. </a:t>
            </a:r>
          </a:p>
          <a:p>
            <a:pPr lvl="0" rtl="0">
              <a:lnSpc>
                <a:spcPct val="100000"/>
              </a:lnSpc>
              <a:spcBef>
                <a:spcPts val="0"/>
              </a:spcBef>
              <a:spcAft>
                <a:spcPts val="1000"/>
              </a:spcAft>
              <a:buNone/>
            </a:pPr>
            <a:r>
              <a:rPr i="1" lang="en" sz="1200">
                <a:solidFill>
                  <a:srgbClr val="1C4587"/>
                </a:solidFill>
                <a:latin typeface="Arial"/>
                <a:ea typeface="Arial"/>
                <a:cs typeface="Arial"/>
                <a:sym typeface="Arial"/>
              </a:rPr>
              <a:t>$ git branch </a:t>
            </a:r>
          </a:p>
          <a:p>
            <a:pPr lvl="0" rtl="0">
              <a:lnSpc>
                <a:spcPct val="100000"/>
              </a:lnSpc>
              <a:spcBef>
                <a:spcPts val="0"/>
              </a:spcBef>
              <a:spcAft>
                <a:spcPts val="1000"/>
              </a:spcAft>
              <a:buNone/>
            </a:pPr>
            <a:r>
              <a:rPr lang="en" sz="1200">
                <a:solidFill>
                  <a:srgbClr val="000000"/>
                </a:solidFill>
                <a:latin typeface="Arial"/>
                <a:ea typeface="Arial"/>
                <a:cs typeface="Arial"/>
                <a:sym typeface="Arial"/>
              </a:rPr>
              <a:t>List all available local branches and current branch.</a:t>
            </a:r>
          </a:p>
          <a:p>
            <a:pPr lvl="0" rtl="0">
              <a:lnSpc>
                <a:spcPct val="100000"/>
              </a:lnSpc>
              <a:spcBef>
                <a:spcPts val="0"/>
              </a:spcBef>
              <a:spcAft>
                <a:spcPts val="1000"/>
              </a:spcAft>
              <a:buNone/>
            </a:pPr>
            <a:r>
              <a:rPr i="1" lang="en" sz="1200">
                <a:solidFill>
                  <a:srgbClr val="1C4587"/>
                </a:solidFill>
                <a:latin typeface="Arial"/>
                <a:ea typeface="Arial"/>
                <a:cs typeface="Arial"/>
                <a:sym typeface="Arial"/>
              </a:rPr>
              <a:t>$ git branch &lt;branch name&gt;</a:t>
            </a:r>
          </a:p>
          <a:p>
            <a:pPr lvl="0" rtl="0">
              <a:lnSpc>
                <a:spcPct val="100000"/>
              </a:lnSpc>
              <a:spcBef>
                <a:spcPts val="0"/>
              </a:spcBef>
              <a:spcAft>
                <a:spcPts val="1000"/>
              </a:spcAft>
              <a:buNone/>
            </a:pPr>
            <a:r>
              <a:rPr lang="en" sz="1200">
                <a:solidFill>
                  <a:srgbClr val="000000"/>
                </a:solidFill>
                <a:latin typeface="Arial"/>
                <a:ea typeface="Arial"/>
                <a:cs typeface="Arial"/>
                <a:sym typeface="Arial"/>
              </a:rPr>
              <a:t>Create a branch.</a:t>
            </a:r>
          </a:p>
          <a:p>
            <a:pPr lvl="0" rtl="0">
              <a:lnSpc>
                <a:spcPct val="100000"/>
              </a:lnSpc>
              <a:spcBef>
                <a:spcPts val="0"/>
              </a:spcBef>
              <a:spcAft>
                <a:spcPts val="1000"/>
              </a:spcAft>
              <a:buNone/>
            </a:pPr>
            <a:r>
              <a:rPr i="1" lang="en" sz="1200">
                <a:solidFill>
                  <a:srgbClr val="1C4587"/>
                </a:solidFill>
                <a:latin typeface="Arial"/>
                <a:ea typeface="Arial"/>
                <a:cs typeface="Arial"/>
                <a:sym typeface="Arial"/>
              </a:rPr>
              <a:t>$ git checkout &lt;branch name&gt;</a:t>
            </a:r>
          </a:p>
          <a:p>
            <a:pPr lvl="0" rtl="0">
              <a:lnSpc>
                <a:spcPct val="100000"/>
              </a:lnSpc>
              <a:spcBef>
                <a:spcPts val="0"/>
              </a:spcBef>
              <a:spcAft>
                <a:spcPts val="1000"/>
              </a:spcAft>
              <a:buNone/>
            </a:pPr>
            <a:r>
              <a:rPr lang="en" sz="1200">
                <a:solidFill>
                  <a:srgbClr val="000000"/>
                </a:solidFill>
                <a:latin typeface="Arial"/>
                <a:ea typeface="Arial"/>
                <a:cs typeface="Arial"/>
                <a:sym typeface="Arial"/>
              </a:rPr>
              <a:t>Switch into another branch.</a:t>
            </a:r>
          </a:p>
          <a:p>
            <a:pPr lvl="0" rtl="0">
              <a:lnSpc>
                <a:spcPct val="100000"/>
              </a:lnSpc>
              <a:spcBef>
                <a:spcPts val="0"/>
              </a:spcBef>
              <a:spcAft>
                <a:spcPts val="1000"/>
              </a:spcAft>
              <a:buNone/>
            </a:pPr>
            <a:r>
              <a:rPr i="1" lang="en" sz="1200">
                <a:solidFill>
                  <a:srgbClr val="1C4587"/>
                </a:solidFill>
                <a:latin typeface="Arial"/>
                <a:ea typeface="Arial"/>
                <a:cs typeface="Arial"/>
                <a:sym typeface="Arial"/>
              </a:rPr>
              <a:t>$ git log</a:t>
            </a:r>
          </a:p>
          <a:p>
            <a:pPr lvl="0" rtl="0">
              <a:lnSpc>
                <a:spcPct val="100000"/>
              </a:lnSpc>
              <a:spcBef>
                <a:spcPts val="0"/>
              </a:spcBef>
              <a:spcAft>
                <a:spcPts val="1000"/>
              </a:spcAft>
              <a:buNone/>
            </a:pPr>
            <a:r>
              <a:rPr lang="en" sz="1200">
                <a:solidFill>
                  <a:srgbClr val="000000"/>
                </a:solidFill>
                <a:latin typeface="Arial"/>
                <a:ea typeface="Arial"/>
                <a:cs typeface="Arial"/>
                <a:sym typeface="Arial"/>
              </a:rPr>
              <a:t>Take a view on your all commits. All commits have a unique id.  </a:t>
            </a:r>
          </a:p>
          <a:p>
            <a:pPr lvl="0" rtl="0">
              <a:lnSpc>
                <a:spcPct val="100000"/>
              </a:lnSpc>
              <a:spcBef>
                <a:spcPts val="0"/>
              </a:spcBef>
              <a:spcAft>
                <a:spcPts val="1000"/>
              </a:spcAft>
              <a:buNone/>
            </a:pPr>
            <a:r>
              <a:rPr i="1" lang="en" sz="1200">
                <a:solidFill>
                  <a:srgbClr val="1C4587"/>
                </a:solidFill>
                <a:latin typeface="Arial"/>
                <a:ea typeface="Arial"/>
                <a:cs typeface="Arial"/>
                <a:sym typeface="Arial"/>
              </a:rPr>
              <a:t>$ git push </a:t>
            </a:r>
          </a:p>
          <a:p>
            <a:pPr lvl="0">
              <a:lnSpc>
                <a:spcPct val="100000"/>
              </a:lnSpc>
              <a:spcBef>
                <a:spcPts val="0"/>
              </a:spcBef>
              <a:spcAft>
                <a:spcPts val="1000"/>
              </a:spcAft>
              <a:buNone/>
            </a:pPr>
            <a:r>
              <a:rPr lang="en" sz="1200">
                <a:solidFill>
                  <a:srgbClr val="000000"/>
                </a:solidFill>
                <a:latin typeface="Arial"/>
                <a:ea typeface="Arial"/>
                <a:cs typeface="Arial"/>
                <a:sym typeface="Arial"/>
              </a:rPr>
              <a:t>Send your changes to  remote for better access. </a:t>
            </a:r>
          </a:p>
        </p:txBody>
      </p:sp>
      <p:pic>
        <p:nvPicPr>
          <p:cNvPr id="330" name="Shape 330"/>
          <p:cNvPicPr preferRelativeResize="0"/>
          <p:nvPr/>
        </p:nvPicPr>
        <p:blipFill>
          <a:blip r:embed="rId3">
            <a:alphaModFix/>
          </a:blip>
          <a:stretch>
            <a:fillRect/>
          </a:stretch>
        </p:blipFill>
        <p:spPr>
          <a:xfrm>
            <a:off x="5868875" y="1786337"/>
            <a:ext cx="2687150" cy="25695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Advanced Topics</a:t>
            </a:r>
          </a:p>
        </p:txBody>
      </p:sp>
      <p:sp>
        <p:nvSpPr>
          <p:cNvPr id="336" name="Shape 336"/>
          <p:cNvSpPr txBox="1"/>
          <p:nvPr>
            <p:ph idx="1" type="body"/>
          </p:nvPr>
        </p:nvSpPr>
        <p:spPr>
          <a:xfrm>
            <a:off x="311700" y="1152475"/>
            <a:ext cx="3480000" cy="3416400"/>
          </a:xfrm>
          <a:prstGeom prst="rect">
            <a:avLst/>
          </a:prstGeom>
        </p:spPr>
        <p:txBody>
          <a:bodyPr anchorCtr="0" anchor="t" bIns="91425" lIns="91425" rIns="91425" tIns="91425">
            <a:noAutofit/>
          </a:bodyPr>
          <a:lstStyle/>
          <a:p>
            <a:pPr indent="-228600" lvl="0" marL="457200" rtl="0">
              <a:spcBef>
                <a:spcPts val="0"/>
              </a:spcBef>
              <a:buChar char="❖"/>
            </a:pPr>
            <a:r>
              <a:rPr lang="en"/>
              <a:t>Branching Strategies</a:t>
            </a:r>
          </a:p>
          <a:p>
            <a:pPr indent="-228600" lvl="0" marL="457200" rtl="0">
              <a:spcBef>
                <a:spcPts val="0"/>
              </a:spcBef>
              <a:buChar char="❖"/>
            </a:pPr>
            <a:r>
              <a:rPr lang="en"/>
              <a:t>Internals of Git</a:t>
            </a:r>
          </a:p>
          <a:p>
            <a:pPr indent="-228600" lvl="0" marL="457200" rtl="0">
              <a:spcBef>
                <a:spcPts val="0"/>
              </a:spcBef>
              <a:buChar char="❖"/>
            </a:pPr>
            <a:r>
              <a:rPr lang="en"/>
              <a:t>Multi Modular Projects</a:t>
            </a:r>
          </a:p>
          <a:p>
            <a:pPr indent="-228600" lvl="0" marL="457200" rtl="0">
              <a:spcBef>
                <a:spcPts val="0"/>
              </a:spcBef>
              <a:buChar char="❖"/>
            </a:pPr>
            <a:r>
              <a:rPr lang="en"/>
              <a:t>Remote repositories</a:t>
            </a:r>
          </a:p>
          <a:p>
            <a:pPr indent="-228600" lvl="0" marL="457200" rtl="0">
              <a:spcBef>
                <a:spcPts val="0"/>
              </a:spcBef>
              <a:buChar char="❖"/>
            </a:pPr>
            <a:r>
              <a:rPr lang="en"/>
              <a:t>Administration</a:t>
            </a:r>
          </a:p>
          <a:p>
            <a:pPr indent="-228600" lvl="0" marL="457200" rtl="0">
              <a:spcBef>
                <a:spcPts val="0"/>
              </a:spcBef>
              <a:buChar char="❖"/>
            </a:pPr>
            <a:r>
              <a:rPr lang="en"/>
              <a:t>Code Review</a:t>
            </a:r>
          </a:p>
          <a:p>
            <a:pPr indent="-228600" lvl="0" marL="457200" rtl="0">
              <a:spcBef>
                <a:spcPts val="0"/>
              </a:spcBef>
              <a:buChar char="❖"/>
            </a:pPr>
            <a:r>
              <a:rPr lang="en"/>
              <a: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Questions ?</a:t>
            </a:r>
          </a:p>
        </p:txBody>
      </p:sp>
      <p:pic>
        <p:nvPicPr>
          <p:cNvPr id="342" name="Shape 342"/>
          <p:cNvPicPr preferRelativeResize="0"/>
          <p:nvPr/>
        </p:nvPicPr>
        <p:blipFill>
          <a:blip r:embed="rId3">
            <a:alphaModFix/>
          </a:blip>
          <a:stretch>
            <a:fillRect/>
          </a:stretch>
        </p:blipFill>
        <p:spPr>
          <a:xfrm>
            <a:off x="2176125" y="1132000"/>
            <a:ext cx="4275249" cy="3582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Types of VCS</a:t>
            </a:r>
          </a:p>
        </p:txBody>
      </p:sp>
      <p:cxnSp>
        <p:nvCxnSpPr>
          <p:cNvPr id="80" name="Shape 80"/>
          <p:cNvCxnSpPr/>
          <p:nvPr/>
        </p:nvCxnSpPr>
        <p:spPr>
          <a:xfrm>
            <a:off x="6684723" y="1567026"/>
            <a:ext cx="2126100" cy="11400"/>
          </a:xfrm>
          <a:prstGeom prst="straightConnector1">
            <a:avLst/>
          </a:prstGeom>
          <a:noFill/>
          <a:ln cap="flat" cmpd="sng" w="76200">
            <a:solidFill>
              <a:srgbClr val="38761D"/>
            </a:solidFill>
            <a:prstDash val="solid"/>
            <a:round/>
            <a:headEnd len="lg" w="lg" type="none"/>
            <a:tailEnd len="lg" w="lg" type="none"/>
          </a:ln>
        </p:spPr>
      </p:cxnSp>
      <p:cxnSp>
        <p:nvCxnSpPr>
          <p:cNvPr id="81" name="Shape 81"/>
          <p:cNvCxnSpPr/>
          <p:nvPr/>
        </p:nvCxnSpPr>
        <p:spPr>
          <a:xfrm flipH="1" rot="10800000">
            <a:off x="6708695" y="1546890"/>
            <a:ext cx="11400" cy="2004000"/>
          </a:xfrm>
          <a:prstGeom prst="straightConnector1">
            <a:avLst/>
          </a:prstGeom>
          <a:noFill/>
          <a:ln cap="flat" cmpd="sng" w="76200">
            <a:solidFill>
              <a:srgbClr val="274E13"/>
            </a:solidFill>
            <a:prstDash val="solid"/>
            <a:round/>
            <a:headEnd len="lg" w="lg" type="none"/>
            <a:tailEnd len="lg" w="lg" type="none"/>
          </a:ln>
        </p:spPr>
      </p:cxnSp>
      <p:cxnSp>
        <p:nvCxnSpPr>
          <p:cNvPr id="82" name="Shape 82"/>
          <p:cNvCxnSpPr/>
          <p:nvPr/>
        </p:nvCxnSpPr>
        <p:spPr>
          <a:xfrm rot="10800000">
            <a:off x="6703854" y="3512289"/>
            <a:ext cx="2126100" cy="11400"/>
          </a:xfrm>
          <a:prstGeom prst="straightConnector1">
            <a:avLst/>
          </a:prstGeom>
          <a:noFill/>
          <a:ln cap="flat" cmpd="sng" w="76200">
            <a:solidFill>
              <a:srgbClr val="38761D"/>
            </a:solidFill>
            <a:prstDash val="solid"/>
            <a:round/>
            <a:headEnd len="lg" w="lg" type="none"/>
            <a:tailEnd len="lg" w="lg" type="none"/>
          </a:ln>
        </p:spPr>
      </p:cxnSp>
      <p:cxnSp>
        <p:nvCxnSpPr>
          <p:cNvPr id="83" name="Shape 83"/>
          <p:cNvCxnSpPr/>
          <p:nvPr/>
        </p:nvCxnSpPr>
        <p:spPr>
          <a:xfrm flipH="1">
            <a:off x="8794582" y="1539825"/>
            <a:ext cx="11400" cy="2004000"/>
          </a:xfrm>
          <a:prstGeom prst="straightConnector1">
            <a:avLst/>
          </a:prstGeom>
          <a:noFill/>
          <a:ln cap="flat" cmpd="sng" w="76200">
            <a:solidFill>
              <a:srgbClr val="38761D"/>
            </a:solidFill>
            <a:prstDash val="solid"/>
            <a:round/>
            <a:headEnd len="lg" w="lg" type="none"/>
            <a:tailEnd len="lg" w="lg" type="none"/>
          </a:ln>
        </p:spPr>
      </p:cxnSp>
      <p:cxnSp>
        <p:nvCxnSpPr>
          <p:cNvPr id="84" name="Shape 84"/>
          <p:cNvCxnSpPr/>
          <p:nvPr/>
        </p:nvCxnSpPr>
        <p:spPr>
          <a:xfrm flipH="1">
            <a:off x="7730050" y="1598501"/>
            <a:ext cx="1500" cy="1924499"/>
          </a:xfrm>
          <a:prstGeom prst="straightConnector1">
            <a:avLst/>
          </a:prstGeom>
          <a:noFill/>
          <a:ln cap="flat" cmpd="sng" w="76200">
            <a:solidFill>
              <a:srgbClr val="38761D"/>
            </a:solidFill>
            <a:prstDash val="solid"/>
            <a:round/>
            <a:headEnd len="lg" w="lg" type="none"/>
            <a:tailEnd len="lg" w="lg" type="none"/>
          </a:ln>
        </p:spPr>
      </p:cxnSp>
      <p:cxnSp>
        <p:nvCxnSpPr>
          <p:cNvPr id="85" name="Shape 85"/>
          <p:cNvCxnSpPr/>
          <p:nvPr/>
        </p:nvCxnSpPr>
        <p:spPr>
          <a:xfrm>
            <a:off x="6684723" y="2578478"/>
            <a:ext cx="2126100" cy="11400"/>
          </a:xfrm>
          <a:prstGeom prst="straightConnector1">
            <a:avLst/>
          </a:prstGeom>
          <a:noFill/>
          <a:ln cap="flat" cmpd="sng" w="76200">
            <a:solidFill>
              <a:srgbClr val="38761D"/>
            </a:solidFill>
            <a:prstDash val="solid"/>
            <a:round/>
            <a:headEnd len="lg" w="lg" type="none"/>
            <a:tailEnd len="lg" w="lg" type="none"/>
          </a:ln>
        </p:spPr>
      </p:cxnSp>
      <p:sp>
        <p:nvSpPr>
          <p:cNvPr id="86" name="Shape 86"/>
          <p:cNvSpPr/>
          <p:nvPr/>
        </p:nvSpPr>
        <p:spPr>
          <a:xfrm>
            <a:off x="6616600" y="1457148"/>
            <a:ext cx="234000" cy="217500"/>
          </a:xfrm>
          <a:prstGeom prst="ellipse">
            <a:avLst/>
          </a:prstGeom>
          <a:solidFill>
            <a:schemeClr val="lt2"/>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6608275" y="3387500"/>
            <a:ext cx="234000" cy="217500"/>
          </a:xfrm>
          <a:prstGeom prst="ellipse">
            <a:avLst/>
          </a:prstGeom>
          <a:solidFill>
            <a:schemeClr val="lt2"/>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6597400" y="2484723"/>
            <a:ext cx="234000" cy="217500"/>
          </a:xfrm>
          <a:prstGeom prst="ellipse">
            <a:avLst/>
          </a:prstGeom>
          <a:solidFill>
            <a:schemeClr val="lt2"/>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7613800" y="2447485"/>
            <a:ext cx="234000" cy="217500"/>
          </a:xfrm>
          <a:prstGeom prst="ellipse">
            <a:avLst/>
          </a:prstGeom>
          <a:solidFill>
            <a:schemeClr val="lt2"/>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7613800" y="1438548"/>
            <a:ext cx="234000" cy="217500"/>
          </a:xfrm>
          <a:prstGeom prst="ellipse">
            <a:avLst/>
          </a:prstGeom>
          <a:solidFill>
            <a:schemeClr val="lt2"/>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8683275" y="1463973"/>
            <a:ext cx="234000" cy="217500"/>
          </a:xfrm>
          <a:prstGeom prst="ellipse">
            <a:avLst/>
          </a:prstGeom>
          <a:solidFill>
            <a:schemeClr val="lt2"/>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8683275" y="2477262"/>
            <a:ext cx="234000" cy="217500"/>
          </a:xfrm>
          <a:prstGeom prst="ellipse">
            <a:avLst/>
          </a:prstGeom>
          <a:solidFill>
            <a:schemeClr val="lt2"/>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8683275" y="3387498"/>
            <a:ext cx="234000" cy="217500"/>
          </a:xfrm>
          <a:prstGeom prst="ellipse">
            <a:avLst/>
          </a:prstGeom>
          <a:solidFill>
            <a:schemeClr val="lt2"/>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7624027" y="3398374"/>
            <a:ext cx="234000" cy="217500"/>
          </a:xfrm>
          <a:prstGeom prst="ellipse">
            <a:avLst/>
          </a:prstGeom>
          <a:solidFill>
            <a:schemeClr val="lt2"/>
          </a:solidFill>
          <a:ln cap="flat" cmpd="sng" w="9525">
            <a:solidFill>
              <a:srgbClr val="38761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5" name="Shape 95"/>
          <p:cNvCxnSpPr/>
          <p:nvPr/>
        </p:nvCxnSpPr>
        <p:spPr>
          <a:xfrm flipH="1" rot="10800000">
            <a:off x="4798920" y="1826790"/>
            <a:ext cx="7500" cy="751200"/>
          </a:xfrm>
          <a:prstGeom prst="straightConnector1">
            <a:avLst/>
          </a:prstGeom>
          <a:noFill/>
          <a:ln cap="flat" cmpd="sng" w="76200">
            <a:solidFill>
              <a:schemeClr val="accent4"/>
            </a:solidFill>
            <a:prstDash val="solid"/>
            <a:round/>
            <a:headEnd len="lg" w="lg" type="none"/>
            <a:tailEnd len="lg" w="lg" type="none"/>
          </a:ln>
        </p:spPr>
      </p:cxnSp>
      <p:cxnSp>
        <p:nvCxnSpPr>
          <p:cNvPr id="96" name="Shape 96"/>
          <p:cNvCxnSpPr/>
          <p:nvPr/>
        </p:nvCxnSpPr>
        <p:spPr>
          <a:xfrm flipH="1" rot="10800000">
            <a:off x="4175827" y="2745721"/>
            <a:ext cx="569700" cy="701400"/>
          </a:xfrm>
          <a:prstGeom prst="straightConnector1">
            <a:avLst/>
          </a:prstGeom>
          <a:noFill/>
          <a:ln cap="flat" cmpd="sng" w="76200">
            <a:solidFill>
              <a:schemeClr val="accent4"/>
            </a:solidFill>
            <a:prstDash val="solid"/>
            <a:round/>
            <a:headEnd len="lg" w="lg" type="none"/>
            <a:tailEnd len="lg" w="lg" type="none"/>
          </a:ln>
        </p:spPr>
      </p:cxnSp>
      <p:cxnSp>
        <p:nvCxnSpPr>
          <p:cNvPr id="97" name="Shape 97"/>
          <p:cNvCxnSpPr/>
          <p:nvPr/>
        </p:nvCxnSpPr>
        <p:spPr>
          <a:xfrm rot="10800000">
            <a:off x="4881957" y="2764121"/>
            <a:ext cx="578400" cy="669900"/>
          </a:xfrm>
          <a:prstGeom prst="straightConnector1">
            <a:avLst/>
          </a:prstGeom>
          <a:noFill/>
          <a:ln cap="flat" cmpd="sng" w="76200">
            <a:solidFill>
              <a:schemeClr val="accent4"/>
            </a:solidFill>
            <a:prstDash val="solid"/>
            <a:round/>
            <a:headEnd len="lg" w="lg" type="none"/>
            <a:tailEnd len="lg" w="lg" type="none"/>
          </a:ln>
        </p:spPr>
      </p:cxnSp>
      <p:cxnSp>
        <p:nvCxnSpPr>
          <p:cNvPr id="98" name="Shape 98"/>
          <p:cNvCxnSpPr/>
          <p:nvPr/>
        </p:nvCxnSpPr>
        <p:spPr>
          <a:xfrm>
            <a:off x="3914725" y="2174850"/>
            <a:ext cx="801900" cy="489900"/>
          </a:xfrm>
          <a:prstGeom prst="straightConnector1">
            <a:avLst/>
          </a:prstGeom>
          <a:noFill/>
          <a:ln cap="flat" cmpd="sng" w="76200">
            <a:solidFill>
              <a:schemeClr val="accent4"/>
            </a:solidFill>
            <a:prstDash val="solid"/>
            <a:round/>
            <a:headEnd len="lg" w="lg" type="none"/>
            <a:tailEnd len="lg" w="lg" type="none"/>
          </a:ln>
        </p:spPr>
      </p:cxnSp>
      <p:cxnSp>
        <p:nvCxnSpPr>
          <p:cNvPr id="99" name="Shape 99"/>
          <p:cNvCxnSpPr/>
          <p:nvPr/>
        </p:nvCxnSpPr>
        <p:spPr>
          <a:xfrm flipH="1" rot="10800000">
            <a:off x="4877930" y="2153401"/>
            <a:ext cx="776700" cy="479100"/>
          </a:xfrm>
          <a:prstGeom prst="straightConnector1">
            <a:avLst/>
          </a:prstGeom>
          <a:noFill/>
          <a:ln cap="flat" cmpd="sng" w="76200">
            <a:solidFill>
              <a:schemeClr val="accent4"/>
            </a:solidFill>
            <a:prstDash val="solid"/>
            <a:round/>
            <a:headEnd len="lg" w="lg" type="none"/>
            <a:tailEnd len="lg" w="lg" type="none"/>
          </a:ln>
        </p:spPr>
      </p:cxnSp>
      <p:sp>
        <p:nvSpPr>
          <p:cNvPr id="100" name="Shape 100"/>
          <p:cNvSpPr/>
          <p:nvPr/>
        </p:nvSpPr>
        <p:spPr>
          <a:xfrm>
            <a:off x="4009298" y="3387502"/>
            <a:ext cx="234000" cy="217500"/>
          </a:xfrm>
          <a:prstGeom prst="ellipse">
            <a:avLst/>
          </a:prstGeom>
          <a:solidFill>
            <a:schemeClr val="accent3"/>
          </a:solidFill>
          <a:ln cap="flat" cmpd="sng" w="9525">
            <a:solidFill>
              <a:schemeClr val="accent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5358998" y="3387502"/>
            <a:ext cx="234000" cy="217500"/>
          </a:xfrm>
          <a:prstGeom prst="ellipse">
            <a:avLst/>
          </a:prstGeom>
          <a:solidFill>
            <a:schemeClr val="accent3"/>
          </a:solidFill>
          <a:ln cap="flat" cmpd="sng" w="9525">
            <a:solidFill>
              <a:schemeClr val="accent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4685673" y="2578477"/>
            <a:ext cx="234000" cy="217500"/>
          </a:xfrm>
          <a:prstGeom prst="ellipse">
            <a:avLst/>
          </a:prstGeom>
          <a:solidFill>
            <a:schemeClr val="accent3"/>
          </a:solidFill>
          <a:ln cap="flat" cmpd="sng" w="9525">
            <a:solidFill>
              <a:schemeClr val="accent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5595660" y="2028877"/>
            <a:ext cx="234000" cy="217500"/>
          </a:xfrm>
          <a:prstGeom prst="ellipse">
            <a:avLst/>
          </a:prstGeom>
          <a:solidFill>
            <a:schemeClr val="accent3"/>
          </a:solidFill>
          <a:ln cap="flat" cmpd="sng" w="9525">
            <a:solidFill>
              <a:schemeClr val="accent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4685673" y="1689352"/>
            <a:ext cx="234000" cy="217500"/>
          </a:xfrm>
          <a:prstGeom prst="ellipse">
            <a:avLst/>
          </a:prstGeom>
          <a:solidFill>
            <a:schemeClr val="accent3"/>
          </a:solidFill>
          <a:ln cap="flat" cmpd="sng" w="9525">
            <a:solidFill>
              <a:schemeClr val="accent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3775698" y="2028877"/>
            <a:ext cx="234000" cy="217500"/>
          </a:xfrm>
          <a:prstGeom prst="ellipse">
            <a:avLst/>
          </a:prstGeom>
          <a:solidFill>
            <a:schemeClr val="accent3"/>
          </a:solidFill>
          <a:ln cap="flat" cmpd="sng" w="9525">
            <a:solidFill>
              <a:schemeClr val="accent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txBox="1"/>
          <p:nvPr/>
        </p:nvSpPr>
        <p:spPr>
          <a:xfrm>
            <a:off x="3936473" y="3708115"/>
            <a:ext cx="1925700" cy="6198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rPr>
              <a:t>Centralized Version Control System</a:t>
            </a:r>
          </a:p>
        </p:txBody>
      </p:sp>
      <p:sp>
        <p:nvSpPr>
          <p:cNvPr id="107" name="Shape 107"/>
          <p:cNvSpPr txBox="1"/>
          <p:nvPr/>
        </p:nvSpPr>
        <p:spPr>
          <a:xfrm>
            <a:off x="6804050" y="3697397"/>
            <a:ext cx="1925700" cy="619800"/>
          </a:xfrm>
          <a:prstGeom prst="rect">
            <a:avLst/>
          </a:prstGeom>
          <a:noFill/>
          <a:ln>
            <a:noFill/>
          </a:ln>
        </p:spPr>
        <p:txBody>
          <a:bodyPr anchorCtr="0" anchor="t" bIns="91425" lIns="91425" rIns="91425" tIns="91425">
            <a:noAutofit/>
          </a:bodyPr>
          <a:lstStyle/>
          <a:p>
            <a:pPr lvl="0" rtl="0">
              <a:spcBef>
                <a:spcPts val="0"/>
              </a:spcBef>
              <a:buNone/>
            </a:pPr>
            <a:r>
              <a:rPr lang="en">
                <a:solidFill>
                  <a:srgbClr val="38761D"/>
                </a:solidFill>
              </a:rPr>
              <a:t>Distributed Version Control System</a:t>
            </a:r>
          </a:p>
        </p:txBody>
      </p:sp>
      <p:sp>
        <p:nvSpPr>
          <p:cNvPr id="108" name="Shape 108"/>
          <p:cNvSpPr txBox="1"/>
          <p:nvPr/>
        </p:nvSpPr>
        <p:spPr>
          <a:xfrm>
            <a:off x="413200" y="1196150"/>
            <a:ext cx="2936100" cy="1641900"/>
          </a:xfrm>
          <a:prstGeom prst="rect">
            <a:avLst/>
          </a:prstGeom>
          <a:noFill/>
          <a:ln>
            <a:noFill/>
          </a:ln>
        </p:spPr>
        <p:txBody>
          <a:bodyPr anchorCtr="0" anchor="t" bIns="91425" lIns="91425" rIns="91425" tIns="91425">
            <a:noAutofit/>
          </a:bodyPr>
          <a:lstStyle/>
          <a:p>
            <a:pPr lvl="0" rtl="0">
              <a:spcBef>
                <a:spcPts val="0"/>
              </a:spcBef>
              <a:buNone/>
            </a:pPr>
            <a:r>
              <a:rPr lang="en"/>
              <a:t>Centralized VCS:</a:t>
            </a:r>
          </a:p>
          <a:p>
            <a:pPr indent="-304800" lvl="0" marL="457200" rtl="0">
              <a:lnSpc>
                <a:spcPct val="130000"/>
              </a:lnSpc>
              <a:spcBef>
                <a:spcPts val="300"/>
              </a:spcBef>
              <a:spcAft>
                <a:spcPts val="600"/>
              </a:spcAft>
              <a:buClr>
                <a:srgbClr val="555755"/>
              </a:buClr>
              <a:buSzPct val="100000"/>
            </a:pPr>
            <a:r>
              <a:rPr lang="en" sz="1200">
                <a:solidFill>
                  <a:srgbClr val="555755"/>
                </a:solidFill>
                <a:highlight>
                  <a:srgbClr val="FFFFFF"/>
                </a:highlight>
              </a:rPr>
              <a:t>Centralized version control systems (CVCS) focuses on synchronizing, tracking, and backing up files.</a:t>
            </a:r>
          </a:p>
          <a:p>
            <a:pPr lvl="0" rtl="0">
              <a:spcBef>
                <a:spcPts val="0"/>
              </a:spcBef>
              <a:buNone/>
            </a:pPr>
            <a:r>
              <a:t/>
            </a:r>
            <a:endParaRPr/>
          </a:p>
        </p:txBody>
      </p:sp>
      <p:sp>
        <p:nvSpPr>
          <p:cNvPr id="109" name="Shape 109"/>
          <p:cNvSpPr txBox="1"/>
          <p:nvPr/>
        </p:nvSpPr>
        <p:spPr>
          <a:xfrm>
            <a:off x="424481" y="3153675"/>
            <a:ext cx="2936100" cy="1641900"/>
          </a:xfrm>
          <a:prstGeom prst="rect">
            <a:avLst/>
          </a:prstGeom>
          <a:noFill/>
          <a:ln>
            <a:noFill/>
          </a:ln>
        </p:spPr>
        <p:txBody>
          <a:bodyPr anchorCtr="0" anchor="t" bIns="91425" lIns="91425" rIns="91425" tIns="91425">
            <a:noAutofit/>
          </a:bodyPr>
          <a:lstStyle/>
          <a:p>
            <a:pPr lvl="0" rtl="0">
              <a:spcBef>
                <a:spcPts val="0"/>
              </a:spcBef>
              <a:buNone/>
            </a:pPr>
            <a:r>
              <a:rPr lang="en"/>
              <a:t>Distributed VCS:</a:t>
            </a:r>
          </a:p>
          <a:p>
            <a:pPr indent="-304800" lvl="0" marL="457200" rtl="0">
              <a:lnSpc>
                <a:spcPct val="130000"/>
              </a:lnSpc>
              <a:spcBef>
                <a:spcPts val="300"/>
              </a:spcBef>
              <a:spcAft>
                <a:spcPts val="600"/>
              </a:spcAft>
              <a:buClr>
                <a:srgbClr val="555755"/>
              </a:buClr>
              <a:buSzPct val="100000"/>
            </a:pPr>
            <a:r>
              <a:rPr lang="en" sz="1200">
                <a:solidFill>
                  <a:srgbClr val="555755"/>
                </a:solidFill>
                <a:highlight>
                  <a:srgbClr val="FFFFFF"/>
                </a:highlight>
              </a:rPr>
              <a:t>Distributed version control systems (DVCS) focuses on sharing changes; every change has a guid or unique id.</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Centralized Vs Distributed VCS</a:t>
            </a:r>
          </a:p>
        </p:txBody>
      </p:sp>
      <p:pic>
        <p:nvPicPr>
          <p:cNvPr id="115" name="Shape 115"/>
          <p:cNvPicPr preferRelativeResize="0"/>
          <p:nvPr/>
        </p:nvPicPr>
        <p:blipFill>
          <a:blip r:embed="rId3">
            <a:alphaModFix/>
          </a:blip>
          <a:stretch>
            <a:fillRect/>
          </a:stretch>
        </p:blipFill>
        <p:spPr>
          <a:xfrm>
            <a:off x="1710375" y="1099049"/>
            <a:ext cx="5723250" cy="387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Tooling Landscape</a:t>
            </a:r>
          </a:p>
        </p:txBody>
      </p:sp>
      <p:pic>
        <p:nvPicPr>
          <p:cNvPr id="121" name="Shape 121"/>
          <p:cNvPicPr preferRelativeResize="0"/>
          <p:nvPr/>
        </p:nvPicPr>
        <p:blipFill>
          <a:blip r:embed="rId3">
            <a:alphaModFix/>
          </a:blip>
          <a:stretch>
            <a:fillRect/>
          </a:stretch>
        </p:blipFill>
        <p:spPr>
          <a:xfrm>
            <a:off x="1078287" y="1017712"/>
            <a:ext cx="2143125" cy="2143125"/>
          </a:xfrm>
          <a:prstGeom prst="rect">
            <a:avLst/>
          </a:prstGeom>
          <a:noFill/>
          <a:ln>
            <a:noFill/>
          </a:ln>
        </p:spPr>
      </p:pic>
      <p:pic>
        <p:nvPicPr>
          <p:cNvPr id="122" name="Shape 122"/>
          <p:cNvPicPr preferRelativeResize="0"/>
          <p:nvPr/>
        </p:nvPicPr>
        <p:blipFill>
          <a:blip r:embed="rId4">
            <a:alphaModFix/>
          </a:blip>
          <a:stretch>
            <a:fillRect/>
          </a:stretch>
        </p:blipFill>
        <p:spPr>
          <a:xfrm>
            <a:off x="5379800" y="1333851"/>
            <a:ext cx="2295525" cy="1420524"/>
          </a:xfrm>
          <a:prstGeom prst="rect">
            <a:avLst/>
          </a:prstGeom>
          <a:noFill/>
          <a:ln>
            <a:noFill/>
          </a:ln>
        </p:spPr>
      </p:pic>
      <p:pic>
        <p:nvPicPr>
          <p:cNvPr id="123" name="Shape 123"/>
          <p:cNvPicPr preferRelativeResize="0"/>
          <p:nvPr/>
        </p:nvPicPr>
        <p:blipFill>
          <a:blip r:embed="rId5">
            <a:alphaModFix/>
          </a:blip>
          <a:stretch>
            <a:fillRect/>
          </a:stretch>
        </p:blipFill>
        <p:spPr>
          <a:xfrm>
            <a:off x="7283475" y="2754375"/>
            <a:ext cx="1772625" cy="1990725"/>
          </a:xfrm>
          <a:prstGeom prst="rect">
            <a:avLst/>
          </a:prstGeom>
          <a:noFill/>
          <a:ln>
            <a:noFill/>
          </a:ln>
        </p:spPr>
      </p:pic>
      <p:pic>
        <p:nvPicPr>
          <p:cNvPr id="124" name="Shape 124"/>
          <p:cNvPicPr preferRelativeResize="0"/>
          <p:nvPr/>
        </p:nvPicPr>
        <p:blipFill>
          <a:blip r:embed="rId6">
            <a:alphaModFix/>
          </a:blip>
          <a:stretch>
            <a:fillRect/>
          </a:stretch>
        </p:blipFill>
        <p:spPr>
          <a:xfrm>
            <a:off x="4416645" y="2813550"/>
            <a:ext cx="2295524" cy="1872374"/>
          </a:xfrm>
          <a:prstGeom prst="rect">
            <a:avLst/>
          </a:prstGeom>
          <a:noFill/>
          <a:ln>
            <a:noFill/>
          </a:ln>
        </p:spPr>
      </p:pic>
      <p:pic>
        <p:nvPicPr>
          <p:cNvPr id="125" name="Shape 125"/>
          <p:cNvPicPr preferRelativeResize="0"/>
          <p:nvPr/>
        </p:nvPicPr>
        <p:blipFill>
          <a:blip r:embed="rId7">
            <a:alphaModFix/>
          </a:blip>
          <a:stretch>
            <a:fillRect/>
          </a:stretch>
        </p:blipFill>
        <p:spPr>
          <a:xfrm>
            <a:off x="311700" y="3238125"/>
            <a:ext cx="1447800" cy="1447800"/>
          </a:xfrm>
          <a:prstGeom prst="rect">
            <a:avLst/>
          </a:prstGeom>
          <a:noFill/>
          <a:ln>
            <a:noFill/>
          </a:ln>
        </p:spPr>
      </p:pic>
      <p:pic>
        <p:nvPicPr>
          <p:cNvPr id="126" name="Shape 126"/>
          <p:cNvPicPr preferRelativeResize="0"/>
          <p:nvPr/>
        </p:nvPicPr>
        <p:blipFill>
          <a:blip r:embed="rId8">
            <a:alphaModFix/>
          </a:blip>
          <a:stretch>
            <a:fillRect/>
          </a:stretch>
        </p:blipFill>
        <p:spPr>
          <a:xfrm>
            <a:off x="1917725" y="3450974"/>
            <a:ext cx="2286000" cy="130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32" name="Shape 132"/>
          <p:cNvPicPr preferRelativeResize="0"/>
          <p:nvPr/>
        </p:nvPicPr>
        <p:blipFill>
          <a:blip r:embed="rId3">
            <a:alphaModFix/>
          </a:blip>
          <a:stretch>
            <a:fillRect/>
          </a:stretch>
        </p:blipFill>
        <p:spPr>
          <a:xfrm>
            <a:off x="222700" y="723725"/>
            <a:ext cx="8821449" cy="340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735050" y="694875"/>
            <a:ext cx="7296150" cy="347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Git</a:t>
            </a:r>
          </a:p>
        </p:txBody>
      </p:sp>
      <p:sp>
        <p:nvSpPr>
          <p:cNvPr id="143" name="Shape 143"/>
          <p:cNvSpPr txBox="1"/>
          <p:nvPr>
            <p:ph idx="1" type="body"/>
          </p:nvPr>
        </p:nvSpPr>
        <p:spPr>
          <a:xfrm>
            <a:off x="311700" y="1064575"/>
            <a:ext cx="5326500" cy="3416400"/>
          </a:xfrm>
          <a:prstGeom prst="rect">
            <a:avLst/>
          </a:prstGeom>
        </p:spPr>
        <p:txBody>
          <a:bodyPr anchorCtr="0" anchor="t" bIns="91425" lIns="91425" rIns="91425" tIns="91425">
            <a:noAutofit/>
          </a:bodyPr>
          <a:lstStyle/>
          <a:p>
            <a:pPr lvl="0">
              <a:spcBef>
                <a:spcPts val="0"/>
              </a:spcBef>
              <a:buNone/>
            </a:pPr>
            <a:r>
              <a:rPr lang="en" sz="1400">
                <a:solidFill>
                  <a:srgbClr val="555755"/>
                </a:solidFill>
                <a:highlight>
                  <a:srgbClr val="FFFFFF"/>
                </a:highlight>
                <a:latin typeface="Arial"/>
                <a:ea typeface="Arial"/>
                <a:cs typeface="Arial"/>
                <a:sym typeface="Arial"/>
              </a:rPr>
              <a:t>Git is Open Source </a:t>
            </a:r>
            <a:r>
              <a:rPr lang="en" sz="1400">
                <a:solidFill>
                  <a:srgbClr val="555755"/>
                </a:solidFill>
                <a:latin typeface="Arial"/>
                <a:ea typeface="Arial"/>
                <a:cs typeface="Arial"/>
                <a:sym typeface="Arial"/>
              </a:rPr>
              <a:t>Distributed </a:t>
            </a:r>
            <a:r>
              <a:rPr lang="en" sz="1400">
                <a:solidFill>
                  <a:srgbClr val="555755"/>
                </a:solidFill>
                <a:highlight>
                  <a:srgbClr val="FFFFFF"/>
                </a:highlight>
                <a:latin typeface="Arial"/>
                <a:ea typeface="Arial"/>
                <a:cs typeface="Arial"/>
                <a:sym typeface="Arial"/>
              </a:rPr>
              <a:t>Version control System. It is a tool for keeping a history for the state of your source code. This also provides </a:t>
            </a:r>
            <a:r>
              <a:rPr lang="en" sz="1400">
                <a:solidFill>
                  <a:srgbClr val="555755"/>
                </a:solidFill>
                <a:latin typeface="Arial"/>
                <a:ea typeface="Arial"/>
                <a:cs typeface="Arial"/>
                <a:sym typeface="Arial"/>
              </a:rPr>
              <a:t>source code management. </a:t>
            </a:r>
          </a:p>
          <a:p>
            <a:pPr lvl="0">
              <a:spcBef>
                <a:spcPts val="0"/>
              </a:spcBef>
              <a:spcAft>
                <a:spcPts val="0"/>
              </a:spcAft>
              <a:buNone/>
            </a:pPr>
            <a:r>
              <a:rPr b="1" lang="en" sz="1400">
                <a:solidFill>
                  <a:srgbClr val="555755"/>
                </a:solidFill>
                <a:latin typeface="Arial"/>
                <a:ea typeface="Arial"/>
                <a:cs typeface="Arial"/>
                <a:sym typeface="Arial"/>
              </a:rPr>
              <a:t>Installation:</a:t>
            </a:r>
            <a:r>
              <a:rPr lang="en" sz="1400">
                <a:solidFill>
                  <a:srgbClr val="555755"/>
                </a:solidFill>
                <a:latin typeface="Arial"/>
                <a:ea typeface="Arial"/>
                <a:cs typeface="Arial"/>
                <a:sym typeface="Arial"/>
              </a:rPr>
              <a:t> Install it with very simple steps.</a:t>
            </a:r>
          </a:p>
          <a:p>
            <a:pPr lvl="0" rtl="0">
              <a:spcBef>
                <a:spcPts val="0"/>
              </a:spcBef>
              <a:spcAft>
                <a:spcPts val="0"/>
              </a:spcAft>
              <a:buNone/>
            </a:pPr>
            <a:r>
              <a:t/>
            </a:r>
            <a:endParaRPr sz="600">
              <a:solidFill>
                <a:srgbClr val="555755"/>
              </a:solidFill>
              <a:latin typeface="Arial"/>
              <a:ea typeface="Arial"/>
              <a:cs typeface="Arial"/>
              <a:sym typeface="Arial"/>
            </a:endParaRPr>
          </a:p>
          <a:p>
            <a:pPr lvl="0">
              <a:spcBef>
                <a:spcPts val="0"/>
              </a:spcBef>
              <a:spcAft>
                <a:spcPts val="0"/>
              </a:spcAft>
              <a:buNone/>
            </a:pPr>
            <a:r>
              <a:rPr lang="en" sz="1400">
                <a:solidFill>
                  <a:srgbClr val="555755"/>
                </a:solidFill>
                <a:latin typeface="Arial"/>
                <a:ea typeface="Arial"/>
                <a:cs typeface="Arial"/>
                <a:sym typeface="Arial"/>
              </a:rPr>
              <a:t>For Linux </a:t>
            </a:r>
          </a:p>
          <a:p>
            <a:pPr lvl="0" rtl="0">
              <a:spcBef>
                <a:spcPts val="0"/>
              </a:spcBef>
              <a:spcAft>
                <a:spcPts val="0"/>
              </a:spcAft>
              <a:buNone/>
            </a:pPr>
            <a:r>
              <a:rPr i="1" lang="en" sz="1400">
                <a:solidFill>
                  <a:srgbClr val="1C4587"/>
                </a:solidFill>
                <a:latin typeface="Arial"/>
                <a:ea typeface="Arial"/>
                <a:cs typeface="Arial"/>
                <a:sym typeface="Arial"/>
              </a:rPr>
              <a:t>$ apt-get install  git</a:t>
            </a:r>
          </a:p>
          <a:p>
            <a:pPr lvl="0">
              <a:spcBef>
                <a:spcPts val="0"/>
              </a:spcBef>
              <a:spcAft>
                <a:spcPts val="0"/>
              </a:spcAft>
              <a:buNone/>
            </a:pPr>
            <a:r>
              <a:t/>
            </a:r>
            <a:endParaRPr sz="1400">
              <a:solidFill>
                <a:srgbClr val="555755"/>
              </a:solidFill>
              <a:latin typeface="Arial"/>
              <a:ea typeface="Arial"/>
              <a:cs typeface="Arial"/>
              <a:sym typeface="Arial"/>
            </a:endParaRPr>
          </a:p>
          <a:p>
            <a:pPr lvl="0">
              <a:spcBef>
                <a:spcPts val="0"/>
              </a:spcBef>
              <a:spcAft>
                <a:spcPts val="0"/>
              </a:spcAft>
              <a:buNone/>
            </a:pPr>
            <a:r>
              <a:rPr lang="en" sz="1400">
                <a:solidFill>
                  <a:srgbClr val="555755"/>
                </a:solidFill>
                <a:latin typeface="Arial"/>
                <a:ea typeface="Arial"/>
                <a:cs typeface="Arial"/>
                <a:sym typeface="Arial"/>
              </a:rPr>
              <a:t>Other systems</a:t>
            </a:r>
          </a:p>
          <a:p>
            <a:pPr lvl="0" rtl="0">
              <a:spcBef>
                <a:spcPts val="0"/>
              </a:spcBef>
              <a:spcAft>
                <a:spcPts val="0"/>
              </a:spcAft>
              <a:buNone/>
            </a:pPr>
            <a:r>
              <a:rPr i="1" lang="en" sz="1400">
                <a:solidFill>
                  <a:srgbClr val="1C4587"/>
                </a:solidFill>
                <a:latin typeface="Arial"/>
                <a:ea typeface="Arial"/>
                <a:cs typeface="Arial"/>
                <a:sym typeface="Arial"/>
              </a:rPr>
              <a:t>https://www.git-scm.com/</a:t>
            </a:r>
          </a:p>
          <a:p>
            <a:pPr lvl="0" rtl="0">
              <a:spcBef>
                <a:spcPts val="0"/>
              </a:spcBef>
              <a:spcAft>
                <a:spcPts val="0"/>
              </a:spcAft>
              <a:buNone/>
            </a:pPr>
            <a:r>
              <a:t/>
            </a:r>
            <a:endParaRPr sz="1400">
              <a:solidFill>
                <a:srgbClr val="1C4587"/>
              </a:solidFill>
              <a:latin typeface="Arial"/>
              <a:ea typeface="Arial"/>
              <a:cs typeface="Arial"/>
              <a:sym typeface="Arial"/>
            </a:endParaRPr>
          </a:p>
          <a:p>
            <a:pPr lvl="0" rtl="0">
              <a:spcBef>
                <a:spcPts val="0"/>
              </a:spcBef>
              <a:spcAft>
                <a:spcPts val="0"/>
              </a:spcAft>
              <a:buNone/>
            </a:pPr>
            <a:r>
              <a:rPr lang="en" sz="1400">
                <a:solidFill>
                  <a:srgbClr val="555755"/>
                </a:solidFill>
                <a:latin typeface="Arial"/>
                <a:ea typeface="Arial"/>
                <a:cs typeface="Arial"/>
                <a:sym typeface="Arial"/>
              </a:rPr>
              <a:t>Version</a:t>
            </a:r>
          </a:p>
          <a:p>
            <a:pPr lvl="0" rtl="0">
              <a:spcBef>
                <a:spcPts val="0"/>
              </a:spcBef>
              <a:spcAft>
                <a:spcPts val="0"/>
              </a:spcAft>
              <a:buNone/>
            </a:pPr>
            <a:r>
              <a:rPr i="1" lang="en" sz="1400">
                <a:solidFill>
                  <a:srgbClr val="1C4587"/>
                </a:solidFill>
                <a:latin typeface="Arial"/>
                <a:ea typeface="Arial"/>
                <a:cs typeface="Arial"/>
                <a:sym typeface="Arial"/>
              </a:rPr>
              <a:t>$ git --version</a:t>
            </a:r>
          </a:p>
          <a:p>
            <a:pPr lvl="0">
              <a:spcBef>
                <a:spcPts val="0"/>
              </a:spcBef>
              <a:spcAft>
                <a:spcPts val="0"/>
              </a:spcAft>
              <a:buNone/>
            </a:pPr>
            <a:r>
              <a:t/>
            </a:r>
            <a:endParaRPr sz="1400">
              <a:solidFill>
                <a:srgbClr val="1C4587"/>
              </a:solidFill>
              <a:latin typeface="Arial"/>
              <a:ea typeface="Arial"/>
              <a:cs typeface="Arial"/>
              <a:sym typeface="Arial"/>
            </a:endParaRPr>
          </a:p>
        </p:txBody>
      </p:sp>
      <p:pic>
        <p:nvPicPr>
          <p:cNvPr id="144" name="Shape 144"/>
          <p:cNvPicPr preferRelativeResize="0"/>
          <p:nvPr/>
        </p:nvPicPr>
        <p:blipFill>
          <a:blip r:embed="rId3">
            <a:alphaModFix/>
          </a:blip>
          <a:stretch>
            <a:fillRect/>
          </a:stretch>
        </p:blipFill>
        <p:spPr>
          <a:xfrm>
            <a:off x="6341450" y="1945300"/>
            <a:ext cx="2544275" cy="253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