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0" r:id="rId10"/>
  </p:sldIdLst>
  <p:sldSz cx="9144000" cy="5143500" type="screen16x9"/>
  <p:notesSz cx="6858000" cy="9144000"/>
  <p:embeddedFontLst>
    <p:embeddedFont>
      <p:font typeface="Lato Black" panose="020F0802020204030203" pitchFamily="34" charset="77"/>
      <p:bold r:id="rId12"/>
      <p:italic r:id="rId13"/>
      <p:boldItalic r:id="rId14"/>
    </p:embeddedFont>
    <p:embeddedFont>
      <p:font typeface="Lato Light" panose="020F0302020204030203" pitchFamily="34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89376D-16C2-47A6-9EA5-0E55C02D6D86}">
  <a:tblStyle styleId="{D789376D-16C2-47A6-9EA5-0E55C02D6D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36"/>
    <p:restoredTop sz="94643"/>
  </p:normalViewPr>
  <p:slideViewPr>
    <p:cSldViewPr snapToGrid="0" snapToObjects="1">
      <p:cViewPr varScale="1">
        <p:scale>
          <a:sx n="140" d="100"/>
          <a:sy n="140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122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370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47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04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607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444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611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3164" y="1424069"/>
            <a:ext cx="9157393" cy="3719422"/>
            <a:chOff x="187960" y="1453515"/>
            <a:chExt cx="3861435" cy="1568450"/>
          </a:xfrm>
        </p:grpSpPr>
        <p:sp>
          <p:nvSpPr>
            <p:cNvPr id="11" name="Google Shape;11;p2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 rot="-5400000" flipH="1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43" name="Google Shape;43;p6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2891700" cy="29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3955979" y="1475700"/>
            <a:ext cx="2891700" cy="29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naek/youtube-n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>
            <a:off x="1034300" y="357741"/>
            <a:ext cx="70755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Big Data Technology</a:t>
            </a:r>
            <a:br>
              <a:rPr lang="en-US" sz="4000" dirty="0"/>
            </a:br>
            <a:r>
              <a:rPr lang="en-US" sz="4000" dirty="0"/>
              <a:t>YouTube Trending Video</a:t>
            </a:r>
          </a:p>
        </p:txBody>
      </p:sp>
      <p:sp>
        <p:nvSpPr>
          <p:cNvPr id="3" name="Google Shape;90;p12">
            <a:extLst>
              <a:ext uri="{FF2B5EF4-FFF2-40B4-BE49-F238E27FC236}">
                <a16:creationId xmlns:a16="http://schemas.microsoft.com/office/drawing/2014/main" id="{82BDE09E-49B5-8A47-9942-1BFC9D69685D}"/>
              </a:ext>
            </a:extLst>
          </p:cNvPr>
          <p:cNvSpPr txBox="1">
            <a:spLocks/>
          </p:cNvSpPr>
          <p:nvPr/>
        </p:nvSpPr>
        <p:spPr>
          <a:xfrm>
            <a:off x="1034300" y="1991850"/>
            <a:ext cx="70755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n-US" sz="2800" dirty="0"/>
              <a:t>PROJECT PRESENTATION</a:t>
            </a:r>
          </a:p>
        </p:txBody>
      </p:sp>
      <p:sp>
        <p:nvSpPr>
          <p:cNvPr id="4" name="Google Shape;90;p12">
            <a:extLst>
              <a:ext uri="{FF2B5EF4-FFF2-40B4-BE49-F238E27FC236}">
                <a16:creationId xmlns:a16="http://schemas.microsoft.com/office/drawing/2014/main" id="{79B877A7-634A-0449-A243-233EDF1B1A88}"/>
              </a:ext>
            </a:extLst>
          </p:cNvPr>
          <p:cNvSpPr txBox="1">
            <a:spLocks/>
          </p:cNvSpPr>
          <p:nvPr/>
        </p:nvSpPr>
        <p:spPr>
          <a:xfrm>
            <a:off x="473191" y="3306066"/>
            <a:ext cx="4098809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n-US" sz="2400" b="1" dirty="0"/>
              <a:t>Instructor:</a:t>
            </a:r>
          </a:p>
          <a:p>
            <a:r>
              <a:rPr lang="en-US" sz="2000" dirty="0"/>
              <a:t>Prof. </a:t>
            </a:r>
            <a:r>
              <a:rPr lang="en-US" sz="2000" dirty="0" err="1"/>
              <a:t>Mrudula</a:t>
            </a:r>
            <a:r>
              <a:rPr lang="en-US" sz="2000" dirty="0"/>
              <a:t> </a:t>
            </a:r>
            <a:r>
              <a:rPr lang="en-US" sz="2000" dirty="0" err="1"/>
              <a:t>Mukadam</a:t>
            </a:r>
            <a:endParaRPr lang="en-US" sz="2000" dirty="0"/>
          </a:p>
        </p:txBody>
      </p:sp>
      <p:sp>
        <p:nvSpPr>
          <p:cNvPr id="5" name="Google Shape;90;p12">
            <a:extLst>
              <a:ext uri="{FF2B5EF4-FFF2-40B4-BE49-F238E27FC236}">
                <a16:creationId xmlns:a16="http://schemas.microsoft.com/office/drawing/2014/main" id="{0A97FC98-00F8-1246-8004-F9B7B9EF7585}"/>
              </a:ext>
            </a:extLst>
          </p:cNvPr>
          <p:cNvSpPr txBox="1">
            <a:spLocks/>
          </p:cNvSpPr>
          <p:nvPr/>
        </p:nvSpPr>
        <p:spPr>
          <a:xfrm>
            <a:off x="5045191" y="3306066"/>
            <a:ext cx="4098809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n-US" sz="2400" dirty="0"/>
              <a:t>Group Members:</a:t>
            </a:r>
          </a:p>
          <a:p>
            <a:r>
              <a:rPr lang="en-US" sz="2000" dirty="0"/>
              <a:t>Suresh Prajapati (109524)</a:t>
            </a:r>
          </a:p>
          <a:p>
            <a:r>
              <a:rPr lang="en-US" sz="2000" dirty="0" err="1"/>
              <a:t>Sovichea</a:t>
            </a:r>
            <a:r>
              <a:rPr lang="en-US" sz="2000" dirty="0"/>
              <a:t> </a:t>
            </a:r>
            <a:r>
              <a:rPr lang="en-US" sz="2000" dirty="0" err="1"/>
              <a:t>Cheth</a:t>
            </a:r>
            <a:r>
              <a:rPr lang="en-US" sz="2000" dirty="0"/>
              <a:t> (985421)</a:t>
            </a:r>
          </a:p>
          <a:p>
            <a:r>
              <a:rPr lang="en-US" sz="2000" dirty="0" err="1"/>
              <a:t>Sunena</a:t>
            </a:r>
            <a:r>
              <a:rPr lang="en-US" sz="2000" dirty="0"/>
              <a:t> </a:t>
            </a:r>
            <a:r>
              <a:rPr lang="en-US" sz="2000" dirty="0" err="1"/>
              <a:t>Gwachha</a:t>
            </a:r>
            <a:r>
              <a:rPr lang="en-US" sz="2000" dirty="0"/>
              <a:t> (109578)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785168" cy="29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dirty="0">
                <a:latin typeface="Lato Black"/>
                <a:sym typeface="Lato Black"/>
              </a:rPr>
              <a:t>Using Spark streaming </a:t>
            </a:r>
            <a:r>
              <a:rPr lang="en-US" dirty="0">
                <a:latin typeface="Lato Black"/>
              </a:rPr>
              <a:t>to stream data</a:t>
            </a:r>
          </a:p>
          <a:p>
            <a:pPr marL="342900" lvl="0" indent="-342900">
              <a:spcBef>
                <a:spcPts val="0"/>
              </a:spcBef>
              <a:buClr>
                <a:schemeClr val="dk1"/>
              </a:buClr>
              <a:buSzPts val="1100"/>
              <a:buFont typeface="Wingdings" pitchFamily="2" charset="2"/>
              <a:buChar char="v"/>
            </a:pPr>
            <a:endParaRPr lang="en-US" dirty="0">
              <a:latin typeface="Lato Black"/>
            </a:endParaRPr>
          </a:p>
          <a:p>
            <a:pPr marL="342900" lvl="0" indent="-342900">
              <a:spcBef>
                <a:spcPts val="0"/>
              </a:spcBef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dirty="0">
                <a:latin typeface="Lato Black"/>
              </a:rPr>
              <a:t>Using Hive/HBase to store data</a:t>
            </a:r>
          </a:p>
          <a:p>
            <a:pPr marL="342900" lvl="0" indent="-342900">
              <a:spcBef>
                <a:spcPts val="0"/>
              </a:spcBef>
              <a:buClr>
                <a:schemeClr val="dk1"/>
              </a:buClr>
              <a:buSzPts val="1100"/>
              <a:buFont typeface="Wingdings" pitchFamily="2" charset="2"/>
              <a:buChar char="v"/>
            </a:pPr>
            <a:endParaRPr lang="en-US" dirty="0">
              <a:latin typeface="Lato Black"/>
            </a:endParaRPr>
          </a:p>
          <a:p>
            <a:pPr marL="342900" lvl="0" indent="-342900">
              <a:spcBef>
                <a:spcPts val="0"/>
              </a:spcBef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dirty="0">
                <a:latin typeface="Lato Black"/>
              </a:rPr>
              <a:t>Using Zeppelin tool to visualize data</a:t>
            </a:r>
          </a:p>
          <a:p>
            <a:pPr marL="342900" lvl="0" indent="-342900">
              <a:spcBef>
                <a:spcPts val="0"/>
              </a:spcBef>
              <a:buClr>
                <a:schemeClr val="dk1"/>
              </a:buClr>
              <a:buSzPts val="1100"/>
              <a:buFont typeface="Wingdings" pitchFamily="2" charset="2"/>
              <a:buChar char="v"/>
            </a:pPr>
            <a:endParaRPr lang="en-US" dirty="0">
              <a:latin typeface="Lato Black"/>
            </a:endParaRPr>
          </a:p>
          <a:p>
            <a:pPr marL="342900" lvl="0" indent="-342900">
              <a:spcBef>
                <a:spcPts val="0"/>
              </a:spcBef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dirty="0">
                <a:latin typeface="Lato Black"/>
              </a:rPr>
              <a:t>Demo project on Kafka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I: Spark Streaming</a:t>
            </a:r>
            <a:endParaRPr dirty="0"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FBCC47-AA45-FE48-834E-A45BB76BD46A}"/>
              </a:ext>
            </a:extLst>
          </p:cNvPr>
          <p:cNvSpPr/>
          <p:nvPr/>
        </p:nvSpPr>
        <p:spPr>
          <a:xfrm>
            <a:off x="920351" y="2295144"/>
            <a:ext cx="1389888" cy="777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Flume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E55C55-3916-4544-81DB-33BBB8297F6A}"/>
              </a:ext>
            </a:extLst>
          </p:cNvPr>
          <p:cNvSpPr/>
          <p:nvPr/>
        </p:nvSpPr>
        <p:spPr>
          <a:xfrm>
            <a:off x="3218284" y="2295144"/>
            <a:ext cx="1389888" cy="777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Spark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Streaming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68A56-B06A-AA4C-B2F7-ACE9EFBC547B}"/>
              </a:ext>
            </a:extLst>
          </p:cNvPr>
          <p:cNvSpPr/>
          <p:nvPr/>
        </p:nvSpPr>
        <p:spPr>
          <a:xfrm>
            <a:off x="5562602" y="2295144"/>
            <a:ext cx="1389888" cy="777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HBase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ECA37D1-D035-BE41-8B3B-0CD9BE384BBD}"/>
              </a:ext>
            </a:extLst>
          </p:cNvPr>
          <p:cNvSpPr/>
          <p:nvPr/>
        </p:nvSpPr>
        <p:spPr>
          <a:xfrm>
            <a:off x="2447398" y="2391156"/>
            <a:ext cx="670968" cy="58521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75C98DA-11B5-2A49-A726-A2571848684D}"/>
              </a:ext>
            </a:extLst>
          </p:cNvPr>
          <p:cNvSpPr/>
          <p:nvPr/>
        </p:nvSpPr>
        <p:spPr>
          <a:xfrm>
            <a:off x="4745331" y="2391156"/>
            <a:ext cx="670968" cy="58521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8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II: Spark SQL and HBase</a:t>
            </a:r>
            <a:endParaRPr dirty="0"/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785168" cy="29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91440" lvl="0" indent="-342900">
              <a:spcAft>
                <a:spcPts val="60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2400" dirty="0">
                <a:latin typeface="Lato Black"/>
              </a:rPr>
              <a:t>Integrate Spark SQL with HBase </a:t>
            </a:r>
          </a:p>
          <a:p>
            <a:pPr marL="1005840" lvl="3" indent="-34290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dirty="0">
                <a:latin typeface="Lato Black"/>
              </a:rPr>
              <a:t>Import library files first</a:t>
            </a:r>
          </a:p>
          <a:p>
            <a:pPr marL="1005840" lvl="3" indent="-34290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dirty="0">
                <a:latin typeface="Lato Black"/>
              </a:rPr>
              <a:t>Create methods to convert bytes[] to String</a:t>
            </a:r>
          </a:p>
          <a:p>
            <a:pPr marL="1005840" lvl="3" indent="-34290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dirty="0">
                <a:latin typeface="Lato Black"/>
              </a:rPr>
              <a:t>Create temporary table</a:t>
            </a:r>
          </a:p>
          <a:p>
            <a:pPr marL="1005840" lvl="3" indent="-34290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dirty="0">
                <a:latin typeface="Lato Black"/>
              </a:rPr>
              <a:t>Run queries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124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737849" y="517525"/>
            <a:ext cx="6785167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III: Data Visualization (Zeppelin)</a:t>
            </a:r>
            <a:endParaRPr dirty="0"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F249E3-726C-EE49-91D4-27C189AA8C17}"/>
              </a:ext>
            </a:extLst>
          </p:cNvPr>
          <p:cNvPicPr/>
          <p:nvPr/>
        </p:nvPicPr>
        <p:blipFill rotWithShape="1">
          <a:blip r:embed="rId3"/>
          <a:srcRect t="21469" r="49951" b="12180"/>
          <a:stretch/>
        </p:blipFill>
        <p:spPr>
          <a:xfrm>
            <a:off x="236705" y="2359152"/>
            <a:ext cx="4267845" cy="24871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C3A61A-7C66-5C41-ABBA-75B305A6B133}"/>
              </a:ext>
            </a:extLst>
          </p:cNvPr>
          <p:cNvPicPr/>
          <p:nvPr/>
        </p:nvPicPr>
        <p:blipFill rotWithShape="1">
          <a:blip r:embed="rId3"/>
          <a:srcRect l="51582" t="22689" r="-118" b="10962"/>
          <a:stretch/>
        </p:blipFill>
        <p:spPr>
          <a:xfrm>
            <a:off x="4639449" y="2359152"/>
            <a:ext cx="4138791" cy="24871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B32011-015B-3F48-93B3-57C1863F0817}"/>
              </a:ext>
            </a:extLst>
          </p:cNvPr>
          <p:cNvSpPr txBox="1"/>
          <p:nvPr/>
        </p:nvSpPr>
        <p:spPr>
          <a:xfrm>
            <a:off x="0" y="1379601"/>
            <a:ext cx="75230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05840" lvl="3" indent="-34290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Lato Black"/>
                <a:sym typeface="Lato Light"/>
              </a:rPr>
              <a:t>Read the data from HBase using schema</a:t>
            </a:r>
          </a:p>
          <a:p>
            <a:pPr marL="1005840" lvl="3" indent="-34290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Lato Black"/>
                <a:sym typeface="Lato Light"/>
              </a:rPr>
              <a:t>Execute Query</a:t>
            </a:r>
          </a:p>
        </p:txBody>
      </p:sp>
    </p:spTree>
    <p:extLst>
      <p:ext uri="{BB962C8B-B14F-4D97-AF65-F5344CB8AC3E}">
        <p14:creationId xmlns:p14="http://schemas.microsoft.com/office/powerpoint/2010/main" val="233176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0F6DAB-2D86-6C4F-9F13-384CDFB8A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657" y="2912246"/>
            <a:ext cx="4953693" cy="2130621"/>
          </a:xfrm>
          <a:prstGeom prst="rect">
            <a:avLst/>
          </a:prstGeom>
        </p:spPr>
      </p:pic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Part IV: Demo Project on Kafka</a:t>
            </a:r>
            <a:endParaRPr dirty="0"/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1"/>
          </p:nvPr>
        </p:nvSpPr>
        <p:spPr>
          <a:xfrm>
            <a:off x="125200" y="1278761"/>
            <a:ext cx="8104399" cy="29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05840" lvl="3" indent="-34290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dirty="0">
                <a:latin typeface="Lato Black"/>
              </a:rPr>
              <a:t>Create demo project in Java</a:t>
            </a:r>
          </a:p>
          <a:p>
            <a:pPr marL="1005840" lvl="3" indent="-34290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dirty="0">
                <a:latin typeface="Lato Black"/>
              </a:rPr>
              <a:t>Define the Kafka producer properties configuration and topic</a:t>
            </a:r>
          </a:p>
          <a:p>
            <a:pPr marL="1005840" lvl="3" indent="-34290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dirty="0">
                <a:latin typeface="Lato Black"/>
              </a:rPr>
              <a:t>Read the rows from CSV file and write the messages</a:t>
            </a:r>
          </a:p>
          <a:p>
            <a:pPr marL="1005840" lvl="3" indent="-34290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dirty="0">
                <a:latin typeface="Lato Black"/>
              </a:rPr>
              <a:t>Stream the data into HBase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8427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Components</a:t>
            </a:r>
            <a:endParaRPr dirty="0"/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785168" cy="34163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1100"/>
              <a:buFont typeface="Wingdings" pitchFamily="2" charset="2"/>
              <a:buAutoNum type="arabicPeriod"/>
            </a:pPr>
            <a:r>
              <a:rPr lang="en-US" sz="1400" dirty="0">
                <a:latin typeface="Lato Black"/>
              </a:rPr>
              <a:t>Dataset</a:t>
            </a:r>
          </a:p>
          <a:p>
            <a:pPr marL="742950" lvl="2" indent="-285750"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sz="1400" dirty="0">
                <a:latin typeface="Lato Blac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https://www.kaggle.com/datasnaek/youtube-new</a:t>
            </a:r>
            <a:endParaRPr lang="en-US" sz="1400" dirty="0">
              <a:latin typeface="Lato Black"/>
            </a:endParaRPr>
          </a:p>
          <a:p>
            <a:pPr marL="342900" lvl="1" indent="-342900">
              <a:buClr>
                <a:schemeClr val="dk1"/>
              </a:buClr>
              <a:buSzPts val="1100"/>
              <a:buFont typeface="Wingdings" pitchFamily="2" charset="2"/>
              <a:buAutoNum type="arabicPeriod"/>
            </a:pPr>
            <a:endParaRPr lang="en-US" sz="1400" dirty="0">
              <a:latin typeface="Lato Black"/>
            </a:endParaRP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1100"/>
              <a:buFont typeface="Wingdings" pitchFamily="2" charset="2"/>
              <a:buAutoNum type="arabicPeriod"/>
            </a:pPr>
            <a:r>
              <a:rPr lang="en-US" sz="1400" dirty="0">
                <a:latin typeface="Lato Black"/>
              </a:rPr>
              <a:t>Spark Streaming</a:t>
            </a:r>
          </a:p>
          <a:p>
            <a:pPr marL="800100" lvl="2" indent="-342900"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sz="1400" dirty="0">
                <a:latin typeface="Lato Black"/>
              </a:rPr>
              <a:t>Stream YouTube data and store in HBase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1400" dirty="0">
              <a:latin typeface="Lato Black"/>
            </a:endParaRP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1100"/>
              <a:buFont typeface="+mj-lt"/>
              <a:buAutoNum type="arabicPeriod" startAt="3"/>
            </a:pPr>
            <a:r>
              <a:rPr lang="en-US" sz="1400" dirty="0">
                <a:latin typeface="Lato Black"/>
              </a:rPr>
              <a:t>HBase</a:t>
            </a:r>
          </a:p>
          <a:p>
            <a:pPr marL="742950" lvl="2" indent="-285750"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sz="1400" dirty="0">
                <a:latin typeface="Lato Black"/>
              </a:rPr>
              <a:t>Execute Spark SQL to query HBase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1100"/>
              <a:buFont typeface="Wingdings" pitchFamily="2" charset="2"/>
              <a:buAutoNum type="arabicPeriod" startAt="3"/>
            </a:pPr>
            <a:endParaRPr lang="en-US" sz="1400" dirty="0">
              <a:latin typeface="Lato Black"/>
            </a:endParaRP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1100"/>
              <a:buFont typeface="Wingdings" pitchFamily="2" charset="2"/>
              <a:buAutoNum type="arabicPeriod" startAt="3"/>
            </a:pPr>
            <a:r>
              <a:rPr lang="en-US" sz="1400" dirty="0">
                <a:latin typeface="Lato Black"/>
              </a:rPr>
              <a:t>Zeppelin</a:t>
            </a:r>
          </a:p>
          <a:p>
            <a:pPr marL="800100" lvl="2" indent="-342900"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sz="1400" dirty="0">
                <a:latin typeface="Lato Black"/>
              </a:rPr>
              <a:t>Display and visualize the result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1100"/>
              <a:buFont typeface="Wingdings" pitchFamily="2" charset="2"/>
              <a:buAutoNum type="arabicPeriod" startAt="3"/>
            </a:pPr>
            <a:endParaRPr lang="en-US" sz="1400" dirty="0">
              <a:latin typeface="Lato Black"/>
            </a:endParaRP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1100"/>
              <a:buFont typeface="Wingdings" pitchFamily="2" charset="2"/>
              <a:buAutoNum type="arabicPeriod" startAt="3"/>
            </a:pPr>
            <a:r>
              <a:rPr lang="en-US" sz="1400" dirty="0">
                <a:latin typeface="Lato Black"/>
              </a:rPr>
              <a:t>Kafka Streaming</a:t>
            </a:r>
          </a:p>
          <a:p>
            <a:pPr marL="800100" lvl="2" indent="-342900"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sz="1400" dirty="0">
                <a:latin typeface="Lato Black"/>
              </a:rPr>
              <a:t>Producer pulls the data from CSV file and Consumer received the data</a:t>
            </a:r>
            <a:endParaRPr lang="en-US" sz="1400" b="1" dirty="0"/>
          </a:p>
          <a:p>
            <a:pPr>
              <a:buFont typeface="Wingdings" panose="05000000000000000000" pitchFamily="2" charset="2"/>
              <a:buChar char="v"/>
            </a:pPr>
            <a:endParaRPr lang="en-US" sz="1400" b="1" dirty="0">
              <a:solidFill>
                <a:srgbClr val="FF0000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chemeClr val="dk1"/>
              </a:buClr>
              <a:buSzPts val="1100"/>
              <a:buFont typeface="Wingdings" pitchFamily="2" charset="2"/>
              <a:buChar char="v"/>
            </a:pPr>
            <a:endParaRPr lang="en-US" sz="1400" dirty="0">
              <a:latin typeface="Lato Black"/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534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580984" y="408366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Data Flow</a:t>
            </a:r>
            <a:endParaRPr dirty="0"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7950232" y="3886559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618CAD-8150-3140-99A4-D6224610C244}"/>
              </a:ext>
            </a:extLst>
          </p:cNvPr>
          <p:cNvSpPr txBox="1">
            <a:spLocks/>
          </p:cNvSpPr>
          <p:nvPr/>
        </p:nvSpPr>
        <p:spPr>
          <a:xfrm>
            <a:off x="307848" y="96233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en-US" b="1"/>
          </a:p>
          <a:p>
            <a:pPr>
              <a:buFont typeface="Wingdings" panose="05000000000000000000" pitchFamily="2" charset="2"/>
              <a:buChar char="v"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E95B6AB-09C4-8F45-9FCE-0CE40C5FBFDA}"/>
              </a:ext>
            </a:extLst>
          </p:cNvPr>
          <p:cNvSpPr txBox="1">
            <a:spLocks/>
          </p:cNvSpPr>
          <p:nvPr/>
        </p:nvSpPr>
        <p:spPr>
          <a:xfrm>
            <a:off x="8080248" y="54930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fld id="{E3C25013-6EBF-4703-8AB7-D9E9FEF9582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Shape 168">
            <a:extLst>
              <a:ext uri="{FF2B5EF4-FFF2-40B4-BE49-F238E27FC236}">
                <a16:creationId xmlns:a16="http://schemas.microsoft.com/office/drawing/2014/main" id="{1E129E65-261F-0B43-8808-2568D3D2FAF4}"/>
              </a:ext>
            </a:extLst>
          </p:cNvPr>
          <p:cNvSpPr txBox="1">
            <a:spLocks/>
          </p:cNvSpPr>
          <p:nvPr/>
        </p:nvSpPr>
        <p:spPr>
          <a:xfrm>
            <a:off x="1602830" y="1649409"/>
            <a:ext cx="1043400" cy="457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dk1"/>
                </a:solidFill>
              </a:rPr>
              <a:t>Text File</a:t>
            </a:r>
          </a:p>
        </p:txBody>
      </p:sp>
      <p:grpSp>
        <p:nvGrpSpPr>
          <p:cNvPr id="12" name="Shape 169">
            <a:extLst>
              <a:ext uri="{FF2B5EF4-FFF2-40B4-BE49-F238E27FC236}">
                <a16:creationId xmlns:a16="http://schemas.microsoft.com/office/drawing/2014/main" id="{D669A28A-F990-E046-B66C-9D2C215F6A41}"/>
              </a:ext>
            </a:extLst>
          </p:cNvPr>
          <p:cNvGrpSpPr/>
          <p:nvPr/>
        </p:nvGrpSpPr>
        <p:grpSpPr>
          <a:xfrm>
            <a:off x="1454629" y="2098020"/>
            <a:ext cx="694638" cy="441654"/>
            <a:chOff x="3327733" y="1392281"/>
            <a:chExt cx="694638" cy="441654"/>
          </a:xfrm>
        </p:grpSpPr>
        <p:sp>
          <p:nvSpPr>
            <p:cNvPr id="13" name="Shape 170">
              <a:extLst>
                <a:ext uri="{FF2B5EF4-FFF2-40B4-BE49-F238E27FC236}">
                  <a16:creationId xmlns:a16="http://schemas.microsoft.com/office/drawing/2014/main" id="{C5F003E8-17D8-AE48-8EF5-C11A4A467E43}"/>
                </a:ext>
              </a:extLst>
            </p:cNvPr>
            <p:cNvSpPr/>
            <p:nvPr/>
          </p:nvSpPr>
          <p:spPr>
            <a:xfrm>
              <a:off x="3327733" y="1392281"/>
              <a:ext cx="299480" cy="441654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71">
              <a:extLst>
                <a:ext uri="{FF2B5EF4-FFF2-40B4-BE49-F238E27FC236}">
                  <a16:creationId xmlns:a16="http://schemas.microsoft.com/office/drawing/2014/main" id="{8585DBE8-935D-FD44-B1D7-2743153E6DDC}"/>
                </a:ext>
              </a:extLst>
            </p:cNvPr>
            <p:cNvSpPr/>
            <p:nvPr/>
          </p:nvSpPr>
          <p:spPr>
            <a:xfrm>
              <a:off x="3525312" y="1392281"/>
              <a:ext cx="299480" cy="441654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72">
              <a:extLst>
                <a:ext uri="{FF2B5EF4-FFF2-40B4-BE49-F238E27FC236}">
                  <a16:creationId xmlns:a16="http://schemas.microsoft.com/office/drawing/2014/main" id="{CD317416-E428-3C40-9B39-DAF9E97D6B23}"/>
                </a:ext>
              </a:extLst>
            </p:cNvPr>
            <p:cNvSpPr/>
            <p:nvPr/>
          </p:nvSpPr>
          <p:spPr>
            <a:xfrm>
              <a:off x="3722891" y="1392281"/>
              <a:ext cx="299480" cy="441654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Shape 173">
            <a:extLst>
              <a:ext uri="{FF2B5EF4-FFF2-40B4-BE49-F238E27FC236}">
                <a16:creationId xmlns:a16="http://schemas.microsoft.com/office/drawing/2014/main" id="{1B1D0D5E-3980-234D-9051-056F487A59E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96" y="1519450"/>
            <a:ext cx="1052300" cy="10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4">
            <a:extLst>
              <a:ext uri="{FF2B5EF4-FFF2-40B4-BE49-F238E27FC236}">
                <a16:creationId xmlns:a16="http://schemas.microsoft.com/office/drawing/2014/main" id="{3EFE9250-965E-5749-8BD0-4EE518FFBB9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6021" y="2286575"/>
            <a:ext cx="1655048" cy="122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Shape 175">
            <a:extLst>
              <a:ext uri="{FF2B5EF4-FFF2-40B4-BE49-F238E27FC236}">
                <a16:creationId xmlns:a16="http://schemas.microsoft.com/office/drawing/2014/main" id="{6D9E3F06-EC9C-AA4B-B6C8-EABF9FA2CEBD}"/>
              </a:ext>
            </a:extLst>
          </p:cNvPr>
          <p:cNvGrpSpPr/>
          <p:nvPr/>
        </p:nvGrpSpPr>
        <p:grpSpPr>
          <a:xfrm>
            <a:off x="4042983" y="3068981"/>
            <a:ext cx="694558" cy="441600"/>
            <a:chOff x="3327733" y="1392281"/>
            <a:chExt cx="694558" cy="441600"/>
          </a:xfrm>
        </p:grpSpPr>
        <p:sp>
          <p:nvSpPr>
            <p:cNvPr id="19" name="Shape 176">
              <a:extLst>
                <a:ext uri="{FF2B5EF4-FFF2-40B4-BE49-F238E27FC236}">
                  <a16:creationId xmlns:a16="http://schemas.microsoft.com/office/drawing/2014/main" id="{DFB92A5B-0954-7249-828C-856E23DE8D8F}"/>
                </a:ext>
              </a:extLst>
            </p:cNvPr>
            <p:cNvSpPr/>
            <p:nvPr/>
          </p:nvSpPr>
          <p:spPr>
            <a:xfrm>
              <a:off x="3327733" y="1392281"/>
              <a:ext cx="299400" cy="4416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177">
              <a:extLst>
                <a:ext uri="{FF2B5EF4-FFF2-40B4-BE49-F238E27FC236}">
                  <a16:creationId xmlns:a16="http://schemas.microsoft.com/office/drawing/2014/main" id="{4769880C-52D6-2440-9BCD-C40EA794FE96}"/>
                </a:ext>
              </a:extLst>
            </p:cNvPr>
            <p:cNvSpPr/>
            <p:nvPr/>
          </p:nvSpPr>
          <p:spPr>
            <a:xfrm>
              <a:off x="3525312" y="1392281"/>
              <a:ext cx="299400" cy="4416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178">
              <a:extLst>
                <a:ext uri="{FF2B5EF4-FFF2-40B4-BE49-F238E27FC236}">
                  <a16:creationId xmlns:a16="http://schemas.microsoft.com/office/drawing/2014/main" id="{FCD09CD3-E299-CB4A-96FE-93A3DE041CA2}"/>
                </a:ext>
              </a:extLst>
            </p:cNvPr>
            <p:cNvSpPr/>
            <p:nvPr/>
          </p:nvSpPr>
          <p:spPr>
            <a:xfrm>
              <a:off x="3722891" y="1392281"/>
              <a:ext cx="299400" cy="4416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Shape 179">
            <a:extLst>
              <a:ext uri="{FF2B5EF4-FFF2-40B4-BE49-F238E27FC236}">
                <a16:creationId xmlns:a16="http://schemas.microsoft.com/office/drawing/2014/main" id="{B48C2D04-1669-B847-8CC7-2D20868A6D5D}"/>
              </a:ext>
            </a:extLst>
          </p:cNvPr>
          <p:cNvSpPr txBox="1">
            <a:spLocks/>
          </p:cNvSpPr>
          <p:nvPr/>
        </p:nvSpPr>
        <p:spPr>
          <a:xfrm>
            <a:off x="4107350" y="2539674"/>
            <a:ext cx="1043400" cy="457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dk1"/>
                </a:solidFill>
              </a:rPr>
              <a:t>INSERT</a:t>
            </a:r>
          </a:p>
        </p:txBody>
      </p:sp>
      <p:pic>
        <p:nvPicPr>
          <p:cNvPr id="23" name="Shape 180">
            <a:extLst>
              <a:ext uri="{FF2B5EF4-FFF2-40B4-BE49-F238E27FC236}">
                <a16:creationId xmlns:a16="http://schemas.microsoft.com/office/drawing/2014/main" id="{E6FE22B3-E300-AC4F-A6A8-E63A4F216B6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6646" y="2992050"/>
            <a:ext cx="1566801" cy="1632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182">
            <a:extLst>
              <a:ext uri="{FF2B5EF4-FFF2-40B4-BE49-F238E27FC236}">
                <a16:creationId xmlns:a16="http://schemas.microsoft.com/office/drawing/2014/main" id="{D75FE7EC-BC24-A241-8DCF-5B7B2E18D3AB}"/>
              </a:ext>
            </a:extLst>
          </p:cNvPr>
          <p:cNvGrpSpPr/>
          <p:nvPr/>
        </p:nvGrpSpPr>
        <p:grpSpPr>
          <a:xfrm>
            <a:off x="6531552" y="4183406"/>
            <a:ext cx="694558" cy="441600"/>
            <a:chOff x="3327733" y="1392281"/>
            <a:chExt cx="694558" cy="441600"/>
          </a:xfrm>
        </p:grpSpPr>
        <p:sp>
          <p:nvSpPr>
            <p:cNvPr id="26" name="Shape 183">
              <a:extLst>
                <a:ext uri="{FF2B5EF4-FFF2-40B4-BE49-F238E27FC236}">
                  <a16:creationId xmlns:a16="http://schemas.microsoft.com/office/drawing/2014/main" id="{4CACA99E-8C1C-E645-9DD0-0B2FEBAF959B}"/>
                </a:ext>
              </a:extLst>
            </p:cNvPr>
            <p:cNvSpPr/>
            <p:nvPr/>
          </p:nvSpPr>
          <p:spPr>
            <a:xfrm>
              <a:off x="3327733" y="1392281"/>
              <a:ext cx="299400" cy="4416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184">
              <a:extLst>
                <a:ext uri="{FF2B5EF4-FFF2-40B4-BE49-F238E27FC236}">
                  <a16:creationId xmlns:a16="http://schemas.microsoft.com/office/drawing/2014/main" id="{576AFBE0-41D3-064A-B592-4BDCC55E5222}"/>
                </a:ext>
              </a:extLst>
            </p:cNvPr>
            <p:cNvSpPr/>
            <p:nvPr/>
          </p:nvSpPr>
          <p:spPr>
            <a:xfrm>
              <a:off x="3525312" y="1392281"/>
              <a:ext cx="299400" cy="4416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185">
              <a:extLst>
                <a:ext uri="{FF2B5EF4-FFF2-40B4-BE49-F238E27FC236}">
                  <a16:creationId xmlns:a16="http://schemas.microsoft.com/office/drawing/2014/main" id="{D8864009-0B5E-AF44-AD90-BCC5E96BF4B7}"/>
                </a:ext>
              </a:extLst>
            </p:cNvPr>
            <p:cNvSpPr/>
            <p:nvPr/>
          </p:nvSpPr>
          <p:spPr>
            <a:xfrm>
              <a:off x="3722891" y="1392281"/>
              <a:ext cx="299400" cy="4416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Shape 186">
            <a:extLst>
              <a:ext uri="{FF2B5EF4-FFF2-40B4-BE49-F238E27FC236}">
                <a16:creationId xmlns:a16="http://schemas.microsoft.com/office/drawing/2014/main" id="{0B5742FC-7C58-CE47-94EF-911AF07044E2}"/>
              </a:ext>
            </a:extLst>
          </p:cNvPr>
          <p:cNvSpPr txBox="1">
            <a:spLocks/>
          </p:cNvSpPr>
          <p:nvPr/>
        </p:nvSpPr>
        <p:spPr>
          <a:xfrm>
            <a:off x="6531552" y="3660757"/>
            <a:ext cx="1043400" cy="457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dk1"/>
                </a:solidFill>
              </a:rPr>
              <a:t>QUERY</a:t>
            </a:r>
          </a:p>
        </p:txBody>
      </p:sp>
      <p:pic>
        <p:nvPicPr>
          <p:cNvPr id="30" name="Shape 181">
            <a:extLst>
              <a:ext uri="{FF2B5EF4-FFF2-40B4-BE49-F238E27FC236}">
                <a16:creationId xmlns:a16="http://schemas.microsoft.com/office/drawing/2014/main" id="{AA50A5DE-540B-124F-BE6F-BBD5E395B7D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9024" y="4021882"/>
            <a:ext cx="1655050" cy="1000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27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2839552" y="1435608"/>
            <a:ext cx="3030896" cy="179222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br>
              <a:rPr lang="en" dirty="0"/>
            </a:br>
            <a:br>
              <a:rPr lang="en" dirty="0"/>
            </a:br>
            <a:r>
              <a:rPr lang="en" dirty="0"/>
              <a:t>Demonstration</a:t>
            </a:r>
            <a:br>
              <a:rPr lang="en" dirty="0"/>
            </a:br>
            <a:br>
              <a:rPr lang="en" dirty="0"/>
            </a:br>
            <a:r>
              <a:rPr lang="en" dirty="0"/>
              <a:t>Thank You!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2477268"/>
      </p:ext>
    </p:extLst>
  </p:cSld>
  <p:clrMapOvr>
    <a:masterClrMapping/>
  </p:clrMapOvr>
</p:sld>
</file>

<file path=ppt/theme/theme1.xml><?xml version="1.0" encoding="utf-8"?>
<a:theme xmlns:a="http://schemas.openxmlformats.org/drawingml/2006/main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FFFFF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{4C10F44C-C2B5-0E4F-8E83-195409537139}tf10001070</Template>
  <TotalTime>76</TotalTime>
  <Words>206</Words>
  <Application>Microsoft Macintosh PowerPoint</Application>
  <PresentationFormat>On-screen Show (16:9)</PresentationFormat>
  <Paragraphs>63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Lato Black</vt:lpstr>
      <vt:lpstr>Lato Light</vt:lpstr>
      <vt:lpstr>Wingdings</vt:lpstr>
      <vt:lpstr>Arial</vt:lpstr>
      <vt:lpstr>Silvia template</vt:lpstr>
      <vt:lpstr>Big Data Technology YouTube Trending Video</vt:lpstr>
      <vt:lpstr>Overview</vt:lpstr>
      <vt:lpstr>Part I: Spark Streaming</vt:lpstr>
      <vt:lpstr>Part II: Spark SQL and HBase</vt:lpstr>
      <vt:lpstr>Part III: Data Visualization (Zeppelin)</vt:lpstr>
      <vt:lpstr>Part IV: Demo Project on Kafka</vt:lpstr>
      <vt:lpstr>Components</vt:lpstr>
      <vt:lpstr>Data Flow</vt:lpstr>
      <vt:lpstr>  Demonstration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Technology YouTube Trending Video</dc:title>
  <cp:lastModifiedBy>Suresh Prajapati</cp:lastModifiedBy>
  <cp:revision>12</cp:revision>
  <dcterms:modified xsi:type="dcterms:W3CDTF">2019-09-21T18:56:39Z</dcterms:modified>
</cp:coreProperties>
</file>