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14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25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6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3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927D-63E0-4B8A-A9FB-7EB3EE5BC49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7F7210-6362-4B15-A902-2140BA90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D8EA-5A45-1341-63B8-219376990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Responsible Generative AI: What to Generate and What Not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1A8CC-A574-D4E4-9C40-30A23A6ED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71556"/>
          </a:xfrm>
        </p:spPr>
        <p:txBody>
          <a:bodyPr>
            <a:normAutofit/>
          </a:bodyPr>
          <a:lstStyle/>
          <a:p>
            <a:r>
              <a:rPr lang="en-US" dirty="0"/>
              <a:t>Exploring Principles, Challenges, and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Suresh </a:t>
            </a:r>
            <a:r>
              <a:rPr lang="en-US" sz="1800" dirty="0" err="1"/>
              <a:t>Ravuri</a:t>
            </a:r>
            <a:endParaRPr lang="en-US" sz="1800" dirty="0"/>
          </a:p>
          <a:p>
            <a:r>
              <a:rPr lang="en-US" sz="1800" dirty="0"/>
              <a:t>Suresh.ravuri@sjsu.edu</a:t>
            </a:r>
          </a:p>
        </p:txBody>
      </p:sp>
    </p:spTree>
    <p:extLst>
      <p:ext uri="{BB962C8B-B14F-4D97-AF65-F5344CB8AC3E}">
        <p14:creationId xmlns:p14="http://schemas.microsoft.com/office/powerpoint/2010/main" val="158807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82C7-6334-2DF2-3445-35643B53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5FA-34D3-FCE3-314A-9F2ACE3C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Challenges</a:t>
            </a:r>
            <a:r>
              <a:rPr lang="en-US" dirty="0"/>
              <a:t>:</a:t>
            </a:r>
          </a:p>
          <a:p>
            <a:r>
              <a:rPr lang="en-US" sz="2400" dirty="0"/>
              <a:t>Balancing innovation with ethical considerations.</a:t>
            </a:r>
          </a:p>
          <a:p>
            <a:r>
              <a:rPr lang="en-US" sz="2400" dirty="0"/>
              <a:t>Managing computational and resource costs for safeguards.</a:t>
            </a:r>
          </a:p>
          <a:p>
            <a:r>
              <a:rPr lang="en-US" sz="2400" dirty="0"/>
              <a:t>Lack of universal standards for responsible AI.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Opportunities</a:t>
            </a:r>
            <a:r>
              <a:rPr lang="en-US" dirty="0"/>
              <a:t>:</a:t>
            </a:r>
          </a:p>
          <a:p>
            <a:r>
              <a:rPr lang="en-US" sz="2400" dirty="0"/>
              <a:t>Developing robust ethical frameworks.</a:t>
            </a:r>
          </a:p>
          <a:p>
            <a:r>
              <a:rPr lang="en-US" sz="2400" dirty="0"/>
              <a:t>Enhancing collaboration across academia and industry.</a:t>
            </a:r>
          </a:p>
        </p:txBody>
      </p:sp>
    </p:spTree>
    <p:extLst>
      <p:ext uri="{BB962C8B-B14F-4D97-AF65-F5344CB8AC3E}">
        <p14:creationId xmlns:p14="http://schemas.microsoft.com/office/powerpoint/2010/main" val="364180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2E35-A979-4ABC-A092-7EC239C4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A954-3FE9-DCEF-F2FC-DD2B669C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holds immense potential but must be deployed responsibly.</a:t>
            </a:r>
          </a:p>
          <a:p>
            <a:endParaRPr lang="en-US" dirty="0"/>
          </a:p>
          <a:p>
            <a:r>
              <a:rPr lang="en-US" dirty="0"/>
              <a:t>Adhering to principles of safety, transparency, and accountability ensures its ethical application.</a:t>
            </a:r>
          </a:p>
          <a:p>
            <a:endParaRPr lang="en-US" dirty="0"/>
          </a:p>
          <a:p>
            <a:r>
              <a:rPr lang="en-US" dirty="0"/>
              <a:t>Collaboration across stakeholders is key to harnessing the full potential of AI responsibly.</a:t>
            </a:r>
          </a:p>
        </p:txBody>
      </p:sp>
    </p:spTree>
    <p:extLst>
      <p:ext uri="{BB962C8B-B14F-4D97-AF65-F5344CB8AC3E}">
        <p14:creationId xmlns:p14="http://schemas.microsoft.com/office/powerpoint/2010/main" val="229289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DA17-0297-2853-A267-3F95AD3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26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1BFC-7070-F8C5-2A79-F6ACA158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has transformed text, image, and video creation.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Models like LLMs and text-to-image generators require ethical considerations for responsible outputs.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presentation explores principles for responsible AI, including safety, transparency, and 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87372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A7DF-6B82-B3DC-428A-7A3FC8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Foundations of Responsible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9655-CF62-DF50-AA0E-87728E82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Responsible Generative AI focuses on five core principles: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Generate Truthful Content.</a:t>
            </a:r>
          </a:p>
          <a:p>
            <a:pPr>
              <a:buFont typeface="+mj-lt"/>
              <a:buAutoNum type="arabicPeriod"/>
            </a:pPr>
            <a:r>
              <a:rPr lang="en-US" dirty="0"/>
              <a:t>Avoid Toxic Content.</a:t>
            </a:r>
          </a:p>
          <a:p>
            <a:pPr>
              <a:buFont typeface="+mj-lt"/>
              <a:buAutoNum type="arabicPeriod"/>
            </a:pPr>
            <a:r>
              <a:rPr lang="en-US" dirty="0"/>
              <a:t>Refuse Harmful Instructions.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Prevent Training Data Privacy Breaches.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Ensure the Identifiability of Generated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0807-30B1-5DA0-3F12-7213AFC7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Truthful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7D21-2333-4708-1C4B-0271EAA9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12"/>
            <a:ext cx="10515600" cy="4636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Challenges</a:t>
            </a:r>
            <a:r>
              <a:rPr lang="en-US" dirty="0"/>
              <a:t>:</a:t>
            </a:r>
          </a:p>
          <a:p>
            <a:r>
              <a:rPr lang="en-US" sz="2400" b="1" dirty="0"/>
              <a:t>Intrinsic Hallucinations</a:t>
            </a:r>
            <a:r>
              <a:rPr lang="en-US" sz="2400" dirty="0"/>
              <a:t>: Contradictions within generated content (e.g., a nonexistent object described in the text).</a:t>
            </a:r>
          </a:p>
          <a:p>
            <a:r>
              <a:rPr lang="en-US" sz="2400" b="1" dirty="0"/>
              <a:t>Extrinsic Hallucinations</a:t>
            </a:r>
            <a:r>
              <a:rPr lang="en-US" sz="2400" dirty="0"/>
              <a:t>: Outputs that deviate from real-world facts (e.g., factual errors about a location or event).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Solutions</a:t>
            </a:r>
            <a:r>
              <a:rPr lang="en-US" dirty="0"/>
              <a:t>:</a:t>
            </a:r>
          </a:p>
          <a:p>
            <a:r>
              <a:rPr lang="en-US" sz="2400" dirty="0"/>
              <a:t>Enhancing dataset quality and training processes.</a:t>
            </a:r>
          </a:p>
          <a:p>
            <a:r>
              <a:rPr lang="en-US" sz="2400" dirty="0"/>
              <a:t>Incorporating fact-checking mechanisms during and after generation.</a:t>
            </a:r>
          </a:p>
          <a:p>
            <a:r>
              <a:rPr lang="en-US" sz="2400" dirty="0"/>
              <a:t>Using external knowledge sources for real-time validation.</a:t>
            </a:r>
          </a:p>
        </p:txBody>
      </p:sp>
    </p:spTree>
    <p:extLst>
      <p:ext uri="{BB962C8B-B14F-4D97-AF65-F5344CB8AC3E}">
        <p14:creationId xmlns:p14="http://schemas.microsoft.com/office/powerpoint/2010/main" val="408015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8030-6A5B-9354-E800-0915C3BC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Non-toxic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0415-9F19-00C2-766F-1FC8EF8B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676206" cy="49594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Challenges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dirty="0"/>
              <a:t>AI models can generate biased, offensive, or harmful content.</a:t>
            </a:r>
          </a:p>
          <a:p>
            <a:pPr marL="0" indent="0">
              <a:buNone/>
            </a:pPr>
            <a:r>
              <a:rPr lang="en-US" sz="2400" dirty="0"/>
              <a:t>Examples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Social Biases: Stereotypes based on religion, gender, or ethnicity.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Offensive Language: Extremist or harmful expressions.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Privacy Violations: Leakage of personally identifiable information.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Solutions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Reducing biases in training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Employing frameworks for ethical reasoning.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Identifying and suppressing problematic neural activations.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0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0F4E-7D81-68F2-4054-2BF331EB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Avoiding Harmful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71D3-1D4C-EFBD-35F5-6E9AFD16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Adversarial attacks exploit vulnerabilities in models:</a:t>
            </a:r>
          </a:p>
          <a:p>
            <a:r>
              <a:rPr lang="en-US" sz="2400" b="1" dirty="0"/>
              <a:t>Prompt Injection</a:t>
            </a:r>
            <a:r>
              <a:rPr lang="en-US" sz="2400" dirty="0"/>
              <a:t>: Manipulates model responses by embedding harmful inputs.</a:t>
            </a:r>
          </a:p>
          <a:p>
            <a:r>
              <a:rPr lang="en-US" sz="2400" b="1" dirty="0"/>
              <a:t>Prompt Extraction</a:t>
            </a:r>
            <a:r>
              <a:rPr lang="en-US" sz="2400" dirty="0"/>
              <a:t>: Extracts proprietary system prompts.</a:t>
            </a:r>
          </a:p>
          <a:p>
            <a:r>
              <a:rPr lang="en-US" sz="2400" b="1" dirty="0"/>
              <a:t>Jailbreak Attacks</a:t>
            </a:r>
            <a:r>
              <a:rPr lang="en-US" sz="2400" dirty="0"/>
              <a:t>: Bypasses safety mechanisms to elicit inappropriate content.</a:t>
            </a:r>
          </a:p>
          <a:p>
            <a:r>
              <a:rPr lang="en-US" sz="2400" b="1" dirty="0"/>
              <a:t>Backdoor Attacks</a:t>
            </a:r>
            <a:r>
              <a:rPr lang="en-US" sz="2400" dirty="0"/>
              <a:t>: Embeds malicious behaviors during training.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Defensive Strategies</a:t>
            </a:r>
            <a:r>
              <a:rPr lang="en-US" dirty="0"/>
              <a:t>:</a:t>
            </a:r>
          </a:p>
          <a:p>
            <a:r>
              <a:rPr lang="en-US" sz="2600" dirty="0"/>
              <a:t>Reinforcing alignment techniques to block harmful inputs.</a:t>
            </a:r>
          </a:p>
          <a:p>
            <a:r>
              <a:rPr lang="en-US" sz="2600" dirty="0"/>
              <a:t>Using heuristics and anomaly detection to identify suspicious prompts.</a:t>
            </a:r>
          </a:p>
        </p:txBody>
      </p:sp>
    </p:spTree>
    <p:extLst>
      <p:ext uri="{BB962C8B-B14F-4D97-AF65-F5344CB8AC3E}">
        <p14:creationId xmlns:p14="http://schemas.microsoft.com/office/powerpoint/2010/main" val="213092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1B27-9D76-A624-E086-EEF3F8D7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Data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67A6-EE9A-FAB0-9A02-CCBDEE02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Challenges</a:t>
            </a:r>
            <a:r>
              <a:rPr lang="en-US" dirty="0"/>
              <a:t>:</a:t>
            </a:r>
          </a:p>
          <a:p>
            <a:r>
              <a:rPr lang="en-US" sz="2400" dirty="0"/>
              <a:t>Models can inadvertently expose sensitive training data through:</a:t>
            </a:r>
          </a:p>
          <a:p>
            <a:r>
              <a:rPr lang="en-US" sz="2400" dirty="0"/>
              <a:t>Membership Inference Attacks.</a:t>
            </a:r>
          </a:p>
          <a:p>
            <a:r>
              <a:rPr lang="en-US" sz="2400" dirty="0"/>
              <a:t>Training Data Extraction.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Solutions</a:t>
            </a:r>
            <a:r>
              <a:rPr lang="en-US" dirty="0"/>
              <a:t>:</a:t>
            </a:r>
          </a:p>
          <a:p>
            <a:r>
              <a:rPr lang="en-US" sz="2400" dirty="0"/>
              <a:t>Implementing differential privacy techniques.</a:t>
            </a:r>
          </a:p>
          <a:p>
            <a:r>
              <a:rPr lang="en-US" sz="2400" dirty="0"/>
              <a:t>Watermarking generated content to trace its source.</a:t>
            </a:r>
          </a:p>
        </p:txBody>
      </p:sp>
    </p:spTree>
    <p:extLst>
      <p:ext uri="{BB962C8B-B14F-4D97-AF65-F5344CB8AC3E}">
        <p14:creationId xmlns:p14="http://schemas.microsoft.com/office/powerpoint/2010/main" val="422374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315-EDDE-08A8-6E0B-6EC35D6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Identifiable AI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EB28-6D52-00B7-8C90-644C75813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Why It Matters</a:t>
            </a:r>
            <a:r>
              <a:rPr lang="en-US" dirty="0"/>
              <a:t>:</a:t>
            </a:r>
          </a:p>
          <a:p>
            <a:r>
              <a:rPr lang="en-US" sz="2400" dirty="0"/>
              <a:t>To ensure accountability and prevent misuse.</a:t>
            </a:r>
          </a:p>
          <a:p>
            <a:r>
              <a:rPr lang="en-US" sz="2400" dirty="0"/>
              <a:t>To attribute generated content to its original model.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Techniques</a:t>
            </a:r>
            <a:r>
              <a:rPr lang="en-US" dirty="0"/>
              <a:t>:</a:t>
            </a:r>
          </a:p>
          <a:p>
            <a:r>
              <a:rPr lang="en-US" sz="2400" dirty="0"/>
              <a:t>Watermarking: Embedding traceable marks in generated outputs.</a:t>
            </a:r>
          </a:p>
          <a:p>
            <a:r>
              <a:rPr lang="en-US" sz="2400" dirty="0"/>
              <a:t>AI Content Detection: Tools to verify if content is AI-generated.</a:t>
            </a:r>
          </a:p>
          <a:p>
            <a:r>
              <a:rPr lang="en-US" sz="2400" dirty="0"/>
              <a:t>Attribution Mechanisms: Assigning responsibility to the originating model.</a:t>
            </a:r>
          </a:p>
        </p:txBody>
      </p:sp>
    </p:spTree>
    <p:extLst>
      <p:ext uri="{BB962C8B-B14F-4D97-AF65-F5344CB8AC3E}">
        <p14:creationId xmlns:p14="http://schemas.microsoft.com/office/powerpoint/2010/main" val="47226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3406-FEEC-CB60-3615-63A50E15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in Safety-critical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DBBF-41DF-98C2-82A6-060845E6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Healthcare</a:t>
            </a:r>
            <a:r>
              <a:rPr lang="en-US" dirty="0"/>
              <a:t>:</a:t>
            </a:r>
          </a:p>
          <a:p>
            <a:r>
              <a:rPr lang="en-US" sz="2400" dirty="0"/>
              <a:t>AI must prioritize accuracy to avoid misdiagnoses or harmful treatments.</a:t>
            </a:r>
          </a:p>
          <a:p>
            <a:r>
              <a:rPr lang="en-US" sz="2400" dirty="0"/>
              <a:t>Example: Generating reliable medical imaging reports.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Finance:</a:t>
            </a:r>
          </a:p>
          <a:p>
            <a:r>
              <a:rPr lang="en-US" sz="2400" dirty="0"/>
              <a:t>Avoid generating biased reports to mitigate financial risks.</a:t>
            </a:r>
            <a:endParaRPr lang="en-US" sz="2400" b="1" dirty="0"/>
          </a:p>
          <a:p>
            <a:r>
              <a:rPr lang="en-US" sz="2400" dirty="0"/>
              <a:t>Example: Accurate market analysis and predictions.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Education</a:t>
            </a:r>
            <a:r>
              <a:rPr lang="en-US" dirty="0"/>
              <a:t>:</a:t>
            </a:r>
            <a:endParaRPr lang="en-US" b="1" dirty="0"/>
          </a:p>
          <a:p>
            <a:r>
              <a:rPr lang="en-US" sz="2400" dirty="0"/>
              <a:t>Enhance learning experiences with factual and unbiased content.</a:t>
            </a:r>
          </a:p>
          <a:p>
            <a:r>
              <a:rPr lang="en-US" sz="2400" dirty="0"/>
              <a:t>Example: Avoiding hallucinations in educational material.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190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571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Responsible Generative AI: What to Generate and What Not </vt:lpstr>
      <vt:lpstr> Introduction </vt:lpstr>
      <vt:lpstr>Foundations of Responsible AI</vt:lpstr>
      <vt:lpstr>Truthful Content</vt:lpstr>
      <vt:lpstr>Non-toxic Content</vt:lpstr>
      <vt:lpstr>Avoiding Harmful Instructions</vt:lpstr>
      <vt:lpstr>Training Data Privacy</vt:lpstr>
      <vt:lpstr>Identifiable AI Content</vt:lpstr>
      <vt:lpstr>Applications in Safety-critical Domains</vt:lpstr>
      <vt:lpstr>Challenges and Opportunities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ChowdarY</dc:creator>
  <cp:lastModifiedBy>SuresH ChowdarY</cp:lastModifiedBy>
  <cp:revision>1</cp:revision>
  <dcterms:created xsi:type="dcterms:W3CDTF">2024-11-20T09:46:11Z</dcterms:created>
  <dcterms:modified xsi:type="dcterms:W3CDTF">2024-11-20T10:04:02Z</dcterms:modified>
</cp:coreProperties>
</file>