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40" r:id="rId3"/>
    <p:sldId id="450" r:id="rId4"/>
    <p:sldId id="445" r:id="rId5"/>
    <p:sldId id="449" r:id="rId6"/>
    <p:sldId id="452" r:id="rId7"/>
    <p:sldId id="441" r:id="rId8"/>
    <p:sldId id="448" r:id="rId9"/>
    <p:sldId id="456" r:id="rId10"/>
    <p:sldId id="453" r:id="rId11"/>
    <p:sldId id="454" r:id="rId12"/>
    <p:sldId id="457" r:id="rId13"/>
    <p:sldId id="446" r:id="rId14"/>
    <p:sldId id="458" r:id="rId15"/>
    <p:sldId id="455" r:id="rId16"/>
    <p:sldId id="444" r:id="rId17"/>
    <p:sldId id="34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pos="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g36blUgQXDU7ple8mltpXpz/UU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a Tariq" initials="ST" lastIdx="3" clrIdx="0">
    <p:extLst>
      <p:ext uri="{19B8F6BF-5375-455C-9EA6-DF929625EA0E}">
        <p15:presenceInfo xmlns:p15="http://schemas.microsoft.com/office/powerpoint/2012/main" userId="Samira Tari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A00001"/>
    <a:srgbClr val="A40001"/>
    <a:srgbClr val="F88F01"/>
    <a:srgbClr val="92A000"/>
    <a:srgbClr val="A70001"/>
    <a:srgbClr val="212121"/>
    <a:srgbClr val="EB19C8"/>
    <a:srgbClr val="207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32AA2C-D27D-4419-AF1A-19E52163CEF9}">
  <a:tblStyle styleId="{7C32AA2C-D27D-4419-AF1A-19E52163CE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18" autoAdjust="0"/>
  </p:normalViewPr>
  <p:slideViewPr>
    <p:cSldViewPr snapToGrid="0">
      <p:cViewPr varScale="1">
        <p:scale>
          <a:sx n="109" d="100"/>
          <a:sy n="109" d="100"/>
        </p:scale>
        <p:origin x="643" y="82"/>
      </p:cViewPr>
      <p:guideLst>
        <p:guide orient="horz" pos="1008"/>
        <p:guide orient="horz" pos="53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8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84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29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76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55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03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4b92b8b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4b92b8b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3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0" y="111490"/>
            <a:ext cx="405384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Aditya Case Study Assessment: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Organization Profiling Case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A1134-8CDA-487C-86C7-050A0A308501}"/>
              </a:ext>
            </a:extLst>
          </p:cNvPr>
          <p:cNvSpPr txBox="1"/>
          <p:nvPr/>
        </p:nvSpPr>
        <p:spPr>
          <a:xfrm>
            <a:off x="6566171" y="3060943"/>
            <a:ext cx="1984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Sailaja Velagala(lead)</a:t>
            </a:r>
          </a:p>
          <a:p>
            <a:r>
              <a:rPr lang="en-US">
                <a:solidFill>
                  <a:schemeClr val="bg1"/>
                </a:solidFill>
              </a:rPr>
              <a:t>Suresh Repaka</a:t>
            </a:r>
          </a:p>
          <a:p>
            <a:r>
              <a:rPr lang="en-US">
                <a:solidFill>
                  <a:schemeClr val="bg1"/>
                </a:solidFill>
              </a:rPr>
              <a:t>Ajay </a:t>
            </a:r>
            <a:r>
              <a:rPr lang="en-US" dirty="0">
                <a:solidFill>
                  <a:schemeClr val="bg1"/>
                </a:solidFill>
              </a:rPr>
              <a:t>Nalla</a:t>
            </a:r>
          </a:p>
          <a:p>
            <a:r>
              <a:rPr lang="en-IN" dirty="0">
                <a:solidFill>
                  <a:schemeClr val="bg1"/>
                </a:solidFill>
              </a:rPr>
              <a:t>Suseela Jerripothula</a:t>
            </a:r>
          </a:p>
          <a:p>
            <a:r>
              <a:rPr lang="en-IN" dirty="0">
                <a:solidFill>
                  <a:schemeClr val="bg1"/>
                </a:solidFill>
              </a:rPr>
              <a:t>Narala Prasanth</a:t>
            </a:r>
          </a:p>
          <a:p>
            <a:r>
              <a:rPr lang="en-IN" dirty="0">
                <a:solidFill>
                  <a:schemeClr val="bg1"/>
                </a:solidFill>
              </a:rPr>
              <a:t>R Kusuma Sri Aruna</a:t>
            </a:r>
          </a:p>
          <a:p>
            <a:r>
              <a:rPr lang="en-IN" dirty="0">
                <a:solidFill>
                  <a:schemeClr val="bg1"/>
                </a:solidFill>
              </a:rPr>
              <a:t>Bolla Sai Hemanth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260DC-F2B1-49AF-A0C8-C39CDF18501B}"/>
              </a:ext>
            </a:extLst>
          </p:cNvPr>
          <p:cNvSpPr txBox="1"/>
          <p:nvPr/>
        </p:nvSpPr>
        <p:spPr>
          <a:xfrm>
            <a:off x="6484867" y="2476168"/>
            <a:ext cx="234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Riders-Team7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66171" y="2918297"/>
            <a:ext cx="1984441" cy="21011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234" y="2976664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2FB3C281-6D90-4976-B34C-C16CF8D523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EA604B-17FB-4025-B7EC-200B57B46A0E}"/>
              </a:ext>
            </a:extLst>
          </p:cNvPr>
          <p:cNvSpPr/>
          <p:nvPr/>
        </p:nvSpPr>
        <p:spPr>
          <a:xfrm>
            <a:off x="939800" y="3267382"/>
            <a:ext cx="6731000" cy="1751658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Obviously high paid showing great performance but majority found in low salaried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Few of the employees get the salary in the range of 200000 and above(mostly CEO or Executive Director)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found that majority of the employees with high engagement in the work are paid less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60-70 range salaried are showing great engagement</a:t>
            </a:r>
            <a:endParaRPr lang="en-IN" sz="12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The company should concentrate much on these employees in order to make them sustain in the company</a:t>
            </a:r>
          </a:p>
          <a:p>
            <a:pPr marL="540000" lvl="2" indent="-216000" algn="just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 algn="just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34087-CFB6-48BF-829E-309FCD154DFE}"/>
              </a:ext>
            </a:extLst>
          </p:cNvPr>
          <p:cNvSpPr txBox="1"/>
          <p:nvPr/>
        </p:nvSpPr>
        <p:spPr>
          <a:xfrm>
            <a:off x="629920" y="223211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Salary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06292-4CF0-402D-A4BA-4D56B5D5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9" y="626961"/>
            <a:ext cx="4980562" cy="2241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69E38-5E5D-4AA2-89BA-25B00860EDC2}"/>
              </a:ext>
            </a:extLst>
          </p:cNvPr>
          <p:cNvSpPr txBox="1"/>
          <p:nvPr/>
        </p:nvSpPr>
        <p:spPr>
          <a:xfrm>
            <a:off x="311285" y="2902438"/>
            <a:ext cx="5754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Fig:Engagement_survey for equivalent salary bins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9043" y="356476"/>
            <a:ext cx="3679587" cy="274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822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B70B7E6D-71E1-4016-B9E3-CA843A6F13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025AE-20D6-4DFC-BF1C-3BADA956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864" y="752475"/>
            <a:ext cx="7509096" cy="247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F7A86-28B8-459E-B9F7-F96D0098D3F6}"/>
              </a:ext>
            </a:extLst>
          </p:cNvPr>
          <p:cNvSpPr txBox="1"/>
          <p:nvPr/>
        </p:nvSpPr>
        <p:spPr>
          <a:xfrm flipH="1">
            <a:off x="415704" y="267131"/>
            <a:ext cx="344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Employee satisfaction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E78AA-A1C3-4C11-9985-516F9E4C0746}"/>
              </a:ext>
            </a:extLst>
          </p:cNvPr>
          <p:cNvSpPr/>
          <p:nvPr/>
        </p:nvSpPr>
        <p:spPr>
          <a:xfrm>
            <a:off x="800100" y="3590924"/>
            <a:ext cx="7315200" cy="1285445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Here Engagement Score is  driving the  Satisfaction score of the employees.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Highly engaged employees are having high satisfaction score.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Almost 36% of employees are with  satisfaction score of 3.0 which indicates dissatisfaction of employees.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 satisfaction employees count  is gradually decreasing in the firm in the last 2 years</a:t>
            </a:r>
          </a:p>
          <a:p>
            <a:pPr marL="540000" lvl="2" indent="-216000" algn="just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F585B-AF34-4A10-88AB-0260DDBD1754}"/>
              </a:ext>
            </a:extLst>
          </p:cNvPr>
          <p:cNvSpPr txBox="1"/>
          <p:nvPr/>
        </p:nvSpPr>
        <p:spPr>
          <a:xfrm>
            <a:off x="2140364" y="3253464"/>
            <a:ext cx="5052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Fig:Graph showing employee satisfaction score for equivalent engagement survey</a:t>
            </a:r>
          </a:p>
        </p:txBody>
      </p:sp>
    </p:spTree>
    <p:extLst>
      <p:ext uri="{BB962C8B-B14F-4D97-AF65-F5344CB8AC3E}">
        <p14:creationId xmlns:p14="http://schemas.microsoft.com/office/powerpoint/2010/main" val="71179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B70B7E6D-71E1-4016-B9E3-CA843A6F13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F7A86-28B8-459E-B9F7-F96D0098D3F6}"/>
              </a:ext>
            </a:extLst>
          </p:cNvPr>
          <p:cNvSpPr txBox="1"/>
          <p:nvPr/>
        </p:nvSpPr>
        <p:spPr>
          <a:xfrm flipH="1">
            <a:off x="354742" y="489213"/>
            <a:ext cx="292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</a:rPr>
              <a:t>Performance of absentees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E78AA-A1C3-4C11-9985-516F9E4C0746}"/>
              </a:ext>
            </a:extLst>
          </p:cNvPr>
          <p:cNvSpPr/>
          <p:nvPr/>
        </p:nvSpPr>
        <p:spPr>
          <a:xfrm>
            <a:off x="5855005" y="1956703"/>
            <a:ext cx="2963875" cy="1999428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Nearly 35 active employees are being irregular to the work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the performance of these irregular employees was observed to be good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Nearly 66% of the irregular employees were with Excellent performance</a:t>
            </a:r>
          </a:p>
          <a:p>
            <a:pPr marL="324000" lvl="2"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666" y="891420"/>
            <a:ext cx="5189844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0ACF-D5E7-498F-B460-CCAC1C2B98C6}"/>
              </a:ext>
            </a:extLst>
          </p:cNvPr>
          <p:cNvSpPr txBox="1"/>
          <p:nvPr/>
        </p:nvSpPr>
        <p:spPr>
          <a:xfrm>
            <a:off x="1544320" y="4284955"/>
            <a:ext cx="3474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Fig:Graph displaying the performance of the absentees</a:t>
            </a:r>
          </a:p>
        </p:txBody>
      </p:sp>
    </p:spTree>
    <p:extLst>
      <p:ext uri="{BB962C8B-B14F-4D97-AF65-F5344CB8AC3E}">
        <p14:creationId xmlns:p14="http://schemas.microsoft.com/office/powerpoint/2010/main" val="71179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A5036C-70AC-4B43-B770-4276C6886E37}"/>
              </a:ext>
            </a:extLst>
          </p:cNvPr>
          <p:cNvSpPr/>
          <p:nvPr/>
        </p:nvSpPr>
        <p:spPr>
          <a:xfrm>
            <a:off x="710203" y="3589691"/>
            <a:ext cx="7029812" cy="1459837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active employee count in the organization from 2006 to 2015 is increasing gradually but</a:t>
            </a:r>
          </a:p>
          <a:p>
            <a:pPr marL="324000" lvl="2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the company has been experiencing low active employee count since 2016-present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26% of hiring is done in the year 2011 which is the top hiring done all over the years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Hiring count is one of the reason identified for decrease in organization count from 2016-2018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Termination rate is gradually increasing in the recent years from 2015-2018 </a:t>
            </a: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F8DED-C531-4371-AAEA-B4151A622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1" y="823890"/>
            <a:ext cx="5937566" cy="2458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81F08-45E1-4799-8F47-89F5DD9C1A79}"/>
              </a:ext>
            </a:extLst>
          </p:cNvPr>
          <p:cNvSpPr txBox="1"/>
          <p:nvPr/>
        </p:nvSpPr>
        <p:spPr>
          <a:xfrm>
            <a:off x="6872287" y="823890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2014,2015,2016 are the top three years where active employee count is 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8F34A-CBF4-4CE8-A4FE-12BE8D6FD0AB}"/>
              </a:ext>
            </a:extLst>
          </p:cNvPr>
          <p:cNvSpPr txBox="1"/>
          <p:nvPr/>
        </p:nvSpPr>
        <p:spPr>
          <a:xfrm>
            <a:off x="504824" y="258057"/>
            <a:ext cx="57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Year wise organization count(active employee count)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E86BA-6F6C-4DE2-B54F-1759B5E5CA0B}"/>
              </a:ext>
            </a:extLst>
          </p:cNvPr>
          <p:cNvSpPr txBox="1"/>
          <p:nvPr/>
        </p:nvSpPr>
        <p:spPr>
          <a:xfrm>
            <a:off x="2198188" y="3272972"/>
            <a:ext cx="3593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Organization count over the years from 2006 to 2018</a:t>
            </a:r>
          </a:p>
        </p:txBody>
      </p:sp>
    </p:spTree>
    <p:extLst>
      <p:ext uri="{BB962C8B-B14F-4D97-AF65-F5344CB8AC3E}">
        <p14:creationId xmlns:p14="http://schemas.microsoft.com/office/powerpoint/2010/main" val="308613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E3406B54-E702-4A6F-BBF5-8F89176046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46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BC83E4-C1AB-4424-B8F4-2DE4B65E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5" y="786214"/>
            <a:ext cx="3079670" cy="220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FAA49-E0CB-4832-ADFA-693758844F03}"/>
              </a:ext>
            </a:extLst>
          </p:cNvPr>
          <p:cNvSpPr txBox="1"/>
          <p:nvPr/>
        </p:nvSpPr>
        <p:spPr>
          <a:xfrm>
            <a:off x="165417" y="264686"/>
            <a:ext cx="557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Study on Termination and Reasons for termination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97ED3-3142-47E6-8BE9-140C01F1A53A}"/>
              </a:ext>
            </a:extLst>
          </p:cNvPr>
          <p:cNvSpPr txBox="1"/>
          <p:nvPr/>
        </p:nvSpPr>
        <p:spPr>
          <a:xfrm>
            <a:off x="339765" y="2974250"/>
            <a:ext cx="30796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Pie chart showing the reason for termination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0C708-BE38-4002-985B-ABF05585001F}"/>
              </a:ext>
            </a:extLst>
          </p:cNvPr>
          <p:cNvSpPr txBox="1"/>
          <p:nvPr/>
        </p:nvSpPr>
        <p:spPr>
          <a:xfrm>
            <a:off x="4762775" y="2982911"/>
            <a:ext cx="33360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graph showing the termination count over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799C-BD81-417D-B132-9DB21CBDD068}"/>
              </a:ext>
            </a:extLst>
          </p:cNvPr>
          <p:cNvSpPr txBox="1"/>
          <p:nvPr/>
        </p:nvSpPr>
        <p:spPr>
          <a:xfrm>
            <a:off x="724294" y="3567642"/>
            <a:ext cx="7691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Voluntary termination which is higher, about 84% ,in this area plays a critical role in future risk of attrition rate in the company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Another position ,unhappy, more money, career change ,hours are the key aspects identified for the attrition in the company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10% of the employees in the year 2015 have been terminated ,this is the highest termination rate noted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the Year 2016 also termination rate is high with 9.95% of employees being terminated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should be noted that 6% of the employees are terminated in the year 2018 which indicates the risk of attrition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773670"/>
            <a:ext cx="5404167" cy="221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CDED8-A659-4B8C-844F-8D99E5A90A4A}"/>
              </a:ext>
            </a:extLst>
          </p:cNvPr>
          <p:cNvSpPr txBox="1"/>
          <p:nvPr/>
        </p:nvSpPr>
        <p:spPr>
          <a:xfrm>
            <a:off x="589280" y="3339220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Key Findings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96FE7-DFC5-448E-9002-D8537DE8C366}"/>
              </a:ext>
            </a:extLst>
          </p:cNvPr>
          <p:cNvSpPr/>
          <p:nvPr/>
        </p:nvSpPr>
        <p:spPr>
          <a:xfrm>
            <a:off x="589280" y="3288338"/>
            <a:ext cx="7904479" cy="1761191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E78D78D8-5F8B-4F65-B10A-E6A2EFB530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8B04B-14FB-4756-8566-50E0D7B89DFE}"/>
              </a:ext>
            </a:extLst>
          </p:cNvPr>
          <p:cNvSpPr txBox="1"/>
          <p:nvPr/>
        </p:nvSpPr>
        <p:spPr>
          <a:xfrm>
            <a:off x="822960" y="1251972"/>
            <a:ext cx="68173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Organization count has been decreasing in the recent years from 2016-2018 ,we suggest the client to increase hiring count from the coming years. 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number of fresher's can be recruited through the reliable recruitment sources  like Indeed, Linked-in, Employee referral.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 working Employees with very low performance score can be  terminated from the firm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for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better productivity.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</a:rPr>
              <a:t>The firm can reward the </a:t>
            </a: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  <a:cs typeface="Calibri" panose="020F0502020204030204" pitchFamily="34" charset="0"/>
              </a:rPr>
              <a:t>managers who had done more number of projects to encourage them. The best three managers in the firm are listed below: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  <a:cs typeface="Calibri" panose="020F0502020204030204" pitchFamily="34" charset="0"/>
              </a:rPr>
              <a:t>                   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Calibri" panose="020F0502020204030204" pitchFamily="34" charset="0"/>
              </a:rPr>
              <a:t>-</a:t>
            </a:r>
            <a:r>
              <a:rPr lang="en-US" sz="1200" dirty="0">
                <a:solidFill>
                  <a:schemeClr val="bg1"/>
                </a:solidFill>
              </a:rPr>
              <a:t>Peter Monroe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            -Simon Roup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            -Brian Champaigne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3BEA-63BE-43A3-AEA7-DE08FA410706}"/>
              </a:ext>
            </a:extLst>
          </p:cNvPr>
          <p:cNvSpPr txBox="1"/>
          <p:nvPr/>
        </p:nvSpPr>
        <p:spPr>
          <a:xfrm>
            <a:off x="670559" y="576240"/>
            <a:ext cx="390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18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Recommendations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the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368E0-D26F-42B5-A446-562DF680D463}"/>
              </a:ext>
            </a:extLst>
          </p:cNvPr>
          <p:cNvSpPr/>
          <p:nvPr/>
        </p:nvSpPr>
        <p:spPr>
          <a:xfrm>
            <a:off x="741680" y="1148080"/>
            <a:ext cx="7284720" cy="3297513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1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 of the problem (1-Slide summary)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4701F-BD0A-4DBD-BADF-A717A50EE009}"/>
              </a:ext>
            </a:extLst>
          </p:cNvPr>
          <p:cNvSpPr/>
          <p:nvPr/>
        </p:nvSpPr>
        <p:spPr>
          <a:xfrm>
            <a:off x="466518" y="1349802"/>
            <a:ext cx="270000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EA5C2-AE07-48DC-B811-BF0BC813B301}"/>
              </a:ext>
            </a:extLst>
          </p:cNvPr>
          <p:cNvSpPr/>
          <p:nvPr/>
        </p:nvSpPr>
        <p:spPr>
          <a:xfrm>
            <a:off x="865048" y="1082071"/>
            <a:ext cx="1902940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Key Considerations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009AF-E912-49C2-978F-488F1874712C}"/>
              </a:ext>
            </a:extLst>
          </p:cNvPr>
          <p:cNvSpPr/>
          <p:nvPr/>
        </p:nvSpPr>
        <p:spPr>
          <a:xfrm>
            <a:off x="3369749" y="1349802"/>
            <a:ext cx="270000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CAE89-EE5D-4B72-AD4B-3083A39D7D71}"/>
              </a:ext>
            </a:extLst>
          </p:cNvPr>
          <p:cNvSpPr/>
          <p:nvPr/>
        </p:nvSpPr>
        <p:spPr>
          <a:xfrm>
            <a:off x="3712526" y="1082071"/>
            <a:ext cx="2014446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Approach &amp; Solution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9922F-BB38-4F36-9BAB-CE96B7908033}"/>
              </a:ext>
            </a:extLst>
          </p:cNvPr>
          <p:cNvSpPr/>
          <p:nvPr/>
        </p:nvSpPr>
        <p:spPr>
          <a:xfrm>
            <a:off x="6272980" y="1349802"/>
            <a:ext cx="270000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3AD8B-64DD-45C1-99F1-FDDB8FE701F5}"/>
              </a:ext>
            </a:extLst>
          </p:cNvPr>
          <p:cNvSpPr/>
          <p:nvPr/>
        </p:nvSpPr>
        <p:spPr>
          <a:xfrm>
            <a:off x="6326368" y="1082071"/>
            <a:ext cx="2577632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Insights/ Recommendations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1E0BC-E32F-42A6-BE59-9EE671CB0A9D}"/>
              </a:ext>
            </a:extLst>
          </p:cNvPr>
          <p:cNvSpPr/>
          <p:nvPr/>
        </p:nvSpPr>
        <p:spPr>
          <a:xfrm>
            <a:off x="542926" y="1447800"/>
            <a:ext cx="25050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The Key variables considered in this analysis are :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Age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Tenure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Termination Rate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Salary bins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ED70F-6A9F-4508-BF22-8F70F5CE80FA}"/>
              </a:ext>
            </a:extLst>
          </p:cNvPr>
          <p:cNvSpPr txBox="1"/>
          <p:nvPr/>
        </p:nvSpPr>
        <p:spPr>
          <a:xfrm>
            <a:off x="3571240" y="1503689"/>
            <a:ext cx="2311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After splitting the given data into 2 parts namely current  working employees and terminated employees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we had performed the analysis on relevant  variables to avoid future risks and for better productivity of the firm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671AE-E35C-4AD1-A61D-1DE7EDAD0D96}"/>
              </a:ext>
            </a:extLst>
          </p:cNvPr>
          <p:cNvSpPr txBox="1"/>
          <p:nvPr/>
        </p:nvSpPr>
        <p:spPr>
          <a:xfrm>
            <a:off x="6271240" y="1481890"/>
            <a:ext cx="2632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More number of special projects are done in the IT department.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Most of the talented employees are present in production ,IT department</a:t>
            </a:r>
            <a:r>
              <a:rPr lang="en-US" sz="1200" dirty="0"/>
              <a:t>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Organization count has been decreasing in the recent years from 2016-2018 ,we suggest the client to increase hiring count from the coming years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number of fresher's can be recruited through the reliable recruitment sources  like Indeed, Linked-in, Employee referral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0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9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635120" y="155442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Objective, Understanding and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933ED-1D6E-4D48-8F73-1243F599F5B1}"/>
              </a:ext>
            </a:extLst>
          </p:cNvPr>
          <p:cNvSpPr/>
          <p:nvPr/>
        </p:nvSpPr>
        <p:spPr>
          <a:xfrm>
            <a:off x="827901" y="1236216"/>
            <a:ext cx="3700848" cy="2505849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2817-2142-47FB-8031-439879485058}"/>
              </a:ext>
            </a:extLst>
          </p:cNvPr>
          <p:cNvSpPr/>
          <p:nvPr/>
        </p:nvSpPr>
        <p:spPr>
          <a:xfrm>
            <a:off x="4810200" y="1248028"/>
            <a:ext cx="3700848" cy="2505849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A9484-7951-4C25-A6B0-FD92A864700B}"/>
              </a:ext>
            </a:extLst>
          </p:cNvPr>
          <p:cNvSpPr/>
          <p:nvPr/>
        </p:nvSpPr>
        <p:spPr>
          <a:xfrm>
            <a:off x="827903" y="980298"/>
            <a:ext cx="1902940" cy="267730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Business Objective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E88BB-0E47-4B43-91CA-1B2267338D3A}"/>
              </a:ext>
            </a:extLst>
          </p:cNvPr>
          <p:cNvSpPr/>
          <p:nvPr/>
        </p:nvSpPr>
        <p:spPr>
          <a:xfrm>
            <a:off x="4810200" y="980298"/>
            <a:ext cx="1902940" cy="267730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Understanding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CEF7B-5ABA-4188-B65E-044847CC86E9}"/>
              </a:ext>
            </a:extLst>
          </p:cNvPr>
          <p:cNvSpPr/>
          <p:nvPr/>
        </p:nvSpPr>
        <p:spPr>
          <a:xfrm>
            <a:off x="827902" y="984132"/>
            <a:ext cx="1902940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Business Objective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4F52E1-C00F-4A4B-9A93-530858D86718}"/>
              </a:ext>
            </a:extLst>
          </p:cNvPr>
          <p:cNvSpPr/>
          <p:nvPr/>
        </p:nvSpPr>
        <p:spPr>
          <a:xfrm>
            <a:off x="4810199" y="984132"/>
            <a:ext cx="1902940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Understanding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6B4B7-F7A8-4F7C-BDB1-64819D7A95D4}"/>
              </a:ext>
            </a:extLst>
          </p:cNvPr>
          <p:cNvSpPr txBox="1"/>
          <p:nvPr/>
        </p:nvSpPr>
        <p:spPr>
          <a:xfrm>
            <a:off x="827902" y="1445553"/>
            <a:ext cx="35893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The CEO of a firm wants to know how things are going in his firm and certain indicators that pose any kind of future risk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The CEO also needs assistance in performing some quantitative analysis and use the generated insights as a guide to intervene at the right time, before things go worse. On the contrary, if the analysis discovers anything positive, the CEO plans to reward/ acknowledge the concerned personnel/ Department leads</a:t>
            </a:r>
            <a:endParaRPr lang="en-IN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1EFCC-5422-49E9-B98B-6ABCA0E9A3D2}"/>
              </a:ext>
            </a:extLst>
          </p:cNvPr>
          <p:cNvSpPr txBox="1"/>
          <p:nvPr/>
        </p:nvSpPr>
        <p:spPr>
          <a:xfrm>
            <a:off x="4810199" y="1457361"/>
            <a:ext cx="3700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bg1"/>
                </a:solidFill>
              </a:rPr>
              <a:t>Based on the clients requirements, we need to perform some quantitative analysis to know more about the employees and  performance in several aspects.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I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bg1"/>
                </a:solidFill>
              </a:rPr>
              <a:t>By keeping in the view of company’s productivity and growth, we need to identify the indicators of future risk if any before things go worse</a:t>
            </a:r>
          </a:p>
        </p:txBody>
      </p:sp>
    </p:spTree>
    <p:extLst>
      <p:ext uri="{BB962C8B-B14F-4D97-AF65-F5344CB8AC3E}">
        <p14:creationId xmlns:p14="http://schemas.microsoft.com/office/powerpoint/2010/main" val="23993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6C3489F2-31CB-4C99-852D-1C71CD5E18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6699"/>
            <a:ext cx="9144000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7280A-632E-4340-A33F-C968862DDAF9}"/>
              </a:ext>
            </a:extLst>
          </p:cNvPr>
          <p:cNvSpPr txBox="1"/>
          <p:nvPr/>
        </p:nvSpPr>
        <p:spPr>
          <a:xfrm>
            <a:off x="294640" y="901496"/>
            <a:ext cx="8707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</a:t>
            </a:r>
            <a:r>
              <a:rPr lang="en-US" sz="12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plitting 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the given data into current working employees and Terminated employees,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will work on identifying the performance score and engagement in work of the current working employees to know about the performance of employees.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need to concentrate more on Termination reason of the employees and satisfaction score of their employees to improve company's policies if required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need to observe salary distribution of the current working employees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need to identify the department / the managers with more number of projects being done so that the company can conduct recognition programmes to boost organizations reputation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will try to identify if something wrong w.r.t hiring and if it posses any future risks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9E12E-7D7F-424D-9883-17570BA62A0F}"/>
              </a:ext>
            </a:extLst>
          </p:cNvPr>
          <p:cNvSpPr/>
          <p:nvPr/>
        </p:nvSpPr>
        <p:spPr>
          <a:xfrm>
            <a:off x="294640" y="490603"/>
            <a:ext cx="1199516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A7421-9A21-49CC-87EB-1046943794E7}"/>
              </a:ext>
            </a:extLst>
          </p:cNvPr>
          <p:cNvSpPr/>
          <p:nvPr/>
        </p:nvSpPr>
        <p:spPr>
          <a:xfrm>
            <a:off x="294640" y="901496"/>
            <a:ext cx="8707120" cy="2684984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7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298570" y="242715"/>
            <a:ext cx="15505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3C51963-959E-4499-998F-D04EB3CBACAA}"/>
              </a:ext>
            </a:extLst>
          </p:cNvPr>
          <p:cNvSpPr/>
          <p:nvPr/>
        </p:nvSpPr>
        <p:spPr>
          <a:xfrm>
            <a:off x="1460459" y="1046738"/>
            <a:ext cx="2341845" cy="717417"/>
          </a:xfrm>
          <a:prstGeom prst="chevron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 &amp; EDA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EFF9AD0A-A090-4337-B50E-A1E052A3FE46}"/>
              </a:ext>
            </a:extLst>
          </p:cNvPr>
          <p:cNvSpPr/>
          <p:nvPr/>
        </p:nvSpPr>
        <p:spPr>
          <a:xfrm>
            <a:off x="5262762" y="1041529"/>
            <a:ext cx="1983552" cy="717417"/>
          </a:xfrm>
          <a:prstGeom prst="chevron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Creation and selection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680F41-9DDF-4A40-B483-158C7FB047AD}"/>
              </a:ext>
            </a:extLst>
          </p:cNvPr>
          <p:cNvSpPr/>
          <p:nvPr/>
        </p:nvSpPr>
        <p:spPr>
          <a:xfrm>
            <a:off x="1281312" y="1921919"/>
            <a:ext cx="2863968" cy="2958546"/>
          </a:xfrm>
          <a:prstGeom prst="roundRect">
            <a:avLst>
              <a:gd name="adj" fmla="val 4519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Sub-setting the dataset to relevant variables/records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Terminated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Performance score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Engagement survey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Recruitment source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Satisfaction score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Uni-variate analysis conducted on all relevant variables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Bi-variate analysis conducted on all meaningful variables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 identified in variable salary in the range 200000-250000 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67% of missing data from  termination date,3% from engagement survey</a:t>
            </a:r>
          </a:p>
          <a:p>
            <a:pPr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0B3AAB-F40C-4243-9D66-BE0BEE439734}"/>
              </a:ext>
            </a:extLst>
          </p:cNvPr>
          <p:cNvSpPr/>
          <p:nvPr/>
        </p:nvSpPr>
        <p:spPr>
          <a:xfrm>
            <a:off x="5085805" y="1921919"/>
            <a:ext cx="2523183" cy="258658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new variables are created as a part of feature engineering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Termination rate is used as key reference in analyzing the data over the years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employees count over the years is used as reference key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5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1BD753EC-425F-4B56-AD53-B39E9FA7A2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70EC568-23BB-4789-93BF-944950E6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05298"/>
              </p:ext>
            </p:extLst>
          </p:nvPr>
        </p:nvGraphicFramePr>
        <p:xfrm>
          <a:off x="162560" y="730609"/>
          <a:ext cx="8793180" cy="3657600"/>
        </p:xfrm>
        <a:graphic>
          <a:graphicData uri="http://schemas.openxmlformats.org/drawingml/2006/table">
            <a:tbl>
              <a:tblPr firstRow="1" bandRow="1">
                <a:tableStyleId>{7C32AA2C-D27D-4419-AF1A-19E52163CEF9}</a:tableStyleId>
              </a:tblPr>
              <a:tblGrid>
                <a:gridCol w="906481">
                  <a:extLst>
                    <a:ext uri="{9D8B030D-6E8A-4147-A177-3AD203B41FA5}">
                      <a16:colId xmlns:a16="http://schemas.microsoft.com/office/drawing/2014/main" val="559348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5824227"/>
                    </a:ext>
                  </a:extLst>
                </a:gridCol>
                <a:gridCol w="598394">
                  <a:extLst>
                    <a:ext uri="{9D8B030D-6E8A-4147-A177-3AD203B41FA5}">
                      <a16:colId xmlns:a16="http://schemas.microsoft.com/office/drawing/2014/main" val="577190524"/>
                    </a:ext>
                  </a:extLst>
                </a:gridCol>
                <a:gridCol w="563799">
                  <a:extLst>
                    <a:ext uri="{9D8B030D-6E8A-4147-A177-3AD203B41FA5}">
                      <a16:colId xmlns:a16="http://schemas.microsoft.com/office/drawing/2014/main" val="1767820845"/>
                    </a:ext>
                  </a:extLst>
                </a:gridCol>
                <a:gridCol w="517576">
                  <a:extLst>
                    <a:ext uri="{9D8B030D-6E8A-4147-A177-3AD203B41FA5}">
                      <a16:colId xmlns:a16="http://schemas.microsoft.com/office/drawing/2014/main" val="3969753155"/>
                    </a:ext>
                  </a:extLst>
                </a:gridCol>
                <a:gridCol w="497412">
                  <a:extLst>
                    <a:ext uri="{9D8B030D-6E8A-4147-A177-3AD203B41FA5}">
                      <a16:colId xmlns:a16="http://schemas.microsoft.com/office/drawing/2014/main" val="490462577"/>
                    </a:ext>
                  </a:extLst>
                </a:gridCol>
                <a:gridCol w="611683">
                  <a:extLst>
                    <a:ext uri="{9D8B030D-6E8A-4147-A177-3AD203B41FA5}">
                      <a16:colId xmlns:a16="http://schemas.microsoft.com/office/drawing/2014/main" val="2750424146"/>
                    </a:ext>
                  </a:extLst>
                </a:gridCol>
                <a:gridCol w="652014">
                  <a:extLst>
                    <a:ext uri="{9D8B030D-6E8A-4147-A177-3AD203B41FA5}">
                      <a16:colId xmlns:a16="http://schemas.microsoft.com/office/drawing/2014/main" val="605634313"/>
                    </a:ext>
                  </a:extLst>
                </a:gridCol>
                <a:gridCol w="531021">
                  <a:extLst>
                    <a:ext uri="{9D8B030D-6E8A-4147-A177-3AD203B41FA5}">
                      <a16:colId xmlns:a16="http://schemas.microsoft.com/office/drawing/2014/main" val="1677937986"/>
                    </a:ext>
                  </a:extLst>
                </a:gridCol>
                <a:gridCol w="601310">
                  <a:extLst>
                    <a:ext uri="{9D8B030D-6E8A-4147-A177-3AD203B41FA5}">
                      <a16:colId xmlns:a16="http://schemas.microsoft.com/office/drawing/2014/main" val="3616317552"/>
                    </a:ext>
                  </a:extLst>
                </a:gridCol>
                <a:gridCol w="643237">
                  <a:extLst>
                    <a:ext uri="{9D8B030D-6E8A-4147-A177-3AD203B41FA5}">
                      <a16:colId xmlns:a16="http://schemas.microsoft.com/office/drawing/2014/main" val="3406931004"/>
                    </a:ext>
                  </a:extLst>
                </a:gridCol>
                <a:gridCol w="629550">
                  <a:extLst>
                    <a:ext uri="{9D8B030D-6E8A-4147-A177-3AD203B41FA5}">
                      <a16:colId xmlns:a16="http://schemas.microsoft.com/office/drawing/2014/main" val="768206982"/>
                    </a:ext>
                  </a:extLst>
                </a:gridCol>
                <a:gridCol w="677452">
                  <a:extLst>
                    <a:ext uri="{9D8B030D-6E8A-4147-A177-3AD203B41FA5}">
                      <a16:colId xmlns:a16="http://schemas.microsoft.com/office/drawing/2014/main" val="1016245771"/>
                    </a:ext>
                  </a:extLst>
                </a:gridCol>
                <a:gridCol w="677451">
                  <a:extLst>
                    <a:ext uri="{9D8B030D-6E8A-4147-A177-3AD203B41FA5}">
                      <a16:colId xmlns:a16="http://schemas.microsoft.com/office/drawing/2014/main" val="2780180571"/>
                    </a:ext>
                  </a:extLst>
                </a:gridCol>
              </a:tblGrid>
              <a:tr h="426841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Type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1%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25%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50%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75%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99%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Missing values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Unique values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81605"/>
                  </a:ext>
                </a:extLst>
              </a:tr>
              <a:tr h="379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2"/>
                          </a:solidFill>
                        </a:rPr>
                        <a:t>Integer</a:t>
                      </a:r>
                      <a:endParaRPr lang="en-IN" sz="800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45046.00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b="0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45398.800</a:t>
                      </a:r>
                      <a:endParaRPr lang="en-IN" sz="800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46999.5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55501.5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62810.00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69020.6848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72036.0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108106.5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177250.0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250000.0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99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00730"/>
                  </a:ext>
                </a:extLst>
              </a:tr>
              <a:tr h="260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Terminated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2"/>
                          </a:solidFill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800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0.334405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0.643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93548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15.00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14.570957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22.0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7.395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37184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Engagement_Survey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Float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1.12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1.822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2.4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3.36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4.28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tx2"/>
                          </a:solidFill>
                          <a:effectLst/>
                        </a:rPr>
                        <a:t>4.110000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4.7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38.264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673542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SatisfactionScore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3.890675</a:t>
                      </a:r>
                      <a:endParaRPr lang="en-IN" sz="8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1.608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04259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Num of spl</a:t>
                      </a:r>
                    </a:p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1.218650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7.0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8.0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2.894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07243"/>
                  </a:ext>
                </a:extLst>
              </a:tr>
              <a:tr h="2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Dayslate30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0.414791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2.251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5898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Num of Absences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10.237942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6.431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107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A483D4-C187-4840-9477-05DFEE078733}"/>
              </a:ext>
            </a:extLst>
          </p:cNvPr>
          <p:cNvSpPr txBox="1"/>
          <p:nvPr/>
        </p:nvSpPr>
        <p:spPr>
          <a:xfrm>
            <a:off x="162560" y="132683"/>
            <a:ext cx="592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Extended Data Dictionary (EDD)</a:t>
            </a:r>
          </a:p>
        </p:txBody>
      </p:sp>
    </p:spTree>
    <p:extLst>
      <p:ext uri="{BB962C8B-B14F-4D97-AF65-F5344CB8AC3E}">
        <p14:creationId xmlns:p14="http://schemas.microsoft.com/office/powerpoint/2010/main" val="388830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B83B005F-B570-4C39-948C-EBE5CC286C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B53302-EBDB-446A-A88D-B6EABD45CC07}"/>
              </a:ext>
            </a:extLst>
          </p:cNvPr>
          <p:cNvSpPr/>
          <p:nvPr/>
        </p:nvSpPr>
        <p:spPr>
          <a:xfrm>
            <a:off x="426720" y="476218"/>
            <a:ext cx="7142480" cy="352682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from EDD:</a:t>
            </a:r>
          </a:p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salary of an employee is 69000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 of the employees salary lies below 72000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Few of the employees get the salary in the range of 200000 and above(mostly CEO or Executive Director)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identified more than 75% of the employees are greatly engaged in the work with engagement survey greater than 3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Very few employees are showing less engagement in the work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satisfaction score give by an employee is 3.8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25% of the employees are fully satisfied with the company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 5% of the people done more than 6 projects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Less than 50% of the people are being absent for atmost 10days</a:t>
            </a:r>
          </a:p>
          <a:p>
            <a:pPr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55384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– New variables created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B440684-9F14-41EA-A6D8-86F9608F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12080"/>
              </p:ext>
            </p:extLst>
          </p:nvPr>
        </p:nvGraphicFramePr>
        <p:xfrm>
          <a:off x="716400" y="1270000"/>
          <a:ext cx="7533519" cy="2936242"/>
        </p:xfrm>
        <a:graphic>
          <a:graphicData uri="http://schemas.openxmlformats.org/drawingml/2006/table">
            <a:tbl>
              <a:tblPr firstRow="1" bandRow="1">
                <a:tableStyleId>{7C32AA2C-D27D-4419-AF1A-19E52163CEF9}</a:tableStyleId>
              </a:tblPr>
              <a:tblGrid>
                <a:gridCol w="690723">
                  <a:extLst>
                    <a:ext uri="{9D8B030D-6E8A-4147-A177-3AD203B41FA5}">
                      <a16:colId xmlns:a16="http://schemas.microsoft.com/office/drawing/2014/main" val="1224490473"/>
                    </a:ext>
                  </a:extLst>
                </a:gridCol>
                <a:gridCol w="1337631">
                  <a:extLst>
                    <a:ext uri="{9D8B030D-6E8A-4147-A177-3AD203B41FA5}">
                      <a16:colId xmlns:a16="http://schemas.microsoft.com/office/drawing/2014/main" val="559348765"/>
                    </a:ext>
                  </a:extLst>
                </a:gridCol>
                <a:gridCol w="1213918">
                  <a:extLst>
                    <a:ext uri="{9D8B030D-6E8A-4147-A177-3AD203B41FA5}">
                      <a16:colId xmlns:a16="http://schemas.microsoft.com/office/drawing/2014/main" val="935824227"/>
                    </a:ext>
                  </a:extLst>
                </a:gridCol>
                <a:gridCol w="4291247">
                  <a:extLst>
                    <a:ext uri="{9D8B030D-6E8A-4147-A177-3AD203B41FA5}">
                      <a16:colId xmlns:a16="http://schemas.microsoft.com/office/drawing/2014/main" val="577190524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Name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Type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81605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Age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Employees age is calculated using  DOB  with  present year as 2018-12-31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00730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Tenure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Tenure has been created using  variables hiring date and termination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93548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Tenure bins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Object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numeric variable tenure converted to Bins based on meaningful threshold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37184"/>
                  </a:ext>
                </a:extLst>
              </a:tr>
              <a:tr h="468003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Salary bins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Object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Salary variable converted to Bins based on percentiles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8721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Termination rate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Year wise termination rate is calculated using termination count and active employee count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3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9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4;p41">
            <a:extLst>
              <a:ext uri="{FF2B5EF4-FFF2-40B4-BE49-F238E27FC236}">
                <a16:creationId xmlns:a16="http://schemas.microsoft.com/office/drawing/2014/main" id="{C09641DA-ACF0-420F-8A48-C829B16042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6A73B8-F59A-4A3B-844C-CFD08F948ED5}"/>
              </a:ext>
            </a:extLst>
          </p:cNvPr>
          <p:cNvSpPr txBox="1"/>
          <p:nvPr/>
        </p:nvSpPr>
        <p:spPr>
          <a:xfrm>
            <a:off x="685799" y="632207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Employees Performance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8E2BF-1C1C-4CD8-8FC4-C6F005A21753}"/>
              </a:ext>
            </a:extLst>
          </p:cNvPr>
          <p:cNvSpPr txBox="1"/>
          <p:nvPr/>
        </p:nvSpPr>
        <p:spPr>
          <a:xfrm>
            <a:off x="833116" y="3679866"/>
            <a:ext cx="6675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Employees overall performance need to be assessed using engagement survey and performance score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18% of the employees are fully engaged in the work with engagement survey 5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Where about 66% of the empoyees are having engagement survey&gt;4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78.26% of employees are having performance score –’fully meets’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14.01% employees performance exceeded in their work</a:t>
            </a:r>
          </a:p>
          <a:p>
            <a:endParaRPr lang="en-IN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8666-B745-459A-9A39-3EBE0A477CA8}"/>
              </a:ext>
            </a:extLst>
          </p:cNvPr>
          <p:cNvSpPr txBox="1"/>
          <p:nvPr/>
        </p:nvSpPr>
        <p:spPr>
          <a:xfrm>
            <a:off x="1036315" y="3082382"/>
            <a:ext cx="33274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Graph showing the count of engagement survey</a:t>
            </a:r>
          </a:p>
        </p:txBody>
      </p:sp>
      <p:sp>
        <p:nvSpPr>
          <p:cNvPr id="10" name="Google Shape;115;p41">
            <a:extLst>
              <a:ext uri="{FF2B5EF4-FFF2-40B4-BE49-F238E27FC236}">
                <a16:creationId xmlns:a16="http://schemas.microsoft.com/office/drawing/2014/main" id="{65BFE1D7-12E6-4AE0-9517-3086D7C9415E}"/>
              </a:ext>
            </a:extLst>
          </p:cNvPr>
          <p:cNvSpPr txBox="1"/>
          <p:nvPr/>
        </p:nvSpPr>
        <p:spPr>
          <a:xfrm>
            <a:off x="261384" y="60604"/>
            <a:ext cx="294346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F0822-414B-4C40-B0AA-F472A6F0CA1B}"/>
              </a:ext>
            </a:extLst>
          </p:cNvPr>
          <p:cNvSpPr txBox="1"/>
          <p:nvPr/>
        </p:nvSpPr>
        <p:spPr>
          <a:xfrm>
            <a:off x="5008877" y="3082382"/>
            <a:ext cx="3693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chemeClr val="bg1"/>
                </a:solidFill>
              </a:rPr>
              <a:t>Fig: Pie chart displaying the employees performance score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3ABB8-0C5A-4329-9E4C-59251438E0A5}"/>
              </a:ext>
            </a:extLst>
          </p:cNvPr>
          <p:cNvSpPr/>
          <p:nvPr/>
        </p:nvSpPr>
        <p:spPr>
          <a:xfrm>
            <a:off x="606127" y="3397361"/>
            <a:ext cx="7226893" cy="158886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195" y="1062602"/>
            <a:ext cx="3327405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1400" y="1061186"/>
            <a:ext cx="4008119" cy="200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79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:a16="http://schemas.microsoft.com/office/drawing/2014/main" id="{B70B7E6D-71E1-4016-B9E3-CA843A6F13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F7A86-28B8-459E-B9F7-F96D0098D3F6}"/>
              </a:ext>
            </a:extLst>
          </p:cNvPr>
          <p:cNvSpPr txBox="1"/>
          <p:nvPr/>
        </p:nvSpPr>
        <p:spPr>
          <a:xfrm flipH="1">
            <a:off x="81503" y="563191"/>
            <a:ext cx="39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</a:rPr>
              <a:t>Department wise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E78AA-A1C3-4C11-9985-516F9E4C0746}"/>
              </a:ext>
            </a:extLst>
          </p:cNvPr>
          <p:cNvSpPr/>
          <p:nvPr/>
        </p:nvSpPr>
        <p:spPr>
          <a:xfrm>
            <a:off x="5398850" y="1670251"/>
            <a:ext cx="3457643" cy="1906069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495450" lvl="2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current working employee  performance is better in following  departments:</a:t>
            </a:r>
          </a:p>
          <a:p>
            <a:pPr marL="540000" lvl="2" indent="-216000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~ Production</a:t>
            </a:r>
          </a:p>
          <a:p>
            <a:pPr marL="540000" lvl="2" indent="-216000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~ IT</a:t>
            </a:r>
          </a:p>
          <a:p>
            <a:pPr marL="495450" lvl="2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Nearly 46% of current working employees performance in production department  is ‘fully meets’.</a:t>
            </a:r>
          </a:p>
          <a:p>
            <a:pPr marL="540000" lvl="2" indent="-216000" algn="just"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103" y="1035739"/>
            <a:ext cx="5060106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29F3E7-056F-4880-832C-AC734395CC3D}"/>
              </a:ext>
            </a:extLst>
          </p:cNvPr>
          <p:cNvSpPr txBox="1"/>
          <p:nvPr/>
        </p:nvSpPr>
        <p:spPr>
          <a:xfrm>
            <a:off x="934720" y="4318470"/>
            <a:ext cx="4023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Graph displaying Department wise performance</a:t>
            </a:r>
          </a:p>
        </p:txBody>
      </p:sp>
    </p:spTree>
    <p:extLst>
      <p:ext uri="{BB962C8B-B14F-4D97-AF65-F5344CB8AC3E}">
        <p14:creationId xmlns:p14="http://schemas.microsoft.com/office/powerpoint/2010/main" val="711797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19794</TotalTime>
  <Words>1597</Words>
  <Application>Microsoft Office PowerPoint</Application>
  <PresentationFormat>On-screen Show (16:9)</PresentationFormat>
  <Paragraphs>305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Arial</vt:lpstr>
      <vt:lpstr>Calibri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Kochhar</dc:creator>
  <cp:lastModifiedBy>sailaja v</cp:lastModifiedBy>
  <cp:revision>2919</cp:revision>
  <dcterms:modified xsi:type="dcterms:W3CDTF">2023-05-25T17:11:33Z</dcterms:modified>
</cp:coreProperties>
</file>