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tags/tag38.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vml" ContentType="application/vnd.openxmlformats-officedocument.vmlDrawing"/>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6"/>
  </p:notesMasterIdLst>
  <p:handoutMasterIdLst>
    <p:handoutMasterId r:id="rId57"/>
  </p:handoutMasterIdLst>
  <p:sldIdLst>
    <p:sldId id="316" r:id="rId5"/>
    <p:sldId id="351" r:id="rId6"/>
    <p:sldId id="345" r:id="rId7"/>
    <p:sldId id="352" r:id="rId8"/>
    <p:sldId id="346" r:id="rId9"/>
    <p:sldId id="347" r:id="rId10"/>
    <p:sldId id="348" r:id="rId11"/>
    <p:sldId id="315" r:id="rId12"/>
    <p:sldId id="349" r:id="rId13"/>
    <p:sldId id="343" r:id="rId14"/>
    <p:sldId id="425" r:id="rId15"/>
    <p:sldId id="426" r:id="rId16"/>
    <p:sldId id="427" r:id="rId17"/>
    <p:sldId id="428" r:id="rId18"/>
    <p:sldId id="429" r:id="rId19"/>
    <p:sldId id="430" r:id="rId20"/>
    <p:sldId id="431" r:id="rId21"/>
    <p:sldId id="432" r:id="rId22"/>
    <p:sldId id="433" r:id="rId23"/>
    <p:sldId id="353" r:id="rId24"/>
    <p:sldId id="356" r:id="rId25"/>
    <p:sldId id="406" r:id="rId26"/>
    <p:sldId id="409" r:id="rId27"/>
    <p:sldId id="411" r:id="rId28"/>
    <p:sldId id="414" r:id="rId29"/>
    <p:sldId id="415" r:id="rId30"/>
    <p:sldId id="422" r:id="rId31"/>
    <p:sldId id="423" r:id="rId32"/>
    <p:sldId id="361" r:id="rId33"/>
    <p:sldId id="397" r:id="rId34"/>
    <p:sldId id="363" r:id="rId35"/>
    <p:sldId id="366" r:id="rId36"/>
    <p:sldId id="367" r:id="rId37"/>
    <p:sldId id="368" r:id="rId38"/>
    <p:sldId id="369" r:id="rId39"/>
    <p:sldId id="370" r:id="rId40"/>
    <p:sldId id="398" r:id="rId41"/>
    <p:sldId id="399" r:id="rId42"/>
    <p:sldId id="400" r:id="rId43"/>
    <p:sldId id="364" r:id="rId44"/>
    <p:sldId id="401" r:id="rId45"/>
    <p:sldId id="404" r:id="rId46"/>
    <p:sldId id="434" r:id="rId47"/>
    <p:sldId id="354" r:id="rId48"/>
    <p:sldId id="358" r:id="rId49"/>
    <p:sldId id="402" r:id="rId50"/>
    <p:sldId id="371" r:id="rId51"/>
    <p:sldId id="372" r:id="rId52"/>
    <p:sldId id="403" r:id="rId53"/>
    <p:sldId id="355" r:id="rId54"/>
    <p:sldId id="373" r:id="rId55"/>
  </p:sldIdLst>
  <p:sldSz cx="9144000" cy="6858000" type="screen4x3"/>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77266" autoAdjust="0"/>
  </p:normalViewPr>
  <p:slideViewPr>
    <p:cSldViewPr snapToGrid="0" snapToObjects="1" showGuides="1">
      <p:cViewPr>
        <p:scale>
          <a:sx n="100" d="100"/>
          <a:sy n="100" d="100"/>
        </p:scale>
        <p:origin x="-516" y="258"/>
      </p:cViewPr>
      <p:guideLst>
        <p:guide orient="horz" pos="602"/>
        <p:guide orient="horz" pos="4063"/>
        <p:guide orient="horz" pos="2387"/>
        <p:guide orient="horz" pos="4221"/>
        <p:guide orient="horz" pos="801"/>
        <p:guide orient="horz" pos="695"/>
        <p:guide orient="horz" pos="4141"/>
        <p:guide pos="2880"/>
        <p:guide pos="288"/>
        <p:guide pos="5501"/>
        <p:guide pos="2824"/>
        <p:guide pos="2936"/>
        <p:guide pos="4172"/>
        <p:guide pos="1585"/>
        <p:guide pos="3899"/>
      </p:guideLst>
    </p:cSldViewPr>
  </p:slideViewPr>
  <p:outlineViewPr>
    <p:cViewPr>
      <p:scale>
        <a:sx n="33" d="100"/>
        <a:sy n="33" d="100"/>
      </p:scale>
      <p:origin x="0" y="9336"/>
    </p:cViewPr>
  </p:outlineViewPr>
  <p:notesTextViewPr>
    <p:cViewPr>
      <p:scale>
        <a:sx n="1" d="1"/>
        <a:sy n="1" d="1"/>
      </p:scale>
      <p:origin x="0" y="0"/>
    </p:cViewPr>
  </p:notesTextViewPr>
  <p:sorterViewPr>
    <p:cViewPr>
      <p:scale>
        <a:sx n="100" d="100"/>
        <a:sy n="100" d="100"/>
      </p:scale>
      <p:origin x="0" y="7140"/>
    </p:cViewPr>
  </p:sorterViewPr>
  <p:notesViewPr>
    <p:cSldViewPr snapToGrid="0" snapToObjects="1" showGuides="1">
      <p:cViewPr varScale="1">
        <p:scale>
          <a:sx n="67" d="100"/>
          <a:sy n="67" d="100"/>
        </p:scale>
        <p:origin x="-279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16/01/2014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22</a:t>
            </a:fld>
            <a:endParaRPr lang="en-US"/>
          </a:p>
        </p:txBody>
      </p:sp>
    </p:spTree>
    <p:extLst>
      <p:ext uri="{BB962C8B-B14F-4D97-AF65-F5344CB8AC3E}">
        <p14:creationId xmlns="" xmlns:p14="http://schemas.microsoft.com/office/powerpoint/2010/main" val="2452853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4" name="Picture 13" descr="Pencils_Crop.jpg"/>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3088763"/>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25513" y="373392"/>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5701703" y="1523009"/>
              <a:ext cx="3074395" cy="251999"/>
            </a:xfrm>
            <a:prstGeom prst="rect">
              <a:avLst/>
            </a:prstGeom>
          </p:spPr>
        </p:pic>
      </p:grpSp>
      <p:grpSp>
        <p:nvGrpSpPr>
          <p:cNvPr id="7" name="Group 6"/>
          <p:cNvGrpSpPr/>
          <p:nvPr userDrawn="1"/>
        </p:nvGrpSpPr>
        <p:grpSpPr>
          <a:xfrm>
            <a:off x="459321" y="5819771"/>
            <a:ext cx="2183716" cy="635721"/>
            <a:chOff x="459321" y="5788818"/>
            <a:chExt cx="2183716" cy="635721"/>
          </a:xfrm>
        </p:grpSpPr>
        <p:pic>
          <p:nvPicPr>
            <p:cNvPr id="8" name="Picture 7"/>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1" name="Picture 10"/>
          <p:cNvPicPr>
            <a:picLocks noChangeAspect="1"/>
          </p:cNvPicPr>
          <p:nvPr userDrawn="1"/>
        </p:nvPicPr>
        <p:blipFill>
          <a:blip r:embed="rId5" cstate="screen">
            <a:extLst>
              <a:ext uri="{28A0092B-C50C-407E-A947-70E740481C1C}">
                <a14:useLocalDpi xmlns="" xmlns:a14="http://schemas.microsoft.com/office/drawing/2010/main"/>
              </a:ext>
            </a:extLst>
          </a:blip>
          <a:stretch>
            <a:fillRect/>
          </a:stretch>
        </p:blipFill>
        <p:spPr>
          <a:xfrm>
            <a:off x="6189663" y="6313484"/>
            <a:ext cx="2543172" cy="177632"/>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953770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992222"/>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BBEE"/>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a:t>
            </a:r>
            <a:r>
              <a:rPr lang="en-US" sz="900" baseline="0" dirty="0" smtClean="0">
                <a:solidFill>
                  <a:srgbClr val="7F7F7F"/>
                </a:solidFill>
                <a:latin typeface="Arial" pitchFamily="34" charset="0"/>
                <a:cs typeface="Arial" pitchFamily="34" charset="0"/>
              </a:rPr>
              <a:t> </a:t>
            </a:r>
            <a:r>
              <a:rPr lang="en-US" sz="900" dirty="0" smtClean="0">
                <a:solidFill>
                  <a:srgbClr val="7F7F7F"/>
                </a:solidFill>
                <a:latin typeface="Arial" pitchFamily="34" charset="0"/>
                <a:cs typeface="Arial" pitchFamily="34" charset="0"/>
              </a:rPr>
              <a:t>Accenture  </a:t>
            </a:r>
            <a:r>
              <a:rPr lang="en-US" sz="900" dirty="0">
                <a:solidFill>
                  <a:srgbClr val="7F7F7F"/>
                </a:solidFill>
                <a:latin typeface="Arial" pitchFamily="34" charset="0"/>
                <a:cs typeface="Arial" pitchFamily="34" charset="0"/>
              </a:rPr>
              <a:t>All rights reserved.</a:t>
            </a:r>
          </a:p>
        </p:txBody>
      </p:sp>
      <p:cxnSp>
        <p:nvCxnSpPr>
          <p:cNvPr id="8" name="Straight Connector 7"/>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00BBEE"/>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00BBEE"/>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a:t>
            </a:r>
            <a:r>
              <a:rPr lang="en-US" sz="900" dirty="0" smtClean="0">
                <a:solidFill>
                  <a:srgbClr val="666666"/>
                </a:solidFill>
                <a:latin typeface="Arial" pitchFamily="34" charset="0"/>
                <a:cs typeface="Arial" pitchFamily="34" charset="0"/>
              </a:rPr>
              <a:t>2013 </a:t>
            </a:r>
            <a:r>
              <a:rPr lang="en-US" sz="900" dirty="0">
                <a:solidFill>
                  <a:srgbClr val="666666"/>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with Tag">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
        <p:nvSpPr>
          <p:cNvPr id="4" name="Text Placeholder 3"/>
          <p:cNvSpPr>
            <a:spLocks noGrp="1"/>
          </p:cNvSpPr>
          <p:nvPr>
            <p:ph type="body" sz="quarter" idx="10" hasCustomPrompt="1"/>
          </p:nvPr>
        </p:nvSpPr>
        <p:spPr>
          <a:xfrm>
            <a:off x="461036" y="1271684"/>
            <a:ext cx="8641080" cy="523220"/>
          </a:xfrm>
        </p:spPr>
        <p:txBody>
          <a:bodyPr>
            <a:normAutofit/>
          </a:bodyPr>
          <a:lstStyle>
            <a:lvl1pPr marL="0" indent="0">
              <a:buNone/>
              <a:defRPr sz="1400" b="1" baseline="0">
                <a:solidFill>
                  <a:schemeClr val="bg1">
                    <a:lumMod val="50000"/>
                  </a:schemeClr>
                </a:solidFill>
              </a:defRPr>
            </a:lvl1pPr>
          </a:lstStyle>
          <a:p>
            <a:pPr lvl="0"/>
            <a:r>
              <a:rPr lang="en-US" dirty="0" smtClean="0"/>
              <a:t>Click to add tagline</a:t>
            </a:r>
          </a:p>
        </p:txBody>
      </p:sp>
    </p:spTree>
    <p:extLst>
      <p:ext uri="{BB962C8B-B14F-4D97-AF65-F5344CB8AC3E}">
        <p14:creationId xmlns="" xmlns:p14="http://schemas.microsoft.com/office/powerpoint/2010/main" val="11770530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
        <p:nvSpPr>
          <p:cNvPr id="2" name="AcnSubjectTitle_ID_2" hidden="1"/>
          <p:cNvSpPr txBox="1"/>
          <p:nvPr userDrawn="1">
            <p:custDataLst>
              <p:tags r:id="rId11"/>
            </p:custDataLst>
          </p:nvPr>
        </p:nvSpPr>
        <p:spPr bwMode="gray">
          <a:xfrm>
            <a:off x="461035" y="1420813"/>
            <a:ext cx="6985000" cy="338554"/>
          </a:xfrm>
          <a:prstGeom prst="rect">
            <a:avLst/>
          </a:prstGeom>
          <a:noFill/>
        </p:spPr>
        <p:txBody>
          <a:bodyPr vert="horz" wrap="square" rtlCol="0">
            <a:spAutoFit/>
          </a:bodyPr>
          <a:lstStyle/>
          <a:p>
            <a:pPr marL="0" algn="l" defTabSz="914400" rtl="0" eaLnBrk="1" latinLnBrk="0" hangingPunct="1">
              <a:buNone/>
            </a:pPr>
            <a:r>
              <a:rPr lang="en-US" sz="1600" b="1" i="0" smtClean="0">
                <a:solidFill>
                  <a:schemeClr val="tx1"/>
                </a:solidFill>
              </a:rPr>
              <a:t>Subject Title</a:t>
            </a:r>
            <a:endParaRPr lang="en-US" sz="1600" b="1" i="0">
              <a:solidFill>
                <a:schemeClr val="tx1"/>
              </a:solidFill>
            </a:endParaRPr>
          </a:p>
        </p:txBody>
      </p:sp>
      <p:sp>
        <p:nvSpPr>
          <p:cNvPr id="4" name="AcnFootnote_ID_4" hidden="1"/>
          <p:cNvSpPr txBox="1"/>
          <p:nvPr userDrawn="1">
            <p:custDataLst>
              <p:tags r:id="rId12"/>
            </p:custDataLst>
          </p:nvPr>
        </p:nvSpPr>
        <p:spPr bwMode="gray">
          <a:xfrm>
            <a:off x="461035" y="6254750"/>
            <a:ext cx="8205261" cy="430887"/>
          </a:xfrm>
          <a:prstGeom prst="rect">
            <a:avLst/>
          </a:prstGeom>
          <a:noFill/>
        </p:spPr>
        <p:txBody>
          <a:bodyPr vert="horz" wrap="square" rtlCol="0" anchor="b">
            <a:spAutoFit/>
          </a:bodyPr>
          <a:lstStyle/>
          <a:p>
            <a:pPr marL="538163" indent="-538163" algn="l" defTabSz="914400" rtl="0" eaLnBrk="1" latinLnBrk="0" hangingPunct="1">
              <a:buNone/>
            </a:pPr>
            <a:r>
              <a:rPr lang="en-US" sz="1000" b="0" i="0" smtClean="0">
                <a:solidFill>
                  <a:schemeClr val="tx1"/>
                </a:solidFill>
              </a:rPr>
              <a:t>*	Footnote</a:t>
            </a:r>
          </a:p>
          <a:p>
            <a:pPr marL="538163" indent="-538163" algn="l" defTabSz="914400" rtl="0" eaLnBrk="1" latinLnBrk="0" hangingPunct="1">
              <a:spcBef>
                <a:spcPct val="20000"/>
              </a:spcBef>
              <a:buNone/>
            </a:pPr>
            <a:r>
              <a:rPr lang="en-US" sz="1000" b="0" i="0" smtClean="0">
                <a:solidFill>
                  <a:schemeClr val="tx1"/>
                </a:solidFill>
              </a:rPr>
              <a:t>Source:	Source</a:t>
            </a:r>
            <a:endParaRPr lang="en-US" sz="1000" b="0" i="0">
              <a:solidFill>
                <a:schemeClr val="tx1"/>
              </a:solidFill>
            </a:endParaRPr>
          </a:p>
        </p:txBody>
      </p:sp>
    </p:spTree>
    <p:extLst>
      <p:ext uri="{BB962C8B-B14F-4D97-AF65-F5344CB8AC3E}">
        <p14:creationId xmlns=""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6" r:id="rId9"/>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seleniumhq.wordpress.com/2013/08/28/the-road-to-selenium-3/?utm_source=feedburner&amp;utm_medium=feed&amp;utm_campaign=Feed:+Selenium+(The+Official+Selenium+Blog)"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7.xml"/><Relationship Id="rId1" Type="http://schemas.openxmlformats.org/officeDocument/2006/relationships/tags" Target="../tags/tag16.xml"/></Relationships>
</file>

<file path=ppt/slides/_rels/slide29.xml.rels><?xml version="1.0" encoding="UTF-8" standalone="yes"?>
<Relationships xmlns="http://schemas.openxmlformats.org/package/2006/relationships"><Relationship Id="rId2" Type="http://schemas.openxmlformats.org/officeDocument/2006/relationships/hyperlink" Target="http://appium.io/"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hyperlink" Target="https://ajd.accenture.com/" TargetMode="External"/><Relationship Id="rId2" Type="http://schemas.openxmlformats.org/officeDocument/2006/relationships/slide" Target="slide4.xml"/><Relationship Id="rId1" Type="http://schemas.openxmlformats.org/officeDocument/2006/relationships/slideLayout" Target="../slideLayouts/slideLayout8.xml"/><Relationship Id="rId6" Type="http://schemas.openxmlformats.org/officeDocument/2006/relationships/hyperlink" Target="https://ajd.accenture.com/afpj/core_arch/doc-html/services/standards_and_guidelines/java_coding_standard.html" TargetMode="External"/><Relationship Id="rId5" Type="http://schemas.openxmlformats.org/officeDocument/2006/relationships/hyperlink" Target="https://ajd.accenture.com/javaportal/site/" TargetMode="External"/><Relationship Id="rId4" Type="http://schemas.openxmlformats.org/officeDocument/2006/relationships/slide" Target="slide4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hyperlink" Target="http://seleniumhq.org/docs/04_webdriver_advanced.html" TargetMode="External"/><Relationship Id="rId4"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Layout" Target="../slideLayouts/slideLayout7.xml"/><Relationship Id="rId4" Type="http://schemas.openxmlformats.org/officeDocument/2006/relationships/tags" Target="../tags/tag29.xml"/></Relationships>
</file>

<file path=ppt/slides/_rels/slide3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slideLayout" Target="../slideLayouts/slideLayout7.xml"/><Relationship Id="rId4" Type="http://schemas.openxmlformats.org/officeDocument/2006/relationships/tags" Target="../tags/tag33.xml"/></Relationships>
</file>

<file path=ppt/slides/_rels/slide3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slideLayout" Target="../slideLayouts/slideLayout7.xml"/><Relationship Id="rId4" Type="http://schemas.openxmlformats.org/officeDocument/2006/relationships/tags" Target="../tags/tag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8.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8" Type="http://schemas.openxmlformats.org/officeDocument/2006/relationships/hyperlink" Target="deors.wordpress.com/2012/02/02/selenium-webdriver-grid-1/" TargetMode="External"/><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tags" Target="../tags/tag40.xml"/><Relationship Id="rId7" Type="http://schemas.openxmlformats.org/officeDocument/2006/relationships/slideLayout" Target="../slideLayouts/slideLayout8.xml"/><Relationship Id="rId12" Type="http://schemas.openxmlformats.org/officeDocument/2006/relationships/image" Target="../media/image16.png"/><Relationship Id="rId17" Type="http://schemas.openxmlformats.org/officeDocument/2006/relationships/image" Target="../media/image21.jpeg"/><Relationship Id="rId2" Type="http://schemas.openxmlformats.org/officeDocument/2006/relationships/tags" Target="../tags/tag39.xml"/><Relationship Id="rId16" Type="http://schemas.openxmlformats.org/officeDocument/2006/relationships/image" Target="../media/image20.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hyperlink" Target="deors.wordpress.com/2013/02/18/selectable-selenium/" TargetMode="External"/><Relationship Id="rId5" Type="http://schemas.openxmlformats.org/officeDocument/2006/relationships/tags" Target="../tags/tag42.xml"/><Relationship Id="rId15" Type="http://schemas.openxmlformats.org/officeDocument/2006/relationships/image" Target="../media/image19.png"/><Relationship Id="rId10" Type="http://schemas.openxmlformats.org/officeDocument/2006/relationships/hyperlink" Target="http://deors.wordpress.com/2012/02/02/selenium-webdriver-grid-3/" TargetMode="External"/><Relationship Id="rId19" Type="http://schemas.openxmlformats.org/officeDocument/2006/relationships/image" Target="../media/image23.png"/><Relationship Id="rId4" Type="http://schemas.openxmlformats.org/officeDocument/2006/relationships/tags" Target="../tags/tag41.xml"/><Relationship Id="rId9" Type="http://schemas.openxmlformats.org/officeDocument/2006/relationships/hyperlink" Target="http://deors.wordpress.com/2012/02/02/selenium-webdriver-grid-2/" TargetMode="External"/><Relationship Id="rId1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8.xml"/><Relationship Id="rId4" Type="http://schemas.openxmlformats.org/officeDocument/2006/relationships/tags" Target="../tags/tag4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oleObject" Target="../embeddings/Microsoft_Office_Excel_97-2003_Worksheet1.xls"/></Relationships>
</file>

<file path=ppt/slides/_rels/slide43.xml.rels><?xml version="1.0" encoding="UTF-8" standalone="yes"?>
<Relationships xmlns="http://schemas.openxmlformats.org/package/2006/relationships"><Relationship Id="rId3" Type="http://schemas.openxmlformats.org/officeDocument/2006/relationships/hyperlink" Target="http://code.google.com/p/selenium/" TargetMode="External"/><Relationship Id="rId7" Type="http://schemas.openxmlformats.org/officeDocument/2006/relationships/hyperlink" Target="http://saucelabs.com/java" TargetMode="External"/><Relationship Id="rId2" Type="http://schemas.openxmlformats.org/officeDocument/2006/relationships/hyperlink" Target="http://seleniumhq.org/" TargetMode="External"/><Relationship Id="rId1" Type="http://schemas.openxmlformats.org/officeDocument/2006/relationships/slideLayout" Target="../slideLayouts/slideLayout8.xml"/><Relationship Id="rId6" Type="http://schemas.openxmlformats.org/officeDocument/2006/relationships/hyperlink" Target="http://www.tutorialspoint.com/testng/testng_environment.htm" TargetMode="External"/><Relationship Id="rId5" Type="http://schemas.openxmlformats.org/officeDocument/2006/relationships/hyperlink" Target="http://deors.wordpress.com/tag/selenium/" TargetMode="External"/><Relationship Id="rId4" Type="http://schemas.openxmlformats.org/officeDocument/2006/relationships/hyperlink" Target="http://seleniumhq.wordpress.com/"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3" Type="http://schemas.openxmlformats.org/officeDocument/2006/relationships/tags" Target="../tags/tag52.xml"/><Relationship Id="rId7" Type="http://schemas.openxmlformats.org/officeDocument/2006/relationships/slideLayout" Target="../slideLayouts/slideLayout8.xml"/><Relationship Id="rId12" Type="http://schemas.openxmlformats.org/officeDocument/2006/relationships/image" Target="../media/image20.png"/><Relationship Id="rId2" Type="http://schemas.openxmlformats.org/officeDocument/2006/relationships/tags" Target="../tags/tag51.xml"/><Relationship Id="rId16" Type="http://schemas.openxmlformats.org/officeDocument/2006/relationships/hyperlink" Target="https://saucelabs.com/" TargetMode="Externa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19.png"/><Relationship Id="rId5" Type="http://schemas.openxmlformats.org/officeDocument/2006/relationships/tags" Target="../tags/tag54.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53.xml"/><Relationship Id="rId9" Type="http://schemas.openxmlformats.org/officeDocument/2006/relationships/image" Target="../media/image17.png"/><Relationship Id="rId1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hyperlink" Target="https://saucelabs.com/downloads/Sauce_Connect_Architecture.pdf" TargetMode="External"/><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7.xml"/><Relationship Id="rId1" Type="http://schemas.openxmlformats.org/officeDocument/2006/relationships/tags" Target="../tags/tag5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8788" y="3088763"/>
            <a:ext cx="4024312" cy="1540387"/>
          </a:xfrm>
        </p:spPr>
        <p:txBody>
          <a:bodyPr/>
          <a:lstStyle/>
          <a:p>
            <a:r>
              <a:rPr lang="en-US" sz="2400" b="1" dirty="0" smtClean="0"/>
              <a:t>Selenium Training</a:t>
            </a:r>
          </a:p>
          <a:p>
            <a:r>
              <a:rPr lang="en-US" sz="2400" b="1" dirty="0" smtClean="0"/>
              <a:t>Version 3.1</a:t>
            </a:r>
          </a:p>
          <a:p>
            <a:endParaRPr lang="en-US" sz="2400" b="1" dirty="0" smtClean="0"/>
          </a:p>
          <a:p>
            <a:r>
              <a:rPr lang="en-US" sz="2000" dirty="0" smtClean="0"/>
              <a:t>November 2013</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Framework: Guiding Principles</a:t>
            </a:r>
            <a:endParaRPr lang="en-US" dirty="0"/>
          </a:p>
        </p:txBody>
      </p:sp>
      <p:graphicFrame>
        <p:nvGraphicFramePr>
          <p:cNvPr id="3" name="Group 33"/>
          <p:cNvGraphicFramePr>
            <a:graphicFrameLocks noGrp="1"/>
          </p:cNvGraphicFramePr>
          <p:nvPr>
            <p:extLst>
              <p:ext uri="{D42A27DB-BD31-4B8C-83A1-F6EECF244321}">
                <p14:modId xmlns="" xmlns:p14="http://schemas.microsoft.com/office/powerpoint/2010/main" val="133123821"/>
              </p:ext>
            </p:extLst>
          </p:nvPr>
        </p:nvGraphicFramePr>
        <p:xfrm>
          <a:off x="461035" y="1854279"/>
          <a:ext cx="8459056" cy="3802806"/>
        </p:xfrm>
        <a:graphic>
          <a:graphicData uri="http://schemas.openxmlformats.org/drawingml/2006/table">
            <a:tbl>
              <a:tblPr firstRow="1">
                <a:tableStyleId>{073A0DAA-6AF3-43AB-8588-CEC1D06C72B9}</a:tableStyleId>
              </a:tblPr>
              <a:tblGrid>
                <a:gridCol w="2067696"/>
                <a:gridCol w="6391360"/>
              </a:tblGrid>
              <a:tr h="267178">
                <a:tc>
                  <a:txBody>
                    <a:bodyPr/>
                    <a:lstStyle/>
                    <a:p>
                      <a:pPr marL="0" marR="0" lvl="0" indent="0" algn="l" defTabSz="914400" rtl="0" eaLnBrk="0" fontAlgn="base" latinLnBrk="0" hangingPunct="0">
                        <a:lnSpc>
                          <a:spcPct val="100000"/>
                        </a:lnSpc>
                        <a:spcBef>
                          <a:spcPct val="100000"/>
                        </a:spcBef>
                        <a:spcAft>
                          <a:spcPct val="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Area</a:t>
                      </a:r>
                      <a:endParaRPr kumimoji="0" lang="en-US" sz="1200" b="1" i="0" u="none" strike="noStrike" cap="none" normalizeH="0" baseline="0" dirty="0" smtClean="0">
                        <a:ln>
                          <a:noFill/>
                        </a:ln>
                        <a:solidFill>
                          <a:schemeClr val="bg1"/>
                        </a:solidFill>
                        <a:effectLst/>
                        <a:latin typeface="Arial" pitchFamily="34" charset="0"/>
                        <a:cs typeface="Arial" pitchFamily="34" charset="0"/>
                      </a:endParaRPr>
                    </a:p>
                  </a:txBody>
                  <a:tcPr horzOverflow="overflow">
                    <a:solidFill>
                      <a:schemeClr val="bg2">
                        <a:lumMod val="10000"/>
                      </a:schemeClr>
                    </a:solidFill>
                  </a:tcPr>
                </a:tc>
                <a:tc>
                  <a:txBody>
                    <a:bodyPr/>
                    <a:lstStyle/>
                    <a:p>
                      <a:pPr marL="0" marR="0" lvl="0" indent="0" algn="l" defTabSz="914400" rtl="0" eaLnBrk="0" fontAlgn="base" latinLnBrk="0" hangingPunct="0">
                        <a:lnSpc>
                          <a:spcPct val="100000"/>
                        </a:lnSpc>
                        <a:spcBef>
                          <a:spcPct val="100000"/>
                        </a:spcBef>
                        <a:spcAft>
                          <a:spcPct val="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Guideline</a:t>
                      </a:r>
                      <a:endParaRPr kumimoji="0" lang="en-US" sz="1200" b="1" i="0" u="none" strike="noStrike" cap="none" normalizeH="0" baseline="0" dirty="0" smtClean="0">
                        <a:ln>
                          <a:noFill/>
                        </a:ln>
                        <a:solidFill>
                          <a:schemeClr val="bg1"/>
                        </a:solidFill>
                        <a:effectLst/>
                        <a:latin typeface="Arial" pitchFamily="34" charset="0"/>
                        <a:cs typeface="Arial" pitchFamily="34" charset="0"/>
                      </a:endParaRPr>
                    </a:p>
                  </a:txBody>
                  <a:tcPr horzOverflow="overflow">
                    <a:solidFill>
                      <a:schemeClr val="bg2">
                        <a:lumMod val="10000"/>
                      </a:schemeClr>
                    </a:solidFill>
                  </a:tcPr>
                </a:tc>
              </a:tr>
              <a:tr h="588081">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Modularity</a:t>
                      </a: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ea typeface="+mn-ea"/>
                          <a:cs typeface="+mn-cs"/>
                        </a:rPr>
                        <a:t>Modularize automated test scripts for multiple execution combinations, improved reuse, and reduced maintenance.</a:t>
                      </a:r>
                    </a:p>
                  </a:txBody>
                  <a:tcPr anchor="ctr" horzOverflow="overflow">
                    <a:solidFill>
                      <a:schemeClr val="bg2"/>
                    </a:solidFill>
                  </a:tcPr>
                </a:tc>
              </a:tr>
              <a:tr h="588081">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Common Functions</a:t>
                      </a: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ea typeface="+mn-ea"/>
                          <a:cs typeface="+mn-cs"/>
                        </a:rPr>
                        <a:t>Identify and abstract common functions used across multiple test scripts. Reduce duplication of code.</a:t>
                      </a:r>
                    </a:p>
                  </a:txBody>
                  <a:tcPr anchor="ctr" horzOverflow="overflow">
                    <a:solidFill>
                      <a:schemeClr val="bg1">
                        <a:lumMod val="95000"/>
                      </a:schemeClr>
                    </a:solidFill>
                  </a:tcPr>
                </a:tc>
              </a:tr>
              <a:tr h="588081">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Decouple Business Logic</a:t>
                      </a: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ea typeface="+mn-ea"/>
                          <a:cs typeface="+mn-cs"/>
                        </a:rPr>
                        <a:t>Decouple complex business function testing from navigation and other simple verification  and validation.</a:t>
                      </a:r>
                    </a:p>
                  </a:txBody>
                  <a:tcPr anchor="ctr" horzOverflow="overflow">
                    <a:solidFill>
                      <a:schemeClr val="bg2"/>
                    </a:solidFill>
                  </a:tcPr>
                </a:tc>
              </a:tr>
              <a:tr h="588081">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Decouple Test Data</a:t>
                      </a: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ea typeface="+mn-ea"/>
                          <a:cs typeface="+mn-cs"/>
                        </a:rPr>
                        <a:t>Abstract and decouple test data from the test scripts. </a:t>
                      </a:r>
                    </a:p>
                  </a:txBody>
                  <a:tcPr anchor="ctr" horzOverflow="overflow">
                    <a:solidFill>
                      <a:schemeClr val="bg1">
                        <a:lumMod val="95000"/>
                      </a:schemeClr>
                    </a:solidFill>
                  </a:tcPr>
                </a:tc>
              </a:tr>
              <a:tr h="588081">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Error Recovery</a:t>
                      </a: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Structure scripts with minimal inter-dependencies, and implement error recovery. Ensure scripts can run unattended even when failures occur</a:t>
                      </a:r>
                    </a:p>
                  </a:txBody>
                  <a:tcPr anchor="ctr" horzOverflow="overflow">
                    <a:solidFill>
                      <a:schemeClr val="bg2"/>
                    </a:solidFill>
                  </a:tcPr>
                </a:tc>
              </a:tr>
              <a:tr h="588081">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Repeatable, Unattended Execution</a:t>
                      </a: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Aim to enable required blocks of scripts to be executed in a repeatable fashion, with minimal manual intervention.</a:t>
                      </a:r>
                    </a:p>
                  </a:txBody>
                  <a:tcPr anchor="ctr" horzOverflow="overflow">
                    <a:solidFill>
                      <a:schemeClr val="bg1">
                        <a:lumMod val="95000"/>
                      </a:schemeClr>
                    </a:solidFill>
                  </a:tcPr>
                </a:tc>
              </a:tr>
            </a:tbl>
          </a:graphicData>
        </a:graphic>
      </p:graphicFrame>
      <p:sp>
        <p:nvSpPr>
          <p:cNvPr id="4" name="TextBox 6"/>
          <p:cNvSpPr txBox="1">
            <a:spLocks noChangeArrowheads="1"/>
          </p:cNvSpPr>
          <p:nvPr/>
        </p:nvSpPr>
        <p:spPr bwMode="auto">
          <a:xfrm>
            <a:off x="461034" y="1271684"/>
            <a:ext cx="8682965" cy="523220"/>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eaLnBrk="0" fontAlgn="base" hangingPunct="0">
              <a:spcBef>
                <a:spcPct val="20000"/>
              </a:spcBef>
              <a:spcAft>
                <a:spcPct val="0"/>
              </a:spcAft>
              <a:buClr>
                <a:srgbClr val="D4001A"/>
              </a:buClr>
              <a:buSzTx/>
              <a:defRPr/>
            </a:pPr>
            <a:r>
              <a:rPr lang="en-US" kern="0" dirty="0" smtClean="0">
                <a:latin typeface="Arial" pitchFamily="34" charset="0"/>
              </a:rPr>
              <a:t>It is important to establish an automation framework, regardless of the tool being used – the following principles should be present in the framework</a:t>
            </a:r>
            <a:r>
              <a:rPr lang="en-US" kern="0" dirty="0">
                <a:latin typeface="Arial" pitchFamily="34" charset="0"/>
              </a:rPr>
              <a:t> </a:t>
            </a:r>
            <a:r>
              <a:rPr lang="en-US" kern="0" dirty="0" smtClean="0">
                <a:latin typeface="Arial" pitchFamily="34" charset="0"/>
              </a:rPr>
              <a:t>that is implemented:</a:t>
            </a:r>
            <a:endParaRPr lang="en-US" kern="0" dirty="0">
              <a:solidFill>
                <a:schemeClr val="tx1"/>
              </a:solidFill>
              <a:latin typeface="Arial" pitchFamily="34" charset="0"/>
            </a:endParaRPr>
          </a:p>
        </p:txBody>
      </p:sp>
      <p:sp>
        <p:nvSpPr>
          <p:cNvPr id="6" name="TextBox 5"/>
          <p:cNvSpPr txBox="1"/>
          <p:nvPr/>
        </p:nvSpPr>
        <p:spPr>
          <a:xfrm>
            <a:off x="468083" y="5910973"/>
            <a:ext cx="8452007" cy="326542"/>
          </a:xfrm>
          <a:prstGeom prst="rect">
            <a:avLst/>
          </a:prstGeom>
          <a:noFill/>
          <a:ln>
            <a:solidFill>
              <a:schemeClr val="accent2">
                <a:lumMod val="50000"/>
              </a:schemeClr>
            </a:solidFill>
            <a:prstDash val="dash"/>
          </a:ln>
        </p:spPr>
        <p:txBody>
          <a:bodyPr wrap="square" rtlCol="0">
            <a:noAutofit/>
          </a:bodyPr>
          <a:lstStyle/>
          <a:p>
            <a:r>
              <a:rPr lang="en-US" sz="1200" b="1" dirty="0" smtClean="0"/>
              <a:t>Note: </a:t>
            </a:r>
            <a:r>
              <a:rPr lang="en-US" sz="1200" dirty="0" smtClean="0"/>
              <a:t> For more details on automation frameworks, please see the Test Automation Handbook.</a:t>
            </a:r>
            <a:endParaRPr lang="en-US" sz="1200" dirty="0"/>
          </a:p>
        </p:txBody>
      </p:sp>
    </p:spTree>
    <p:extLst>
      <p:ext uri="{BB962C8B-B14F-4D97-AF65-F5344CB8AC3E}">
        <p14:creationId xmlns="" xmlns:p14="http://schemas.microsoft.com/office/powerpoint/2010/main" val="262019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9" name="Content Placeholder 4"/>
          <p:cNvGraphicFramePr>
            <a:graphicFrameLocks noGrp="1"/>
          </p:cNvGraphicFramePr>
          <p:nvPr>
            <p:ph sz="quarter" idx="12"/>
            <p:custDataLst>
              <p:tags r:id="rId2"/>
            </p:custDataLst>
            <p:extLst>
              <p:ext uri="{D42A27DB-BD31-4B8C-83A1-F6EECF244321}">
                <p14:modId xmlns="" xmlns:p14="http://schemas.microsoft.com/office/powerpoint/2010/main" val="2263603930"/>
              </p:ext>
            </p:extLst>
          </p:nvPr>
        </p:nvGraphicFramePr>
        <p:xfrm>
          <a:off x="587829" y="1569493"/>
          <a:ext cx="8078467" cy="4741047"/>
        </p:xfrm>
        <a:graphic>
          <a:graphicData uri="http://schemas.openxmlformats.org/drawingml/2006/table">
            <a:tbl>
              <a:tblPr firstRow="1" bandRow="1">
                <a:tableStyleId>{2D5ABB26-0587-4C30-8999-92F81FD0307C}</a:tableStyleId>
              </a:tblPr>
              <a:tblGrid>
                <a:gridCol w="457200"/>
                <a:gridCol w="7244698"/>
                <a:gridCol w="376569"/>
              </a:tblGrid>
              <a:tr h="0">
                <a:tc gridSpan="2">
                  <a:txBody>
                    <a:bodyPr/>
                    <a:lstStyle/>
                    <a:p>
                      <a:pPr marL="0" lvl="0" algn="l">
                        <a:spcBef>
                          <a:spcPts val="10"/>
                        </a:spcBef>
                        <a:spcAft>
                          <a:spcPts val="10"/>
                        </a:spcAft>
                      </a:pPr>
                      <a:r>
                        <a:rPr lang="en-US" sz="1400" b="0" dirty="0" smtClean="0">
                          <a:solidFill>
                            <a:srgbClr val="000000"/>
                          </a:solidFill>
                        </a:rPr>
                        <a:t>Course Objectives</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Automation Overview</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1" dirty="0" smtClean="0">
                          <a:solidFill>
                            <a:srgbClr val="000000"/>
                          </a:solidFill>
                        </a:rPr>
                        <a:t>Basics Of Java</a:t>
                      </a:r>
                      <a:endParaRPr lang="en-US" sz="1400" b="1" dirty="0">
                        <a:solidFill>
                          <a:srgbClr val="000000"/>
                        </a:solidFill>
                      </a:endParaRPr>
                    </a:p>
                  </a:txBody>
                  <a:tcPr marL="72009" marR="72009" marT="108014" marB="108014" anchor="ctr">
                    <a:solidFill>
                      <a:schemeClr val="bg2"/>
                    </a:solidFill>
                  </a:tcPr>
                </a:tc>
                <a:tc hMerge="1">
                  <a:txBody>
                    <a:bodyPr/>
                    <a:lstStyle/>
                    <a:p>
                      <a:endParaRPr lang="en-US"/>
                    </a:p>
                  </a:txBody>
                  <a:tcPr/>
                </a:tc>
                <a:tc>
                  <a:txBody>
                    <a:bodyPr/>
                    <a:lstStyle/>
                    <a:p>
                      <a:pPr marL="0" lvl="0" algn="r">
                        <a:spcBef>
                          <a:spcPts val="10"/>
                        </a:spcBef>
                        <a:spcAft>
                          <a:spcPts val="10"/>
                        </a:spcAft>
                      </a:pPr>
                      <a:endParaRPr lang="en-US" sz="1400" b="1" dirty="0">
                        <a:solidFill>
                          <a:srgbClr val="000000"/>
                        </a:solidFill>
                      </a:endParaRPr>
                    </a:p>
                  </a:txBody>
                  <a:tcPr marL="72009" marR="72009" marT="108014" marB="108014" anchor="ctr">
                    <a:solidFill>
                      <a:schemeClr val="bg2"/>
                    </a:solidFill>
                  </a:tcPr>
                </a:tc>
              </a:tr>
              <a:tr h="335919">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noFill/>
                  </a:tcPr>
                </a:tc>
                <a:tc>
                  <a:txBody>
                    <a:bodyPr/>
                    <a:lstStyle/>
                    <a:p>
                      <a:r>
                        <a:rPr lang="en-US" sz="1400" dirty="0" smtClean="0"/>
                        <a:t>Introduction</a:t>
                      </a:r>
                    </a:p>
                  </a:txBody>
                  <a:tcPr marL="72009" marR="72009" marT="36005" marB="36005" anchor="ctr">
                    <a:noFill/>
                  </a:tcPr>
                </a:tc>
                <a:tc>
                  <a:txBody>
                    <a:bodyPr/>
                    <a:lstStyle/>
                    <a:p>
                      <a:pPr marL="0" lvl="0" algn="r">
                        <a:spcBef>
                          <a:spcPts val="10"/>
                        </a:spcBef>
                        <a:spcAft>
                          <a:spcPts val="10"/>
                        </a:spcAft>
                      </a:pPr>
                      <a:endParaRPr lang="en-US" sz="1400" b="1" dirty="0">
                        <a:solidFill>
                          <a:srgbClr val="000000"/>
                        </a:solidFill>
                      </a:endParaRPr>
                    </a:p>
                  </a:txBody>
                  <a:tcPr marL="72009" marR="72009" marT="108014" marB="108014" anchor="ctr">
                    <a:noFill/>
                  </a:tcPr>
                </a:tc>
              </a:tr>
              <a:tr h="356907">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Concepts In Java</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354842">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Basic</a:t>
                      </a:r>
                      <a:r>
                        <a:rPr lang="en-US" sz="1400" baseline="0" dirty="0" smtClean="0"/>
                        <a:t> Syntax</a:t>
                      </a:r>
                      <a:endParaRPr lang="en-US" sz="1400" dirty="0" smtClean="0"/>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341194">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Classes</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327546">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Loops &amp; Decision Making Statement</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354842">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Array</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0">
                <a:tc gridSpan="2">
                  <a:txBody>
                    <a:bodyPr/>
                    <a:lstStyle/>
                    <a:p>
                      <a:pPr marL="0" lvl="0" algn="l">
                        <a:spcBef>
                          <a:spcPts val="10"/>
                        </a:spcBef>
                        <a:spcAft>
                          <a:spcPts val="10"/>
                        </a:spcAft>
                      </a:pPr>
                      <a:r>
                        <a:rPr lang="en-US" sz="1400" b="0" dirty="0" smtClean="0">
                          <a:solidFill>
                            <a:srgbClr val="000000"/>
                          </a:solidFill>
                        </a:rPr>
                        <a:t>Selenium Overview</a:t>
                      </a:r>
                      <a:endParaRPr lang="en-US" sz="1400" b="0" dirty="0">
                        <a:solidFill>
                          <a:srgbClr val="000000"/>
                        </a:solidFill>
                      </a:endParaRPr>
                    </a:p>
                  </a:txBody>
                  <a:tcPr marL="72009" marR="72009" marT="108014" marB="108014" anchor="ctr"/>
                </a:tc>
                <a:tc hMerge="1">
                  <a:txBody>
                    <a:bodyPr/>
                    <a:lstStyle/>
                    <a:p>
                      <a:endParaRPr lang="en-US"/>
                    </a:p>
                  </a:txBody>
                  <a:tcP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Sauce Labs Overview</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Appendix</a:t>
                      </a:r>
                      <a:endParaRPr lang="en-US" sz="1400" b="0" dirty="0">
                        <a:solidFill>
                          <a:srgbClr val="000000"/>
                        </a:solidFill>
                      </a:endParaRPr>
                    </a:p>
                  </a:txBody>
                  <a:tcPr marL="72009" marR="72009" marT="108014" marB="108014" anchor="ctr"/>
                </a:tc>
                <a:tc hMerge="1">
                  <a:txBody>
                    <a:bodyPr/>
                    <a:lstStyle/>
                    <a:p>
                      <a:endParaRPr lang="en-US"/>
                    </a:p>
                  </a:txBody>
                  <a:tcP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bl>
          </a:graphicData>
        </a:graphic>
      </p:graphicFrame>
    </p:spTree>
    <p:custDataLst>
      <p:tags r:id="rId1"/>
    </p:custDataLst>
    <p:extLst>
      <p:ext uri="{BB962C8B-B14F-4D97-AF65-F5344CB8AC3E}">
        <p14:creationId xmlns="" xmlns:p14="http://schemas.microsoft.com/office/powerpoint/2010/main" val="260029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38284" y="2241087"/>
            <a:ext cx="8228012" cy="3430360"/>
          </a:xfrm>
        </p:spPr>
        <p:txBody>
          <a:bodyPr>
            <a:normAutofit/>
          </a:bodyPr>
          <a:lstStyle/>
          <a:p>
            <a:pPr>
              <a:buNone/>
            </a:pPr>
            <a:r>
              <a:rPr lang="en-US" sz="1500" dirty="0" smtClean="0"/>
              <a:t> </a:t>
            </a:r>
            <a:r>
              <a:rPr lang="en-US" sz="1500" b="1" dirty="0" smtClean="0"/>
              <a:t>Features of Java  </a:t>
            </a:r>
            <a:r>
              <a:rPr lang="en-US" sz="1500" dirty="0" smtClean="0"/>
              <a:t>:</a:t>
            </a:r>
          </a:p>
          <a:p>
            <a:r>
              <a:rPr lang="en-US" sz="1500" b="1" dirty="0" smtClean="0"/>
              <a:t>Write </a:t>
            </a:r>
            <a:r>
              <a:rPr lang="en-US" sz="1500" b="1" dirty="0"/>
              <a:t>Once, Run Anywhere.</a:t>
            </a:r>
          </a:p>
          <a:p>
            <a:r>
              <a:rPr lang="en-US" sz="1500" dirty="0" smtClean="0"/>
              <a:t>Object Oriented</a:t>
            </a:r>
          </a:p>
          <a:p>
            <a:r>
              <a:rPr lang="en-US" sz="1500" dirty="0" smtClean="0"/>
              <a:t>Platform Independent</a:t>
            </a:r>
          </a:p>
          <a:p>
            <a:r>
              <a:rPr lang="en-US" sz="1500" dirty="0" smtClean="0"/>
              <a:t>Simple</a:t>
            </a:r>
          </a:p>
          <a:p>
            <a:r>
              <a:rPr lang="en-US" sz="1500" dirty="0" smtClean="0"/>
              <a:t>Secure</a:t>
            </a:r>
          </a:p>
          <a:p>
            <a:r>
              <a:rPr lang="en-US" sz="1500" dirty="0" smtClean="0"/>
              <a:t>Portable</a:t>
            </a:r>
          </a:p>
          <a:p>
            <a:endParaRPr lang="en-US" sz="3600" dirty="0" smtClean="0"/>
          </a:p>
          <a:p>
            <a:endParaRPr lang="en-US" dirty="0"/>
          </a:p>
        </p:txBody>
      </p:sp>
      <p:sp>
        <p:nvSpPr>
          <p:cNvPr id="3" name="Title 2"/>
          <p:cNvSpPr>
            <a:spLocks noGrp="1"/>
          </p:cNvSpPr>
          <p:nvPr>
            <p:ph type="title"/>
          </p:nvPr>
        </p:nvSpPr>
        <p:spPr/>
        <p:txBody>
          <a:bodyPr/>
          <a:lstStyle/>
          <a:p>
            <a:r>
              <a:rPr lang="en-US" dirty="0" smtClean="0"/>
              <a:t>Java - Introduction</a:t>
            </a:r>
            <a:endParaRPr lang="en-US" dirty="0"/>
          </a:p>
        </p:txBody>
      </p:sp>
      <p:sp>
        <p:nvSpPr>
          <p:cNvPr id="4" name="TextBox 6"/>
          <p:cNvSpPr txBox="1">
            <a:spLocks noChangeArrowheads="1"/>
          </p:cNvSpPr>
          <p:nvPr/>
        </p:nvSpPr>
        <p:spPr bwMode="auto">
          <a:xfrm>
            <a:off x="461034" y="1271684"/>
            <a:ext cx="8682965" cy="676859"/>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eaLnBrk="0" fontAlgn="base" hangingPunct="0">
              <a:spcBef>
                <a:spcPct val="20000"/>
              </a:spcBef>
              <a:spcAft>
                <a:spcPct val="0"/>
              </a:spcAft>
              <a:buClr>
                <a:srgbClr val="D4001A"/>
              </a:buClr>
              <a:buSzTx/>
              <a:defRPr/>
            </a:pPr>
            <a:r>
              <a:rPr lang="en-US" kern="0" dirty="0">
                <a:latin typeface="Arial" pitchFamily="34" charset="0"/>
              </a:rPr>
              <a:t>Java is a high-level programming language originally developed by Sun </a:t>
            </a:r>
            <a:r>
              <a:rPr lang="en-US" kern="0" dirty="0" smtClean="0">
                <a:latin typeface="Arial" pitchFamily="34" charset="0"/>
              </a:rPr>
              <a:t>Microsystems, </a:t>
            </a:r>
            <a:r>
              <a:rPr lang="en-US" kern="0" dirty="0">
                <a:latin typeface="Arial" pitchFamily="34" charset="0"/>
              </a:rPr>
              <a:t>is an object-oriented </a:t>
            </a:r>
            <a:r>
              <a:rPr lang="en-US" kern="0" dirty="0" smtClean="0">
                <a:latin typeface="Arial" pitchFamily="34" charset="0"/>
              </a:rPr>
              <a:t>language, </a:t>
            </a:r>
            <a:r>
              <a:rPr lang="en-US" kern="0" dirty="0">
                <a:latin typeface="Arial" pitchFamily="34" charset="0"/>
              </a:rPr>
              <a:t>similar to C++. </a:t>
            </a:r>
            <a:r>
              <a:rPr lang="en-US" kern="0" dirty="0" smtClean="0">
                <a:latin typeface="Arial" pitchFamily="34" charset="0"/>
              </a:rPr>
              <a:t>Java </a:t>
            </a:r>
            <a:r>
              <a:rPr lang="en-US" kern="0" dirty="0">
                <a:latin typeface="Arial" pitchFamily="34" charset="0"/>
              </a:rPr>
              <a:t>runs on a variety of platforms, such as Windows, Mac OS, and the various versions of UNIX.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872343"/>
            <a:ext cx="8228012" cy="4333196"/>
          </a:xfrm>
        </p:spPr>
        <p:txBody>
          <a:bodyPr>
            <a:normAutofit/>
          </a:bodyPr>
          <a:lstStyle/>
          <a:p>
            <a:pPr lvl="0"/>
            <a:r>
              <a:rPr lang="en-US" sz="1600" dirty="0" smtClean="0"/>
              <a:t>Polymorphism </a:t>
            </a:r>
          </a:p>
          <a:p>
            <a:pPr lvl="0"/>
            <a:r>
              <a:rPr lang="en-US" sz="1600" dirty="0" smtClean="0"/>
              <a:t>Inheritance </a:t>
            </a:r>
          </a:p>
          <a:p>
            <a:pPr lvl="0"/>
            <a:r>
              <a:rPr lang="en-US" sz="1600" dirty="0" smtClean="0"/>
              <a:t>Encapsulation </a:t>
            </a:r>
          </a:p>
          <a:p>
            <a:pPr lvl="0"/>
            <a:r>
              <a:rPr lang="en-US" sz="1600" dirty="0" smtClean="0"/>
              <a:t>Abstraction </a:t>
            </a:r>
          </a:p>
          <a:p>
            <a:pPr lvl="0"/>
            <a:r>
              <a:rPr lang="en-US" sz="1600" dirty="0" smtClean="0"/>
              <a:t>Classes </a:t>
            </a:r>
          </a:p>
          <a:p>
            <a:pPr lvl="0"/>
            <a:r>
              <a:rPr lang="en-US" sz="1600" dirty="0" smtClean="0"/>
              <a:t>Objects </a:t>
            </a:r>
          </a:p>
          <a:p>
            <a:pPr lvl="0"/>
            <a:r>
              <a:rPr lang="en-US" sz="1600" dirty="0" smtClean="0"/>
              <a:t>Instance </a:t>
            </a:r>
          </a:p>
          <a:p>
            <a:pPr lvl="0"/>
            <a:r>
              <a:rPr lang="en-US" sz="1600" dirty="0" smtClean="0"/>
              <a:t>Method </a:t>
            </a:r>
          </a:p>
          <a:p>
            <a:pPr lvl="0"/>
            <a:r>
              <a:rPr lang="en-US" sz="1600" dirty="0" smtClean="0"/>
              <a:t>Message Parsing </a:t>
            </a:r>
          </a:p>
          <a:p>
            <a:endParaRPr lang="en-US" dirty="0"/>
          </a:p>
        </p:txBody>
      </p:sp>
      <p:sp>
        <p:nvSpPr>
          <p:cNvPr id="3" name="Title 2"/>
          <p:cNvSpPr>
            <a:spLocks noGrp="1"/>
          </p:cNvSpPr>
          <p:nvPr>
            <p:ph type="title"/>
          </p:nvPr>
        </p:nvSpPr>
        <p:spPr/>
        <p:txBody>
          <a:bodyPr/>
          <a:lstStyle/>
          <a:p>
            <a:r>
              <a:rPr lang="en-US" dirty="0" smtClean="0"/>
              <a:t>Concepts In Java</a:t>
            </a:r>
            <a:endParaRPr lang="en-US" dirty="0"/>
          </a:p>
        </p:txBody>
      </p:sp>
      <p:sp>
        <p:nvSpPr>
          <p:cNvPr id="4" name="TextBox 6"/>
          <p:cNvSpPr txBox="1">
            <a:spLocks noChangeArrowheads="1"/>
          </p:cNvSpPr>
          <p:nvPr/>
        </p:nvSpPr>
        <p:spPr bwMode="auto">
          <a:xfrm>
            <a:off x="461034" y="1271684"/>
            <a:ext cx="8682965" cy="523220"/>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eaLnBrk="0" fontAlgn="base" hangingPunct="0">
              <a:spcBef>
                <a:spcPct val="20000"/>
              </a:spcBef>
              <a:spcAft>
                <a:spcPct val="0"/>
              </a:spcAft>
              <a:buClr>
                <a:srgbClr val="D4001A"/>
              </a:buClr>
              <a:buSzTx/>
              <a:defRPr/>
            </a:pPr>
            <a:r>
              <a:rPr lang="en-US" kern="0" dirty="0">
                <a:latin typeface="Arial" pitchFamily="34" charset="0"/>
              </a:rPr>
              <a:t>Java is an Object Oriented Language. As a language that has the Object Oriented feature, Java supports the following fundamental concepts</a:t>
            </a:r>
            <a:r>
              <a:rPr lang="en-US" kern="0" dirty="0" smtClean="0">
                <a:latin typeface="Arial" pitchFamily="34" charset="0"/>
              </a:rPr>
              <a:t>:</a:t>
            </a:r>
            <a:endParaRPr lang="en-US" kern="0" dirty="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lvl="0"/>
            <a:r>
              <a:rPr lang="en-US" sz="1400" b="1" dirty="0" smtClean="0"/>
              <a:t>Case Sensitivity - </a:t>
            </a:r>
            <a:r>
              <a:rPr lang="en-US" sz="1400" dirty="0" smtClean="0"/>
              <a:t>Java is case sensitive which means identifier </a:t>
            </a:r>
            <a:r>
              <a:rPr lang="en-US" sz="1400" b="1" dirty="0" smtClean="0"/>
              <a:t>Hello</a:t>
            </a:r>
            <a:r>
              <a:rPr lang="en-US" sz="1400" dirty="0" smtClean="0"/>
              <a:t> and </a:t>
            </a:r>
            <a:r>
              <a:rPr lang="en-US" sz="1400" b="1" dirty="0" smtClean="0"/>
              <a:t>hello</a:t>
            </a:r>
            <a:r>
              <a:rPr lang="en-US" sz="1400" dirty="0" smtClean="0"/>
              <a:t> would have different meaning in Java.</a:t>
            </a:r>
          </a:p>
          <a:p>
            <a:pPr lvl="0">
              <a:buNone/>
            </a:pPr>
            <a:endParaRPr lang="en-US" sz="1400" dirty="0" smtClean="0"/>
          </a:p>
          <a:p>
            <a:pPr lvl="0"/>
            <a:r>
              <a:rPr lang="en-US" sz="1400" b="1" dirty="0" smtClean="0"/>
              <a:t>Class Names - </a:t>
            </a:r>
            <a:r>
              <a:rPr lang="en-US" sz="1400" dirty="0" smtClean="0"/>
              <a:t>For all class names the first letter should be in Upper Case. </a:t>
            </a:r>
          </a:p>
          <a:p>
            <a:pPr lvl="0"/>
            <a:endParaRPr lang="en-US" sz="1400" dirty="0" smtClean="0"/>
          </a:p>
          <a:p>
            <a:pPr lvl="0"/>
            <a:r>
              <a:rPr lang="en-US" sz="1400" b="1" dirty="0" smtClean="0"/>
              <a:t>Method Names - </a:t>
            </a:r>
            <a:r>
              <a:rPr lang="en-US" sz="1400" dirty="0" smtClean="0"/>
              <a:t>All method names should start with a Lower Case letter. If several words are used to form the name of the method, then each inner word's first letter should be in Upper Case.</a:t>
            </a:r>
            <a:br>
              <a:rPr lang="en-US" sz="1400" dirty="0" smtClean="0"/>
            </a:br>
            <a:r>
              <a:rPr lang="en-US" sz="1400" dirty="0" smtClean="0"/>
              <a:t>Example </a:t>
            </a:r>
            <a:r>
              <a:rPr lang="en-US" sz="1400" i="1" dirty="0" smtClean="0"/>
              <a:t>public void </a:t>
            </a:r>
            <a:r>
              <a:rPr lang="en-US" sz="1400" i="1" dirty="0" err="1" smtClean="0"/>
              <a:t>myMethodName</a:t>
            </a:r>
            <a:r>
              <a:rPr lang="en-US" sz="1400" i="1" dirty="0" smtClean="0"/>
              <a:t>()</a:t>
            </a:r>
          </a:p>
          <a:p>
            <a:pPr lvl="0">
              <a:buNone/>
            </a:pPr>
            <a:endParaRPr lang="en-US" sz="1400" dirty="0" smtClean="0"/>
          </a:p>
          <a:p>
            <a:pPr lvl="0"/>
            <a:r>
              <a:rPr lang="en-US" sz="1400" b="1" dirty="0" smtClean="0"/>
              <a:t>Program File Name - </a:t>
            </a:r>
            <a:r>
              <a:rPr lang="en-US" sz="1400" dirty="0" smtClean="0"/>
              <a:t>Name of the program file should exactly match the class name. </a:t>
            </a:r>
            <a:br>
              <a:rPr lang="en-US" sz="1400" dirty="0" smtClean="0"/>
            </a:br>
            <a:r>
              <a:rPr lang="en-US" sz="1400" dirty="0" smtClean="0"/>
              <a:t>When saving the file we should save it using the class name and append '.java' to the end of the name. (if the file name and the class name do not match our program will not compile).</a:t>
            </a:r>
          </a:p>
          <a:p>
            <a:pPr lvl="0"/>
            <a:endParaRPr lang="en-US" sz="1400" dirty="0" smtClean="0"/>
          </a:p>
          <a:p>
            <a:pPr lvl="0"/>
            <a:r>
              <a:rPr lang="en-US" sz="1400" b="1" dirty="0" smtClean="0"/>
              <a:t>Public static void main(String </a:t>
            </a:r>
            <a:r>
              <a:rPr lang="en-US" sz="1400" b="1" dirty="0" err="1" smtClean="0"/>
              <a:t>args</a:t>
            </a:r>
            <a:r>
              <a:rPr lang="en-US" sz="1400" b="1" dirty="0" smtClean="0"/>
              <a:t>[]) -</a:t>
            </a:r>
            <a:r>
              <a:rPr lang="en-US" sz="1400" dirty="0" smtClean="0"/>
              <a:t> java program processing starts from the main() method which is a mandatory part of every java program.</a:t>
            </a:r>
          </a:p>
          <a:p>
            <a:pPr lvl="0">
              <a:buNone/>
            </a:pPr>
            <a:r>
              <a:rPr lang="en-US" sz="1400" dirty="0" smtClean="0"/>
              <a:t/>
            </a:r>
            <a:br>
              <a:rPr lang="en-US" sz="1400" dirty="0" smtClean="0"/>
            </a:br>
            <a:r>
              <a:rPr lang="en-US" sz="1400" dirty="0" smtClean="0"/>
              <a:t/>
            </a:r>
            <a:br>
              <a:rPr lang="en-US" sz="1400" dirty="0" smtClean="0"/>
            </a:br>
            <a:endParaRPr lang="en-US" sz="1400" dirty="0" smtClean="0"/>
          </a:p>
          <a:p>
            <a:endParaRPr lang="en-US" sz="1400" dirty="0" smtClean="0"/>
          </a:p>
          <a:p>
            <a:endParaRPr lang="en-US" sz="1400" dirty="0"/>
          </a:p>
        </p:txBody>
      </p:sp>
      <p:sp>
        <p:nvSpPr>
          <p:cNvPr id="3" name="Title 2"/>
          <p:cNvSpPr>
            <a:spLocks noGrp="1"/>
          </p:cNvSpPr>
          <p:nvPr>
            <p:ph type="title"/>
          </p:nvPr>
        </p:nvSpPr>
        <p:spPr/>
        <p:txBody>
          <a:bodyPr/>
          <a:lstStyle/>
          <a:p>
            <a:r>
              <a:rPr lang="en-US" dirty="0" smtClean="0"/>
              <a:t>Basic Syntax</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2046516"/>
            <a:ext cx="8228012" cy="4235224"/>
          </a:xfrm>
        </p:spPr>
        <p:txBody>
          <a:bodyPr>
            <a:normAutofit/>
          </a:bodyPr>
          <a:lstStyle/>
          <a:p>
            <a:pPr lvl="0"/>
            <a:r>
              <a:rPr lang="en-US" sz="1600" b="1" dirty="0" smtClean="0"/>
              <a:t>Object -</a:t>
            </a:r>
            <a:r>
              <a:rPr lang="en-US" sz="1600" dirty="0" smtClean="0"/>
              <a:t> Objects have states and behaviors. Example: A dog has states-color, name, breed as well as behaviors -wagging, barking, eating. An object is an instance of a class. </a:t>
            </a:r>
          </a:p>
          <a:p>
            <a:pPr lvl="0"/>
            <a:r>
              <a:rPr lang="en-US" sz="1600" b="1" dirty="0" smtClean="0"/>
              <a:t>Class -</a:t>
            </a:r>
            <a:r>
              <a:rPr lang="en-US" sz="1600" dirty="0" smtClean="0"/>
              <a:t> A class can be defined as a template/ blue print that describe the behaviors/states that object of its type support.</a:t>
            </a:r>
          </a:p>
          <a:p>
            <a:pPr lvl="0"/>
            <a:r>
              <a:rPr lang="en-US" sz="1600" b="1" dirty="0" smtClean="0"/>
              <a:t>Methods -</a:t>
            </a:r>
            <a:r>
              <a:rPr lang="en-US" sz="1600" dirty="0" smtClean="0"/>
              <a:t> A method is basically a behavior. A class can contain many methods. It is in methods where the logics are written, data is manipulated and all the actions are executed.</a:t>
            </a:r>
          </a:p>
          <a:p>
            <a:pPr lvl="0"/>
            <a:r>
              <a:rPr lang="en-US" sz="1600" b="1" dirty="0" smtClean="0"/>
              <a:t>Variables -</a:t>
            </a:r>
            <a:r>
              <a:rPr lang="en-US" sz="1600" dirty="0" smtClean="0"/>
              <a:t> A variable refers to the memory location that holds values like: numbers, texts etc. in the computer memory. A variable is a name of location where the data is stored when a program executes.</a:t>
            </a:r>
          </a:p>
          <a:p>
            <a:pPr>
              <a:buNone/>
            </a:pPr>
            <a:endParaRPr lang="en-US" sz="1600" dirty="0" smtClean="0"/>
          </a:p>
          <a:p>
            <a:endParaRPr lang="en-US" sz="1600" dirty="0"/>
          </a:p>
        </p:txBody>
      </p:sp>
      <p:sp>
        <p:nvSpPr>
          <p:cNvPr id="3" name="Title 2"/>
          <p:cNvSpPr>
            <a:spLocks noGrp="1"/>
          </p:cNvSpPr>
          <p:nvPr>
            <p:ph type="title"/>
          </p:nvPr>
        </p:nvSpPr>
        <p:spPr/>
        <p:txBody>
          <a:bodyPr/>
          <a:lstStyle/>
          <a:p>
            <a:r>
              <a:rPr lang="en-US" dirty="0" smtClean="0"/>
              <a:t>Basic Syntax contd..</a:t>
            </a:r>
            <a:endParaRPr lang="en-US" dirty="0"/>
          </a:p>
        </p:txBody>
      </p:sp>
      <p:sp>
        <p:nvSpPr>
          <p:cNvPr id="4" name="TextBox 6"/>
          <p:cNvSpPr txBox="1">
            <a:spLocks noChangeArrowheads="1"/>
          </p:cNvSpPr>
          <p:nvPr/>
        </p:nvSpPr>
        <p:spPr bwMode="auto">
          <a:xfrm>
            <a:off x="461034" y="1271684"/>
            <a:ext cx="8682965" cy="698630"/>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eaLnBrk="0" fontAlgn="base" hangingPunct="0">
              <a:spcBef>
                <a:spcPct val="20000"/>
              </a:spcBef>
              <a:spcAft>
                <a:spcPct val="0"/>
              </a:spcAft>
              <a:buClr>
                <a:srgbClr val="D4001A"/>
              </a:buClr>
              <a:buSzTx/>
              <a:defRPr/>
            </a:pPr>
            <a:r>
              <a:rPr lang="en-US" dirty="0"/>
              <a:t>When we consider a Java </a:t>
            </a:r>
            <a:r>
              <a:rPr lang="en-US" dirty="0" smtClean="0"/>
              <a:t>program, </a:t>
            </a:r>
            <a:r>
              <a:rPr lang="en-US" dirty="0"/>
              <a:t>it can be defined as a collection of objects that communicate via invoking each others methods. Let us now briefly look into what do class, object, methods and  variables </a:t>
            </a:r>
            <a:r>
              <a:rPr lang="en-US" dirty="0" smtClean="0"/>
              <a:t>mean</a:t>
            </a:r>
            <a:r>
              <a:rPr lang="en-US" dirty="0"/>
              <a:t>:</a:t>
            </a:r>
            <a:endParaRPr lang="en-US" kern="0" dirty="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2307771"/>
            <a:ext cx="8228012" cy="3897768"/>
          </a:xfrm>
        </p:spPr>
        <p:txBody>
          <a:bodyPr>
            <a:noAutofit/>
          </a:bodyPr>
          <a:lstStyle/>
          <a:p>
            <a:pPr>
              <a:buNone/>
            </a:pPr>
            <a:r>
              <a:rPr lang="en-US" sz="1600" b="1" dirty="0" smtClean="0"/>
              <a:t>Classtest.java</a:t>
            </a:r>
            <a:r>
              <a:rPr lang="en-US" sz="1600" dirty="0" smtClean="0"/>
              <a:t/>
            </a:r>
            <a:br>
              <a:rPr lang="en-US" sz="1600" dirty="0" smtClean="0"/>
            </a:br>
            <a:r>
              <a:rPr lang="en-US" sz="1600" b="1" dirty="0" smtClean="0"/>
              <a:t>import </a:t>
            </a:r>
            <a:r>
              <a:rPr lang="en-US" sz="1600" dirty="0" err="1" smtClean="0"/>
              <a:t>java.lang</a:t>
            </a:r>
            <a:r>
              <a:rPr lang="en-US" sz="1600" dirty="0" smtClean="0"/>
              <a:t>.*;</a:t>
            </a:r>
            <a:br>
              <a:rPr lang="en-US" sz="1600" dirty="0" smtClean="0"/>
            </a:br>
            <a:r>
              <a:rPr lang="en-US" sz="1600" b="1" dirty="0" smtClean="0"/>
              <a:t>public class </a:t>
            </a:r>
            <a:r>
              <a:rPr lang="en-US" sz="1600" dirty="0" err="1" smtClean="0"/>
              <a:t>Classtest</a:t>
            </a:r>
            <a:r>
              <a:rPr lang="en-US" sz="1600" dirty="0" smtClean="0"/>
              <a:t>{</a:t>
            </a:r>
            <a:br>
              <a:rPr lang="en-US" sz="1600" dirty="0" smtClean="0"/>
            </a:br>
            <a:r>
              <a:rPr lang="en-US" sz="1600" dirty="0" smtClean="0"/>
              <a:t>  </a:t>
            </a:r>
            <a:r>
              <a:rPr lang="en-US" sz="1600" b="1" dirty="0" smtClean="0"/>
              <a:t>public static void </a:t>
            </a:r>
            <a:r>
              <a:rPr lang="en-US" sz="1600" dirty="0" smtClean="0"/>
              <a:t>main( String </a:t>
            </a:r>
            <a:r>
              <a:rPr lang="en-US" sz="1600" dirty="0" err="1" smtClean="0"/>
              <a:t>args</a:t>
            </a:r>
            <a:r>
              <a:rPr lang="en-US" sz="1600" dirty="0" smtClean="0"/>
              <a:t>[] )</a:t>
            </a:r>
            <a:br>
              <a:rPr lang="en-US" sz="1600" dirty="0" smtClean="0"/>
            </a:br>
            <a:r>
              <a:rPr lang="en-US" sz="1600" dirty="0" smtClean="0"/>
              <a:t>  {</a:t>
            </a:r>
            <a:br>
              <a:rPr lang="en-US" sz="1600" dirty="0" smtClean="0"/>
            </a:br>
            <a:r>
              <a:rPr lang="en-US" sz="1600" dirty="0" smtClean="0"/>
              <a:t>  Example </a:t>
            </a:r>
            <a:r>
              <a:rPr lang="en-US" sz="1600" dirty="0" err="1" smtClean="0"/>
              <a:t>myExample</a:t>
            </a:r>
            <a:r>
              <a:rPr lang="en-US" sz="1600" dirty="0" smtClean="0"/>
              <a:t> = </a:t>
            </a:r>
            <a:r>
              <a:rPr lang="en-US" sz="1600" b="1" dirty="0" smtClean="0"/>
              <a:t>new </a:t>
            </a:r>
            <a:r>
              <a:rPr lang="en-US" sz="1600" dirty="0" smtClean="0"/>
              <a:t>Example();</a:t>
            </a:r>
            <a:br>
              <a:rPr lang="en-US" sz="1600" dirty="0" smtClean="0"/>
            </a:br>
            <a:r>
              <a:rPr lang="en-US" sz="1600" dirty="0" smtClean="0"/>
              <a:t>  </a:t>
            </a:r>
            <a:r>
              <a:rPr lang="en-US" sz="1600" dirty="0" err="1" smtClean="0"/>
              <a:t>myExample.display</a:t>
            </a:r>
            <a:r>
              <a:rPr lang="en-US" sz="1600" dirty="0" smtClean="0"/>
              <a:t>();</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r>
              <a:rPr lang="en-US" sz="1600" b="1" dirty="0" smtClean="0"/>
              <a:t>class </a:t>
            </a:r>
            <a:r>
              <a:rPr lang="en-US" sz="1600" dirty="0" smtClean="0"/>
              <a:t>Example</a:t>
            </a:r>
            <a:br>
              <a:rPr lang="en-US" sz="1600" dirty="0" smtClean="0"/>
            </a:br>
            <a:r>
              <a:rPr lang="en-US" sz="1600" dirty="0" smtClean="0"/>
              <a:t>  {</a:t>
            </a:r>
            <a:br>
              <a:rPr lang="en-US" sz="1600" dirty="0" smtClean="0"/>
            </a:br>
            <a:r>
              <a:rPr lang="en-US" sz="1600" dirty="0" smtClean="0"/>
              <a:t>  </a:t>
            </a:r>
            <a:r>
              <a:rPr lang="en-US" sz="1600" b="1" dirty="0" smtClean="0"/>
              <a:t>public void </a:t>
            </a:r>
            <a:r>
              <a:rPr lang="en-US" sz="1600" dirty="0" smtClean="0"/>
              <a:t>display(){</a:t>
            </a:r>
            <a:br>
              <a:rPr lang="en-US" sz="1600" dirty="0" smtClean="0"/>
            </a:br>
            <a:r>
              <a:rPr lang="en-US" sz="1600" dirty="0" smtClean="0"/>
              <a:t>  </a:t>
            </a:r>
            <a:r>
              <a:rPr lang="en-US" sz="1600" dirty="0" err="1" smtClean="0"/>
              <a:t>System.out.println</a:t>
            </a:r>
            <a:r>
              <a:rPr lang="en-US" sz="1600" dirty="0" smtClean="0"/>
              <a:t>( "It's an example of class" );</a:t>
            </a:r>
            <a:br>
              <a:rPr lang="en-US" sz="1600" dirty="0" smtClean="0"/>
            </a:br>
            <a:r>
              <a:rPr lang="en-US" sz="1600" dirty="0" smtClean="0"/>
              <a:t>  }</a:t>
            </a:r>
            <a:br>
              <a:rPr lang="en-US" sz="1600" dirty="0" smtClean="0"/>
            </a:br>
            <a:r>
              <a:rPr lang="en-US" sz="1600" dirty="0" smtClean="0"/>
              <a:t>  } </a:t>
            </a:r>
            <a:endParaRPr lang="en-US" sz="1600" dirty="0"/>
          </a:p>
        </p:txBody>
      </p:sp>
      <p:sp>
        <p:nvSpPr>
          <p:cNvPr id="3" name="Title 2"/>
          <p:cNvSpPr>
            <a:spLocks noGrp="1"/>
          </p:cNvSpPr>
          <p:nvPr>
            <p:ph type="title"/>
          </p:nvPr>
        </p:nvSpPr>
        <p:spPr/>
        <p:txBody>
          <a:bodyPr/>
          <a:lstStyle/>
          <a:p>
            <a:r>
              <a:rPr lang="en-US" dirty="0" smtClean="0"/>
              <a:t>Classes In Java</a:t>
            </a:r>
            <a:endParaRPr lang="en-US" dirty="0"/>
          </a:p>
        </p:txBody>
      </p:sp>
      <p:sp>
        <p:nvSpPr>
          <p:cNvPr id="4" name="TextBox 6"/>
          <p:cNvSpPr txBox="1">
            <a:spLocks noChangeArrowheads="1"/>
          </p:cNvSpPr>
          <p:nvPr/>
        </p:nvSpPr>
        <p:spPr bwMode="auto">
          <a:xfrm>
            <a:off x="461034" y="1271684"/>
            <a:ext cx="8682965" cy="698630"/>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 A class defines the properties of  objects and methods used to control an object's behavior. In terms of object-oriented programming, the class is like a template from which an instance (object) of a class is created at  run time.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632853"/>
            <a:ext cx="8228012" cy="4463825"/>
          </a:xfrm>
        </p:spPr>
        <p:txBody>
          <a:bodyPr>
            <a:normAutofit/>
          </a:bodyPr>
          <a:lstStyle/>
          <a:p>
            <a:pPr lvl="0"/>
            <a:r>
              <a:rPr lang="en-US" sz="1600" dirty="0" smtClean="0"/>
              <a:t>while Loop</a:t>
            </a:r>
          </a:p>
          <a:p>
            <a:pPr lvl="0"/>
            <a:r>
              <a:rPr lang="en-US" sz="1600" dirty="0" smtClean="0"/>
              <a:t>do...while Loop</a:t>
            </a:r>
          </a:p>
          <a:p>
            <a:pPr lvl="0"/>
            <a:r>
              <a:rPr lang="en-US" sz="1600" dirty="0" smtClean="0"/>
              <a:t>for Loop</a:t>
            </a:r>
          </a:p>
          <a:p>
            <a:pPr lvl="0">
              <a:buNone/>
            </a:pPr>
            <a:endParaRPr lang="en-US" sz="1600" dirty="0" smtClean="0"/>
          </a:p>
          <a:p>
            <a:pPr>
              <a:buNone/>
            </a:pPr>
            <a:r>
              <a:rPr lang="en-US" sz="1600" b="1" dirty="0" smtClean="0"/>
              <a:t>The for Loop:</a:t>
            </a:r>
          </a:p>
          <a:p>
            <a:pPr>
              <a:buNone/>
            </a:pPr>
            <a:r>
              <a:rPr lang="en-US" sz="1600" dirty="0" smtClean="0"/>
              <a:t>A for loop is a repetition control structure that allows you to efficiently write a loop that needs to execute a specific number of times.</a:t>
            </a:r>
          </a:p>
          <a:p>
            <a:pPr>
              <a:buNone/>
            </a:pPr>
            <a:endParaRPr lang="en-US" sz="1600" dirty="0" smtClean="0"/>
          </a:p>
          <a:p>
            <a:pPr>
              <a:buNone/>
            </a:pPr>
            <a:r>
              <a:rPr lang="en-US" sz="1600" b="1" dirty="0" smtClean="0"/>
              <a:t>Syntax:</a:t>
            </a:r>
          </a:p>
          <a:p>
            <a:pPr>
              <a:buNone/>
            </a:pPr>
            <a:r>
              <a:rPr lang="en-US" sz="1600" dirty="0" smtClean="0"/>
              <a:t>for(initialization; </a:t>
            </a:r>
            <a:r>
              <a:rPr lang="en-US" sz="1600" dirty="0" err="1" smtClean="0"/>
              <a:t>Boolean_expression</a:t>
            </a:r>
            <a:r>
              <a:rPr lang="en-US" sz="1600" dirty="0" smtClean="0"/>
              <a:t>; update)</a:t>
            </a:r>
          </a:p>
          <a:p>
            <a:pPr>
              <a:buNone/>
            </a:pPr>
            <a:r>
              <a:rPr lang="en-US" sz="1600" dirty="0" smtClean="0"/>
              <a:t>{   //Statements}</a:t>
            </a:r>
          </a:p>
          <a:p>
            <a:pPr>
              <a:buNone/>
            </a:pPr>
            <a:endParaRPr lang="en-US" sz="1600" dirty="0" smtClean="0"/>
          </a:p>
          <a:p>
            <a:endParaRPr lang="en-US" sz="1600" dirty="0"/>
          </a:p>
        </p:txBody>
      </p:sp>
      <p:sp>
        <p:nvSpPr>
          <p:cNvPr id="3" name="Title 2"/>
          <p:cNvSpPr>
            <a:spLocks noGrp="1"/>
          </p:cNvSpPr>
          <p:nvPr>
            <p:ph type="title"/>
          </p:nvPr>
        </p:nvSpPr>
        <p:spPr/>
        <p:txBody>
          <a:bodyPr/>
          <a:lstStyle/>
          <a:p>
            <a:r>
              <a:rPr lang="en-US" dirty="0" smtClean="0"/>
              <a:t>Loops in Java</a:t>
            </a:r>
            <a:endParaRPr lang="en-US" dirty="0"/>
          </a:p>
        </p:txBody>
      </p:sp>
      <p:sp>
        <p:nvSpPr>
          <p:cNvPr id="4" name="TextBox 6"/>
          <p:cNvSpPr txBox="1">
            <a:spLocks noChangeArrowheads="1"/>
          </p:cNvSpPr>
          <p:nvPr/>
        </p:nvSpPr>
        <p:spPr bwMode="auto">
          <a:xfrm>
            <a:off x="461034" y="1271684"/>
            <a:ext cx="8682965" cy="698630"/>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 Java has very flexible three looping mechanisms. You can use one of the following three loops: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665507"/>
            <a:ext cx="8228012" cy="4267882"/>
          </a:xfrm>
        </p:spPr>
        <p:txBody>
          <a:bodyPr>
            <a:normAutofit/>
          </a:bodyPr>
          <a:lstStyle/>
          <a:p>
            <a:pPr lvl="0"/>
            <a:r>
              <a:rPr lang="en-US" sz="1600" dirty="0" smtClean="0"/>
              <a:t>if statements</a:t>
            </a:r>
          </a:p>
          <a:p>
            <a:pPr lvl="0"/>
            <a:r>
              <a:rPr lang="en-US" sz="1600" dirty="0" smtClean="0"/>
              <a:t>switch statements</a:t>
            </a:r>
          </a:p>
          <a:p>
            <a:pPr>
              <a:buNone/>
            </a:pPr>
            <a:endParaRPr lang="en-US" sz="1600" dirty="0" smtClean="0"/>
          </a:p>
          <a:p>
            <a:pPr>
              <a:buNone/>
            </a:pPr>
            <a:r>
              <a:rPr lang="en-US" sz="1600" b="1" dirty="0" smtClean="0"/>
              <a:t>The if...else Statement:</a:t>
            </a:r>
          </a:p>
          <a:p>
            <a:pPr>
              <a:buNone/>
            </a:pPr>
            <a:r>
              <a:rPr lang="en-US" sz="1600" dirty="0" smtClean="0"/>
              <a:t>An if statement can be followed by an optional </a:t>
            </a:r>
            <a:r>
              <a:rPr lang="en-US" sz="1600" i="1" dirty="0" smtClean="0"/>
              <a:t>else</a:t>
            </a:r>
            <a:r>
              <a:rPr lang="en-US" sz="1600" dirty="0" smtClean="0"/>
              <a:t> statement, which executes when the Boolean expression is false.</a:t>
            </a:r>
          </a:p>
          <a:p>
            <a:pPr>
              <a:buNone/>
            </a:pPr>
            <a:endParaRPr lang="en-US" sz="1600" dirty="0" smtClean="0"/>
          </a:p>
          <a:p>
            <a:pPr>
              <a:buNone/>
            </a:pPr>
            <a:r>
              <a:rPr lang="en-US" sz="1600" b="1" dirty="0" smtClean="0"/>
              <a:t>Syntax:</a:t>
            </a:r>
          </a:p>
          <a:p>
            <a:pPr>
              <a:buNone/>
            </a:pPr>
            <a:r>
              <a:rPr lang="en-US" sz="1600" dirty="0" smtClean="0"/>
              <a:t>if(</a:t>
            </a:r>
            <a:r>
              <a:rPr lang="en-US" sz="1600" dirty="0" err="1" smtClean="0"/>
              <a:t>Boolean_expression</a:t>
            </a:r>
            <a:r>
              <a:rPr lang="en-US" sz="1600" dirty="0" smtClean="0"/>
              <a:t>)</a:t>
            </a:r>
          </a:p>
          <a:p>
            <a:pPr>
              <a:buNone/>
            </a:pPr>
            <a:r>
              <a:rPr lang="en-US" sz="1600" dirty="0" smtClean="0"/>
              <a:t>{   //Executes when the Boolean expression is true}</a:t>
            </a:r>
          </a:p>
          <a:p>
            <a:pPr>
              <a:buNone/>
            </a:pPr>
            <a:r>
              <a:rPr lang="en-US" sz="1600" dirty="0" smtClean="0"/>
              <a:t>else{   //Executes when the Boolean expression is false}</a:t>
            </a:r>
          </a:p>
          <a:p>
            <a:pPr>
              <a:buNone/>
            </a:pPr>
            <a:endParaRPr lang="en-US" sz="1600" dirty="0" smtClean="0"/>
          </a:p>
          <a:p>
            <a:endParaRPr lang="en-US" sz="1600" dirty="0" smtClean="0"/>
          </a:p>
          <a:p>
            <a:endParaRPr lang="en-US" sz="1600" dirty="0"/>
          </a:p>
        </p:txBody>
      </p:sp>
      <p:sp>
        <p:nvSpPr>
          <p:cNvPr id="3" name="Title 2"/>
          <p:cNvSpPr>
            <a:spLocks noGrp="1"/>
          </p:cNvSpPr>
          <p:nvPr>
            <p:ph type="title"/>
          </p:nvPr>
        </p:nvSpPr>
        <p:spPr/>
        <p:txBody>
          <a:bodyPr/>
          <a:lstStyle/>
          <a:p>
            <a:r>
              <a:rPr lang="en-US" dirty="0" smtClean="0"/>
              <a:t>Decision Making Statements</a:t>
            </a:r>
            <a:endParaRPr lang="en-US" dirty="0"/>
          </a:p>
        </p:txBody>
      </p:sp>
      <p:sp>
        <p:nvSpPr>
          <p:cNvPr id="4" name="TextBox 6"/>
          <p:cNvSpPr txBox="1">
            <a:spLocks noChangeArrowheads="1"/>
          </p:cNvSpPr>
          <p:nvPr/>
        </p:nvSpPr>
        <p:spPr bwMode="auto">
          <a:xfrm>
            <a:off x="461034" y="1271684"/>
            <a:ext cx="8682965" cy="698630"/>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There are two types of decision making statements in Java. They are</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2111829"/>
            <a:ext cx="8228012" cy="4093709"/>
          </a:xfrm>
        </p:spPr>
        <p:txBody>
          <a:bodyPr>
            <a:normAutofit/>
          </a:bodyPr>
          <a:lstStyle/>
          <a:p>
            <a:pPr>
              <a:buNone/>
            </a:pPr>
            <a:r>
              <a:rPr lang="en-US" sz="1600" b="1" dirty="0" smtClean="0"/>
              <a:t>Declaring Array Variables:</a:t>
            </a:r>
          </a:p>
          <a:p>
            <a:pPr>
              <a:buNone/>
            </a:pPr>
            <a:r>
              <a:rPr lang="en-US" sz="1600" dirty="0" err="1" smtClean="0"/>
              <a:t>dataType</a:t>
            </a:r>
            <a:r>
              <a:rPr lang="en-US" sz="1600" dirty="0" smtClean="0"/>
              <a:t>[] </a:t>
            </a:r>
            <a:r>
              <a:rPr lang="en-US" sz="1600" dirty="0" err="1" smtClean="0"/>
              <a:t>arrayRefVar</a:t>
            </a:r>
            <a:r>
              <a:rPr lang="en-US" sz="1600" dirty="0" smtClean="0"/>
              <a:t>;</a:t>
            </a:r>
          </a:p>
          <a:p>
            <a:pPr>
              <a:buNone/>
            </a:pPr>
            <a:r>
              <a:rPr lang="en-US" sz="1600" dirty="0" smtClean="0"/>
              <a:t>or </a:t>
            </a:r>
          </a:p>
          <a:p>
            <a:pPr>
              <a:buNone/>
            </a:pPr>
            <a:r>
              <a:rPr lang="en-US" sz="1600" dirty="0" err="1" smtClean="0"/>
              <a:t>dataType</a:t>
            </a:r>
            <a:r>
              <a:rPr lang="en-US" sz="1600" dirty="0" smtClean="0"/>
              <a:t> </a:t>
            </a:r>
            <a:r>
              <a:rPr lang="en-US" sz="1600" dirty="0" err="1" smtClean="0"/>
              <a:t>arrayRefVar</a:t>
            </a:r>
            <a:r>
              <a:rPr lang="en-US" sz="1600" dirty="0" smtClean="0"/>
              <a:t>[];</a:t>
            </a:r>
          </a:p>
          <a:p>
            <a:pPr>
              <a:buNone/>
            </a:pPr>
            <a:r>
              <a:rPr lang="en-US" sz="1600" b="1" dirty="0" smtClean="0"/>
              <a:t>Creating Arrays:</a:t>
            </a:r>
          </a:p>
          <a:p>
            <a:pPr>
              <a:buNone/>
            </a:pPr>
            <a:r>
              <a:rPr lang="en-US" sz="1600" dirty="0" err="1" smtClean="0"/>
              <a:t>arrayRefVar</a:t>
            </a:r>
            <a:r>
              <a:rPr lang="en-US" sz="1600" dirty="0" smtClean="0"/>
              <a:t> = new </a:t>
            </a:r>
            <a:r>
              <a:rPr lang="en-US" sz="1600" dirty="0" err="1" smtClean="0"/>
              <a:t>dataType</a:t>
            </a:r>
            <a:r>
              <a:rPr lang="en-US" sz="1600" dirty="0" smtClean="0"/>
              <a:t>[</a:t>
            </a:r>
            <a:r>
              <a:rPr lang="en-US" sz="1600" dirty="0" err="1" smtClean="0"/>
              <a:t>arraySize</a:t>
            </a:r>
            <a:r>
              <a:rPr lang="en-US" sz="1600" dirty="0" smtClean="0"/>
              <a:t>];</a:t>
            </a:r>
          </a:p>
          <a:p>
            <a:pPr>
              <a:buNone/>
            </a:pPr>
            <a:r>
              <a:rPr lang="en-US" sz="1600" dirty="0" err="1" smtClean="0"/>
              <a:t>dataType</a:t>
            </a:r>
            <a:r>
              <a:rPr lang="en-US" sz="1600" dirty="0" smtClean="0"/>
              <a:t>[] </a:t>
            </a:r>
            <a:r>
              <a:rPr lang="en-US" sz="1600" dirty="0" err="1" smtClean="0"/>
              <a:t>arrayRefVar</a:t>
            </a:r>
            <a:r>
              <a:rPr lang="en-US" sz="1600" dirty="0" smtClean="0"/>
              <a:t> = new </a:t>
            </a:r>
            <a:r>
              <a:rPr lang="en-US" sz="1600" dirty="0" err="1" smtClean="0"/>
              <a:t>dataType</a:t>
            </a:r>
            <a:r>
              <a:rPr lang="en-US" sz="1600" dirty="0" smtClean="0"/>
              <a:t>[</a:t>
            </a:r>
            <a:r>
              <a:rPr lang="en-US" sz="1600" dirty="0" err="1" smtClean="0"/>
              <a:t>arraySize</a:t>
            </a:r>
            <a:r>
              <a:rPr lang="en-US" sz="1600" dirty="0" smtClean="0"/>
              <a:t>];</a:t>
            </a:r>
          </a:p>
          <a:p>
            <a:pPr>
              <a:buNone/>
            </a:pPr>
            <a:r>
              <a:rPr lang="en-US" sz="1600" dirty="0" err="1" smtClean="0"/>
              <a:t>dataType</a:t>
            </a:r>
            <a:r>
              <a:rPr lang="en-US" sz="1600" dirty="0" smtClean="0"/>
              <a:t>[] </a:t>
            </a:r>
            <a:r>
              <a:rPr lang="en-US" sz="1600" dirty="0" err="1" smtClean="0"/>
              <a:t>arrayRefVar</a:t>
            </a:r>
            <a:r>
              <a:rPr lang="en-US" sz="1600" dirty="0" smtClean="0"/>
              <a:t> = {value0, value1, ..., </a:t>
            </a:r>
            <a:r>
              <a:rPr lang="en-US" sz="1600" dirty="0" err="1" smtClean="0"/>
              <a:t>valuek</a:t>
            </a:r>
            <a:r>
              <a:rPr lang="en-US" sz="1600" dirty="0" smtClean="0"/>
              <a:t>};</a:t>
            </a:r>
          </a:p>
          <a:p>
            <a:pPr>
              <a:buNone/>
            </a:pPr>
            <a:endParaRPr lang="en-US" sz="1600" b="1" dirty="0" smtClean="0"/>
          </a:p>
          <a:p>
            <a:pPr>
              <a:buNone/>
            </a:pPr>
            <a:endParaRPr lang="en-US" sz="1600" b="1" dirty="0" smtClean="0"/>
          </a:p>
          <a:p>
            <a:endParaRPr lang="en-US" sz="1600" dirty="0"/>
          </a:p>
        </p:txBody>
      </p:sp>
      <p:sp>
        <p:nvSpPr>
          <p:cNvPr id="3" name="Title 2"/>
          <p:cNvSpPr>
            <a:spLocks noGrp="1"/>
          </p:cNvSpPr>
          <p:nvPr>
            <p:ph type="title"/>
          </p:nvPr>
        </p:nvSpPr>
        <p:spPr/>
        <p:txBody>
          <a:bodyPr/>
          <a:lstStyle/>
          <a:p>
            <a:r>
              <a:rPr lang="en-US" dirty="0" smtClean="0"/>
              <a:t>Array</a:t>
            </a:r>
            <a:endParaRPr lang="en-US" dirty="0"/>
          </a:p>
        </p:txBody>
      </p:sp>
      <p:sp>
        <p:nvSpPr>
          <p:cNvPr id="4" name="TextBox 6"/>
          <p:cNvSpPr txBox="1">
            <a:spLocks noChangeArrowheads="1"/>
          </p:cNvSpPr>
          <p:nvPr/>
        </p:nvSpPr>
        <p:spPr bwMode="auto">
          <a:xfrm>
            <a:off x="461034" y="1271684"/>
            <a:ext cx="8682965" cy="698630"/>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Array  stores a fixed-size sequential collection of elements of the same type. An array is used to store a collection of data, but it is often more useful to think of an array as a collection of variables of the same type.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a:p>
        </p:txBody>
      </p:sp>
      <p:graphicFrame>
        <p:nvGraphicFramePr>
          <p:cNvPr id="9" name="Content Placeholder 4"/>
          <p:cNvGraphicFramePr>
            <a:graphicFrameLocks noGrp="1"/>
          </p:cNvGraphicFramePr>
          <p:nvPr>
            <p:ph sz="quarter" idx="12"/>
            <p:custDataLst>
              <p:tags r:id="rId2"/>
            </p:custDataLst>
            <p:extLst>
              <p:ext uri="{D42A27DB-BD31-4B8C-83A1-F6EECF244321}">
                <p14:modId xmlns="" xmlns:p14="http://schemas.microsoft.com/office/powerpoint/2010/main" val="246130242"/>
              </p:ext>
            </p:extLst>
          </p:nvPr>
        </p:nvGraphicFramePr>
        <p:xfrm>
          <a:off x="461035" y="2140903"/>
          <a:ext cx="8205260" cy="2576328"/>
        </p:xfrm>
        <a:graphic>
          <a:graphicData uri="http://schemas.openxmlformats.org/drawingml/2006/table">
            <a:tbl>
              <a:tblPr firstRow="1" bandRow="1">
                <a:tableStyleId>{2D5ABB26-0587-4C30-8999-92F81FD0307C}</a:tableStyleId>
              </a:tblPr>
              <a:tblGrid>
                <a:gridCol w="7485170"/>
                <a:gridCol w="720090"/>
              </a:tblGrid>
              <a:tr h="0">
                <a:tc>
                  <a:txBody>
                    <a:bodyPr/>
                    <a:lstStyle/>
                    <a:p>
                      <a:pPr marL="0" lvl="0" algn="l">
                        <a:spcBef>
                          <a:spcPts val="10"/>
                        </a:spcBef>
                        <a:spcAft>
                          <a:spcPts val="10"/>
                        </a:spcAft>
                      </a:pPr>
                      <a:r>
                        <a:rPr lang="en-US" sz="1400" b="1" dirty="0" smtClean="0">
                          <a:solidFill>
                            <a:srgbClr val="000000"/>
                          </a:solidFill>
                        </a:rPr>
                        <a:t>Course Objectives</a:t>
                      </a:r>
                      <a:endParaRPr lang="en-US" sz="1400" b="1" dirty="0">
                        <a:solidFill>
                          <a:srgbClr val="000000"/>
                        </a:solidFill>
                      </a:endParaRPr>
                    </a:p>
                  </a:txBody>
                  <a:tcPr marL="72009" marR="72009" marT="108014" marB="108014" anchor="ctr">
                    <a:solidFill>
                      <a:schemeClr val="bg2"/>
                    </a:solidFill>
                  </a:tcPr>
                </a:tc>
                <a:tc>
                  <a:txBody>
                    <a:bodyPr/>
                    <a:lstStyle/>
                    <a:p>
                      <a:pPr marL="0" lvl="0" algn="r">
                        <a:spcBef>
                          <a:spcPts val="10"/>
                        </a:spcBef>
                        <a:spcAft>
                          <a:spcPts val="10"/>
                        </a:spcAft>
                      </a:pPr>
                      <a:endParaRPr lang="en-US" sz="1400" b="1" dirty="0">
                        <a:solidFill>
                          <a:srgbClr val="000000"/>
                        </a:solidFill>
                      </a:endParaRPr>
                    </a:p>
                  </a:txBody>
                  <a:tcPr marL="72009" marR="72009" marT="108014" marB="108014" anchor="ctr">
                    <a:solidFill>
                      <a:schemeClr val="bg2"/>
                    </a:solidFill>
                  </a:tcPr>
                </a:tc>
              </a:tr>
              <a:tr h="0">
                <a:tc>
                  <a:txBody>
                    <a:bodyPr/>
                    <a:lstStyle/>
                    <a:p>
                      <a:pPr marL="0" lvl="0" algn="l">
                        <a:spcBef>
                          <a:spcPts val="10"/>
                        </a:spcBef>
                        <a:spcAft>
                          <a:spcPts val="10"/>
                        </a:spcAft>
                      </a:pPr>
                      <a:r>
                        <a:rPr lang="en-US" sz="1400" b="0" dirty="0" smtClean="0">
                          <a:solidFill>
                            <a:srgbClr val="000000"/>
                          </a:solidFill>
                        </a:rPr>
                        <a:t>Automation Overview</a:t>
                      </a: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a:txBody>
                    <a:bodyPr/>
                    <a:lstStyle/>
                    <a:p>
                      <a:pPr marL="0" lvl="0" algn="l">
                        <a:spcBef>
                          <a:spcPts val="10"/>
                        </a:spcBef>
                        <a:spcAft>
                          <a:spcPts val="10"/>
                        </a:spcAft>
                      </a:pPr>
                      <a:r>
                        <a:rPr lang="en-US" sz="1400" b="0" dirty="0" smtClean="0">
                          <a:solidFill>
                            <a:srgbClr val="000000"/>
                          </a:solidFill>
                        </a:rPr>
                        <a:t>Basics Of</a:t>
                      </a:r>
                      <a:r>
                        <a:rPr lang="en-US" sz="1400" b="0" baseline="0" dirty="0" smtClean="0">
                          <a:solidFill>
                            <a:srgbClr val="000000"/>
                          </a:solidFill>
                        </a:rPr>
                        <a:t> Java</a:t>
                      </a: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a:txBody>
                    <a:bodyPr/>
                    <a:lstStyle/>
                    <a:p>
                      <a:pPr marL="0" lvl="0" algn="l">
                        <a:spcBef>
                          <a:spcPts val="10"/>
                        </a:spcBef>
                        <a:spcAft>
                          <a:spcPts val="10"/>
                        </a:spcAft>
                      </a:pPr>
                      <a:r>
                        <a:rPr lang="en-US" sz="1400" b="0" dirty="0" smtClean="0">
                          <a:solidFill>
                            <a:srgbClr val="000000"/>
                          </a:solidFill>
                        </a:rPr>
                        <a:t>Selenium Overview</a:t>
                      </a: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a:txBody>
                    <a:bodyPr/>
                    <a:lstStyle/>
                    <a:p>
                      <a:pPr marL="0" lvl="0" algn="l">
                        <a:spcBef>
                          <a:spcPts val="10"/>
                        </a:spcBef>
                        <a:spcAft>
                          <a:spcPts val="10"/>
                        </a:spcAft>
                      </a:pPr>
                      <a:r>
                        <a:rPr lang="en-US" sz="1400" b="0" dirty="0" smtClean="0">
                          <a:solidFill>
                            <a:srgbClr val="000000"/>
                          </a:solidFill>
                        </a:rPr>
                        <a:t>Sauce Labs Overview</a:t>
                      </a: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a:txBody>
                    <a:bodyPr/>
                    <a:lstStyle/>
                    <a:p>
                      <a:pPr marL="0" lvl="0" algn="l">
                        <a:spcBef>
                          <a:spcPts val="10"/>
                        </a:spcBef>
                        <a:spcAft>
                          <a:spcPts val="10"/>
                        </a:spcAft>
                      </a:pPr>
                      <a:r>
                        <a:rPr lang="en-US" sz="1400" b="0" dirty="0" smtClean="0">
                          <a:solidFill>
                            <a:srgbClr val="000000"/>
                          </a:solidFill>
                        </a:rPr>
                        <a:t>Appendix</a:t>
                      </a: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bl>
          </a:graphicData>
        </a:graphic>
      </p:graphicFrame>
    </p:spTree>
    <p:custDataLst>
      <p:tags r:id="rId1"/>
    </p:custDataLst>
    <p:extLst>
      <p:ext uri="{BB962C8B-B14F-4D97-AF65-F5344CB8AC3E}">
        <p14:creationId xmlns="" xmlns:p14="http://schemas.microsoft.com/office/powerpoint/2010/main" val="494063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9" name="Content Placeholder 4"/>
          <p:cNvGraphicFramePr>
            <a:graphicFrameLocks noGrp="1"/>
          </p:cNvGraphicFramePr>
          <p:nvPr>
            <p:ph sz="quarter" idx="12"/>
            <p:custDataLst>
              <p:tags r:id="rId2"/>
            </p:custDataLst>
            <p:extLst>
              <p:ext uri="{D42A27DB-BD31-4B8C-83A1-F6EECF244321}">
                <p14:modId xmlns="" xmlns:p14="http://schemas.microsoft.com/office/powerpoint/2010/main" val="2263603930"/>
              </p:ext>
            </p:extLst>
          </p:nvPr>
        </p:nvGraphicFramePr>
        <p:xfrm>
          <a:off x="587829" y="1569493"/>
          <a:ext cx="8078467" cy="4288548"/>
        </p:xfrm>
        <a:graphic>
          <a:graphicData uri="http://schemas.openxmlformats.org/drawingml/2006/table">
            <a:tbl>
              <a:tblPr firstRow="1" bandRow="1">
                <a:tableStyleId>{2D5ABB26-0587-4C30-8999-92F81FD0307C}</a:tableStyleId>
              </a:tblPr>
              <a:tblGrid>
                <a:gridCol w="457200"/>
                <a:gridCol w="7244698"/>
                <a:gridCol w="376569"/>
              </a:tblGrid>
              <a:tr h="0">
                <a:tc gridSpan="2">
                  <a:txBody>
                    <a:bodyPr/>
                    <a:lstStyle/>
                    <a:p>
                      <a:pPr marL="0" lvl="0" algn="l">
                        <a:spcBef>
                          <a:spcPts val="10"/>
                        </a:spcBef>
                        <a:spcAft>
                          <a:spcPts val="10"/>
                        </a:spcAft>
                      </a:pPr>
                      <a:r>
                        <a:rPr lang="en-US" sz="1400" b="0" dirty="0" smtClean="0">
                          <a:solidFill>
                            <a:srgbClr val="000000"/>
                          </a:solidFill>
                        </a:rPr>
                        <a:t>Course Objectives</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Automation Overview</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Basics  Of Java</a:t>
                      </a:r>
                      <a:endParaRPr lang="en-US" sz="1400" b="0" dirty="0">
                        <a:solidFill>
                          <a:srgbClr val="000000"/>
                        </a:solidFill>
                      </a:endParaRPr>
                    </a:p>
                  </a:txBody>
                  <a:tcPr marL="72009" marR="72009" marT="108014" marB="108014" anchor="ctr"/>
                </a:tc>
                <a:tc hMerge="1">
                  <a:txBody>
                    <a:bodyPr/>
                    <a:lstStyle/>
                    <a:p>
                      <a:endParaRPr lang="en-US"/>
                    </a:p>
                  </a:txBody>
                  <a:tcP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1" dirty="0" smtClean="0">
                          <a:solidFill>
                            <a:srgbClr val="000000"/>
                          </a:solidFill>
                        </a:rPr>
                        <a:t>Selenium Overview</a:t>
                      </a:r>
                      <a:endParaRPr lang="en-US" sz="1400" b="1" dirty="0">
                        <a:solidFill>
                          <a:srgbClr val="000000"/>
                        </a:solidFill>
                      </a:endParaRPr>
                    </a:p>
                  </a:txBody>
                  <a:tcPr marL="72009" marR="72009" marT="108014" marB="108014" anchor="ctr">
                    <a:solidFill>
                      <a:schemeClr val="bg2"/>
                    </a:solidFill>
                  </a:tcPr>
                </a:tc>
                <a:tc hMerge="1">
                  <a:txBody>
                    <a:bodyPr/>
                    <a:lstStyle/>
                    <a:p>
                      <a:pPr marL="0" lvl="0" algn="l">
                        <a:spcBef>
                          <a:spcPts val="10"/>
                        </a:spcBef>
                        <a:spcAft>
                          <a:spcPts val="10"/>
                        </a:spcAft>
                      </a:pPr>
                      <a:endParaRPr lang="en-US" sz="1400" b="1" dirty="0">
                        <a:solidFill>
                          <a:srgbClr val="000000"/>
                        </a:solidFill>
                      </a:endParaRPr>
                    </a:p>
                  </a:txBody>
                  <a:tcPr marL="72009" marR="72009" marT="108014" marB="108014" anchor="ctr">
                    <a:solidFill>
                      <a:srgbClr val="FFFFCC"/>
                    </a:solidFill>
                  </a:tcPr>
                </a:tc>
                <a:tc>
                  <a:txBody>
                    <a:bodyPr/>
                    <a:lstStyle/>
                    <a:p>
                      <a:pPr marL="0" lvl="0" algn="r">
                        <a:spcBef>
                          <a:spcPts val="10"/>
                        </a:spcBef>
                        <a:spcAft>
                          <a:spcPts val="10"/>
                        </a:spcAft>
                      </a:pPr>
                      <a:endParaRPr lang="en-US" sz="1400" b="1" dirty="0">
                        <a:solidFill>
                          <a:srgbClr val="000000"/>
                        </a:solidFill>
                      </a:endParaRPr>
                    </a:p>
                  </a:txBody>
                  <a:tcPr marL="72009" marR="72009" marT="108014" marB="108014" anchor="ctr">
                    <a:solidFill>
                      <a:schemeClr val="bg2"/>
                    </a:solidFill>
                  </a:tcP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Introduction</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Selenium IDE</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Creating and</a:t>
                      </a:r>
                      <a:r>
                        <a:rPr lang="en-US" sz="1400" baseline="0" dirty="0" smtClean="0"/>
                        <a:t> Executing Your</a:t>
                      </a:r>
                      <a:r>
                        <a:rPr lang="en-US" sz="1400" dirty="0" smtClean="0"/>
                        <a:t> First Test</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Design Patterns</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Selenium Grid</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r>
                        <a:rPr lang="en-US" sz="1400" dirty="0" smtClean="0"/>
                        <a:t>TestNG Framework</a:t>
                      </a: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tc>
              </a:tr>
              <a:tr h="0">
                <a:tc gridSpan="2">
                  <a:txBody>
                    <a:bodyPr/>
                    <a:lstStyle/>
                    <a:p>
                      <a:pPr marL="0" lvl="0" algn="l">
                        <a:spcBef>
                          <a:spcPts val="10"/>
                        </a:spcBef>
                        <a:spcAft>
                          <a:spcPts val="10"/>
                        </a:spcAft>
                      </a:pPr>
                      <a:r>
                        <a:rPr lang="en-US" sz="1400" b="0" dirty="0" smtClean="0">
                          <a:solidFill>
                            <a:srgbClr val="000000"/>
                          </a:solidFill>
                        </a:rPr>
                        <a:t>Sauce Labs Overview</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dirty="0">
                        <a:solidFill>
                          <a:srgbClr val="000000"/>
                        </a:solidFill>
                      </a:endParaRPr>
                    </a:p>
                  </a:txBody>
                  <a:tcPr marL="72009" marR="72009" marT="108014" marB="108014"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Appendix</a:t>
                      </a:r>
                      <a:endParaRPr lang="en-US" sz="1400" b="0" dirty="0">
                        <a:solidFill>
                          <a:srgbClr val="000000"/>
                        </a:solidFill>
                      </a:endParaRPr>
                    </a:p>
                  </a:txBody>
                  <a:tcPr marL="72009" marR="72009" marT="108014" marB="108014" anchor="ctr"/>
                </a:tc>
                <a:tc hMerge="1">
                  <a:txBody>
                    <a:bodyPr/>
                    <a:lstStyle/>
                    <a:p>
                      <a:endParaRPr lang="en-US"/>
                    </a:p>
                  </a:txBody>
                  <a:tcP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bl>
          </a:graphicData>
        </a:graphic>
      </p:graphicFrame>
    </p:spTree>
    <p:custDataLst>
      <p:tags r:id="rId1"/>
    </p:custDataLst>
    <p:extLst>
      <p:ext uri="{BB962C8B-B14F-4D97-AF65-F5344CB8AC3E}">
        <p14:creationId xmlns="" xmlns:p14="http://schemas.microsoft.com/office/powerpoint/2010/main" val="2600290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Selenium Introduction</a:t>
            </a:r>
            <a:endParaRPr lang="en-US" dirty="0"/>
          </a:p>
        </p:txBody>
      </p:sp>
      <p:sp>
        <p:nvSpPr>
          <p:cNvPr id="5" name="Text Placeholder 4"/>
          <p:cNvSpPr>
            <a:spLocks noGrp="1"/>
          </p:cNvSpPr>
          <p:nvPr>
            <p:ph type="body" sz="quarter" idx="10"/>
          </p:nvPr>
        </p:nvSpPr>
        <p:spPr/>
        <p:txBody>
          <a:bodyPr/>
          <a:lstStyle/>
          <a:p>
            <a:r>
              <a:rPr lang="en-US" dirty="0"/>
              <a:t>Selenium </a:t>
            </a:r>
            <a:r>
              <a:rPr lang="en-US" dirty="0" smtClean="0"/>
              <a:t>is a </a:t>
            </a:r>
            <a:r>
              <a:rPr lang="en-US" dirty="0"/>
              <a:t>suite of tools </a:t>
            </a:r>
            <a:r>
              <a:rPr lang="en-US" dirty="0" smtClean="0"/>
              <a:t>that helps automate web-based applications - the Selenium toolset includes the following:</a:t>
            </a:r>
            <a:endParaRPr lang="en-US" dirty="0"/>
          </a:p>
        </p:txBody>
      </p:sp>
      <p:sp>
        <p:nvSpPr>
          <p:cNvPr id="6" name="Rectangle 5"/>
          <p:cNvSpPr/>
          <p:nvPr/>
        </p:nvSpPr>
        <p:spPr>
          <a:xfrm>
            <a:off x="450800" y="1896463"/>
            <a:ext cx="2760486" cy="2286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Bef>
                <a:spcPts val="300"/>
              </a:spcBef>
            </a:pPr>
            <a:r>
              <a:rPr lang="en-US" sz="1200" b="1" dirty="0" smtClean="0">
                <a:solidFill>
                  <a:schemeClr val="tx1"/>
                </a:solidFill>
              </a:rPr>
              <a:t>Selenium 2.0 (Selenium WebDriver) </a:t>
            </a:r>
          </a:p>
          <a:p>
            <a:pPr>
              <a:spcBef>
                <a:spcPts val="300"/>
              </a:spcBef>
            </a:pPr>
            <a:r>
              <a:rPr lang="en-US" sz="1000" i="1" dirty="0" smtClean="0">
                <a:solidFill>
                  <a:schemeClr val="tx1"/>
                </a:solidFill>
              </a:rPr>
              <a:t>A collection of language-specific bindings that helps drive a browser – provides an API for automation of web applications.</a:t>
            </a:r>
            <a:endParaRPr lang="en-US" sz="1000" i="1" dirty="0">
              <a:solidFill>
                <a:schemeClr val="tx1"/>
              </a:solidFill>
            </a:endParaRPr>
          </a:p>
        </p:txBody>
      </p:sp>
      <p:sp>
        <p:nvSpPr>
          <p:cNvPr id="11" name="Rectangle 10"/>
          <p:cNvSpPr/>
          <p:nvPr/>
        </p:nvSpPr>
        <p:spPr>
          <a:xfrm>
            <a:off x="6276566" y="1896463"/>
            <a:ext cx="2760486" cy="2286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Bef>
                <a:spcPts val="300"/>
              </a:spcBef>
            </a:pPr>
            <a:r>
              <a:rPr lang="en-US" sz="1200" b="1" dirty="0" smtClean="0">
                <a:solidFill>
                  <a:schemeClr val="tx1"/>
                </a:solidFill>
              </a:rPr>
              <a:t>Selenium IDE</a:t>
            </a:r>
          </a:p>
          <a:p>
            <a:pPr>
              <a:spcBef>
                <a:spcPts val="300"/>
              </a:spcBef>
            </a:pPr>
            <a:r>
              <a:rPr lang="en-US" sz="1000" i="1" dirty="0" smtClean="0">
                <a:solidFill>
                  <a:schemeClr val="tx1"/>
                </a:solidFill>
              </a:rPr>
              <a:t>Firefox </a:t>
            </a:r>
            <a:r>
              <a:rPr lang="en-US" sz="1000" i="1" dirty="0">
                <a:solidFill>
                  <a:schemeClr val="tx1"/>
                </a:solidFill>
              </a:rPr>
              <a:t>plugin for building test </a:t>
            </a:r>
            <a:r>
              <a:rPr lang="en-US" sz="1000" i="1" dirty="0" smtClean="0">
                <a:solidFill>
                  <a:schemeClr val="tx1"/>
                </a:solidFill>
              </a:rPr>
              <a:t>scripts with a recording </a:t>
            </a:r>
            <a:r>
              <a:rPr lang="en-US" sz="1000" i="1" dirty="0">
                <a:solidFill>
                  <a:schemeClr val="tx1"/>
                </a:solidFill>
              </a:rPr>
              <a:t>feature, </a:t>
            </a:r>
            <a:r>
              <a:rPr lang="en-US" sz="1000" i="1" dirty="0" smtClean="0">
                <a:solidFill>
                  <a:schemeClr val="tx1"/>
                </a:solidFill>
              </a:rPr>
              <a:t>which can </a:t>
            </a:r>
            <a:r>
              <a:rPr lang="en-US" sz="1000" i="1" dirty="0">
                <a:solidFill>
                  <a:schemeClr val="tx1"/>
                </a:solidFill>
              </a:rPr>
              <a:t>then </a:t>
            </a:r>
            <a:r>
              <a:rPr lang="en-US" sz="1000" i="1" dirty="0" smtClean="0">
                <a:solidFill>
                  <a:schemeClr val="tx1"/>
                </a:solidFill>
              </a:rPr>
              <a:t>be exported as a </a:t>
            </a:r>
            <a:r>
              <a:rPr lang="en-US" sz="1000" i="1" dirty="0">
                <a:solidFill>
                  <a:schemeClr val="tx1"/>
                </a:solidFill>
              </a:rPr>
              <a:t>reusable </a:t>
            </a:r>
            <a:r>
              <a:rPr lang="en-US" sz="1000" i="1" dirty="0" smtClean="0">
                <a:solidFill>
                  <a:schemeClr val="tx1"/>
                </a:solidFill>
              </a:rPr>
              <a:t>script.</a:t>
            </a:r>
            <a:endParaRPr lang="en-US" sz="1000" i="1" dirty="0">
              <a:solidFill>
                <a:schemeClr val="tx1"/>
              </a:solidFill>
            </a:endParaRPr>
          </a:p>
        </p:txBody>
      </p:sp>
      <p:sp>
        <p:nvSpPr>
          <p:cNvPr id="12" name="Rectangle 11"/>
          <p:cNvSpPr/>
          <p:nvPr/>
        </p:nvSpPr>
        <p:spPr>
          <a:xfrm>
            <a:off x="3385459" y="1896463"/>
            <a:ext cx="2760486" cy="2286000"/>
          </a:xfrm>
          <a:prstGeom prst="rect">
            <a:avLst/>
          </a:prstGeom>
          <a:solidFill>
            <a:schemeClr val="bg1"/>
          </a:solid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Bef>
                <a:spcPts val="300"/>
              </a:spcBef>
            </a:pPr>
            <a:r>
              <a:rPr lang="en-US" sz="1200" b="1" dirty="0" smtClean="0">
                <a:solidFill>
                  <a:schemeClr val="tx1"/>
                </a:solidFill>
              </a:rPr>
              <a:t>Selenium Grid</a:t>
            </a:r>
          </a:p>
          <a:p>
            <a:pPr>
              <a:spcBef>
                <a:spcPts val="300"/>
              </a:spcBef>
            </a:pPr>
            <a:r>
              <a:rPr lang="en-US" sz="1000" i="1" dirty="0" smtClean="0">
                <a:solidFill>
                  <a:schemeClr val="tx1"/>
                </a:solidFill>
              </a:rPr>
              <a:t>Allows Selenium test suites to be run </a:t>
            </a:r>
            <a:r>
              <a:rPr lang="en-US" sz="1000" i="1" dirty="0">
                <a:solidFill>
                  <a:schemeClr val="tx1"/>
                </a:solidFill>
              </a:rPr>
              <a:t>in </a:t>
            </a:r>
            <a:r>
              <a:rPr lang="en-US" sz="1000" i="1" dirty="0" smtClean="0">
                <a:solidFill>
                  <a:schemeClr val="tx1"/>
                </a:solidFill>
              </a:rPr>
              <a:t>parallel on </a:t>
            </a:r>
            <a:r>
              <a:rPr lang="en-US" sz="1000" i="1" dirty="0">
                <a:solidFill>
                  <a:schemeClr val="tx1"/>
                </a:solidFill>
              </a:rPr>
              <a:t>different remote machines whit different environments (OS, browser). </a:t>
            </a:r>
          </a:p>
        </p:txBody>
      </p:sp>
      <p:pic>
        <p:nvPicPr>
          <p:cNvPr id="1026" name="Picture 2"/>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6831763" y="2752896"/>
            <a:ext cx="1671864" cy="13194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screen">
            <a:extLst>
              <a:ext uri="{28A0092B-C50C-407E-A947-70E740481C1C}">
                <a14:useLocalDpi xmlns="" xmlns:a14="http://schemas.microsoft.com/office/drawing/2010/main"/>
              </a:ext>
            </a:extLst>
          </a:blip>
          <a:srcRect/>
          <a:stretch>
            <a:fillRect/>
          </a:stretch>
        </p:blipFill>
        <p:spPr bwMode="auto">
          <a:xfrm>
            <a:off x="744996" y="2719000"/>
            <a:ext cx="2226808" cy="14197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396370" y="1839692"/>
            <a:ext cx="5825766" cy="24383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ular Callout 16"/>
          <p:cNvSpPr/>
          <p:nvPr/>
        </p:nvSpPr>
        <p:spPr>
          <a:xfrm>
            <a:off x="396369" y="4561116"/>
            <a:ext cx="5825767" cy="757644"/>
          </a:xfrm>
          <a:prstGeom prst="wedgeRectCallout">
            <a:avLst>
              <a:gd name="adj1" fmla="val -21645"/>
              <a:gd name="adj2" fmla="val -77870"/>
            </a:avLst>
          </a:prstGeom>
          <a:solidFill>
            <a:schemeClr val="bg1"/>
          </a:solidFill>
          <a:ln w="127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This training will focus mostly on Selenium WebDriver and some parts of Selenium-Grid, as these two are most commonly used to establish robust automation in Selenium. But before that, it helps to understand the Selenium IDE at a high-level, as it gives a good starting point on understanding Selenium.</a:t>
            </a:r>
            <a:endParaRPr lang="en-US" sz="1200" dirty="0">
              <a:solidFill>
                <a:schemeClr val="tx1"/>
              </a:solidFill>
            </a:endParaRPr>
          </a:p>
        </p:txBody>
      </p:sp>
      <p:sp>
        <p:nvSpPr>
          <p:cNvPr id="21" name="TextBox 20"/>
          <p:cNvSpPr txBox="1"/>
          <p:nvPr/>
        </p:nvSpPr>
        <p:spPr>
          <a:xfrm>
            <a:off x="396369" y="5910973"/>
            <a:ext cx="8452007" cy="468056"/>
          </a:xfrm>
          <a:prstGeom prst="rect">
            <a:avLst/>
          </a:prstGeom>
          <a:noFill/>
          <a:ln>
            <a:solidFill>
              <a:schemeClr val="accent2">
                <a:lumMod val="50000"/>
              </a:schemeClr>
            </a:solidFill>
            <a:prstDash val="dash"/>
          </a:ln>
        </p:spPr>
        <p:txBody>
          <a:bodyPr wrap="square" rtlCol="0">
            <a:noAutofit/>
          </a:bodyPr>
          <a:lstStyle/>
          <a:p>
            <a:r>
              <a:rPr lang="en-US" sz="1200" b="1" dirty="0" smtClean="0"/>
              <a:t>Note: </a:t>
            </a:r>
            <a:r>
              <a:rPr lang="en-US" sz="1200" dirty="0" smtClean="0"/>
              <a:t> At the time these materials were created, Selenium 3.0 had recently been announced and targeted for release at the year-end of 2013. See </a:t>
            </a:r>
            <a:r>
              <a:rPr lang="en-US" sz="1200" dirty="0" smtClean="0">
                <a:hlinkClick r:id="rId4"/>
              </a:rPr>
              <a:t>this blog post</a:t>
            </a:r>
            <a:r>
              <a:rPr lang="en-US" sz="1200" dirty="0" smtClean="0"/>
              <a:t> for more details.</a:t>
            </a:r>
            <a:endParaRPr lang="en-US" sz="1200" dirty="0"/>
          </a:p>
        </p:txBody>
      </p:sp>
      <p:pic>
        <p:nvPicPr>
          <p:cNvPr id="2050" name="Picture 2"/>
          <p:cNvPicPr>
            <a:picLocks noChangeAspect="1" noChangeArrowheads="1"/>
          </p:cNvPicPr>
          <p:nvPr/>
        </p:nvPicPr>
        <p:blipFill rotWithShape="1">
          <a:blip r:embed="rId5" cstate="screen">
            <a:extLst>
              <a:ext uri="{28A0092B-C50C-407E-A947-70E740481C1C}">
                <a14:useLocalDpi xmlns="" xmlns:a14="http://schemas.microsoft.com/office/drawing/2010/main"/>
              </a:ext>
            </a:extLst>
          </a:blip>
          <a:srcRect/>
          <a:stretch/>
        </p:blipFill>
        <p:spPr bwMode="auto">
          <a:xfrm>
            <a:off x="3589832" y="2860761"/>
            <a:ext cx="2408199" cy="1140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98625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395720" y="3484862"/>
            <a:ext cx="8519680" cy="2598438"/>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1400" b="1" kern="1200" baseline="0">
                <a:solidFill>
                  <a:schemeClr val="bg1">
                    <a:lumMod val="50000"/>
                  </a:schemeClr>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Tx/>
            </a:pPr>
            <a:endParaRPr lang="en-US" sz="1200" b="0" dirty="0">
              <a:solidFill>
                <a:schemeClr val="tx1"/>
              </a:solidFill>
              <a:latin typeface="+mn-lt"/>
              <a:cs typeface="+mn-cs"/>
            </a:endParaRPr>
          </a:p>
        </p:txBody>
      </p:sp>
      <p:sp>
        <p:nvSpPr>
          <p:cNvPr id="2" name="Title 1"/>
          <p:cNvSpPr>
            <a:spLocks noGrp="1"/>
          </p:cNvSpPr>
          <p:nvPr>
            <p:ph type="title"/>
          </p:nvPr>
        </p:nvSpPr>
        <p:spPr/>
        <p:txBody>
          <a:bodyPr/>
          <a:lstStyle/>
          <a:p>
            <a:r>
              <a:rPr lang="en-US" dirty="0" smtClean="0"/>
              <a:t>Selenium IDE</a:t>
            </a:r>
            <a:endParaRPr lang="en-US" dirty="0"/>
          </a:p>
        </p:txBody>
      </p:sp>
      <p:sp>
        <p:nvSpPr>
          <p:cNvPr id="3" name="Text Placeholder 2"/>
          <p:cNvSpPr>
            <a:spLocks noGrp="1"/>
          </p:cNvSpPr>
          <p:nvPr>
            <p:ph type="body" sz="quarter" idx="10"/>
          </p:nvPr>
        </p:nvSpPr>
        <p:spPr>
          <a:xfrm>
            <a:off x="461035" y="1803845"/>
            <a:ext cx="8641080" cy="1026441"/>
          </a:xfrm>
        </p:spPr>
        <p:txBody>
          <a:bodyPr>
            <a:normAutofit/>
          </a:bodyPr>
          <a:lstStyle/>
          <a:p>
            <a:r>
              <a:rPr lang="en-US" b="0" dirty="0" smtClean="0">
                <a:solidFill>
                  <a:srgbClr val="000000"/>
                </a:solidFill>
              </a:rPr>
              <a:t>    a. Create/Record the Automation scripts.</a:t>
            </a:r>
          </a:p>
          <a:p>
            <a:r>
              <a:rPr lang="en-US" b="0" dirty="0" smtClean="0">
                <a:solidFill>
                  <a:srgbClr val="000000"/>
                </a:solidFill>
              </a:rPr>
              <a:t>    b. Modify the Automation scripts.</a:t>
            </a:r>
          </a:p>
          <a:p>
            <a:r>
              <a:rPr lang="en-US" b="0" dirty="0" smtClean="0">
                <a:solidFill>
                  <a:srgbClr val="000000"/>
                </a:solidFill>
              </a:rPr>
              <a:t>    c. Running the Automation scripts.</a:t>
            </a:r>
          </a:p>
          <a:p>
            <a:endParaRPr lang="en-US" dirty="0"/>
          </a:p>
        </p:txBody>
      </p:sp>
      <p:sp>
        <p:nvSpPr>
          <p:cNvPr id="4" name="Text Placeholder 4"/>
          <p:cNvSpPr txBox="1">
            <a:spLocks/>
          </p:cNvSpPr>
          <p:nvPr/>
        </p:nvSpPr>
        <p:spPr>
          <a:xfrm>
            <a:off x="461036" y="1271684"/>
            <a:ext cx="8641080" cy="523220"/>
          </a:xfrm>
          <a:prstGeom prst="rect">
            <a:avLst/>
          </a:prstGeom>
        </p:spPr>
        <p:txBody>
          <a:bodyPr vert="horz" lIns="0" tIns="0" rIns="0" bIns="0" rtlCol="0">
            <a:norm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1400" b="1" kern="1200" baseline="0">
                <a:solidFill>
                  <a:schemeClr val="bg1">
                    <a:lumMod val="50000"/>
                  </a:schemeClr>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Selenium-IDE is the Integrated Development Environment for building Selenium test </a:t>
            </a:r>
            <a:r>
              <a:rPr lang="en-US" dirty="0" smtClean="0"/>
              <a:t>cases. Mainly, it is a user interface that allows the user to:</a:t>
            </a:r>
            <a:endParaRPr lang="en-US" dirty="0"/>
          </a:p>
        </p:txBody>
      </p:sp>
      <p:pic>
        <p:nvPicPr>
          <p:cNvPr id="5" name="Content Placeholder 3"/>
          <p:cNvPicPr>
            <a:picLocks noChangeAspect="1" noChangeArrowheads="1"/>
          </p:cNvPicPr>
          <p:nvPr/>
        </p:nvPicPr>
        <p:blipFill rotWithShape="1">
          <a:blip r:embed="rId4" cstate="screen">
            <a:extLst>
              <a:ext uri="{28A0092B-C50C-407E-A947-70E740481C1C}">
                <a14:useLocalDpi xmlns="" xmlns:a14="http://schemas.microsoft.com/office/drawing/2010/main"/>
              </a:ext>
            </a:extLst>
          </a:blip>
          <a:srcRect/>
          <a:stretch/>
        </p:blipFill>
        <p:spPr bwMode="auto">
          <a:xfrm>
            <a:off x="497320" y="3613680"/>
            <a:ext cx="6106680" cy="1926069"/>
          </a:xfrm>
          <a:prstGeom prst="rect">
            <a:avLst/>
          </a:prstGeom>
          <a:noFill/>
          <a:ln w="9525">
            <a:noFill/>
            <a:miter lim="800000"/>
            <a:headEnd/>
            <a:tailEnd/>
          </a:ln>
        </p:spPr>
      </p:pic>
      <p:sp>
        <p:nvSpPr>
          <p:cNvPr id="9" name="Rectangle 8"/>
          <p:cNvSpPr/>
          <p:nvPr>
            <p:custDataLst>
              <p:tags r:id="rId1"/>
            </p:custDataLst>
          </p:nvPr>
        </p:nvSpPr>
        <p:spPr bwMode="auto">
          <a:xfrm>
            <a:off x="406606" y="3227493"/>
            <a:ext cx="8508794"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Installation</a:t>
            </a:r>
            <a:endParaRPr lang="en-GB" sz="1200" b="1" dirty="0">
              <a:solidFill>
                <a:schemeClr val="bg1"/>
              </a:solidFill>
              <a:latin typeface="Arial" charset="0"/>
            </a:endParaRPr>
          </a:p>
        </p:txBody>
      </p:sp>
      <p:sp>
        <p:nvSpPr>
          <p:cNvPr id="10" name="Rectangle 9"/>
          <p:cNvSpPr/>
          <p:nvPr/>
        </p:nvSpPr>
        <p:spPr>
          <a:xfrm>
            <a:off x="6667500" y="3626380"/>
            <a:ext cx="2171700" cy="2308324"/>
          </a:xfrm>
          <a:prstGeom prst="rect">
            <a:avLst/>
          </a:prstGeom>
          <a:solidFill>
            <a:schemeClr val="bg1"/>
          </a:solidFill>
          <a:ln>
            <a:solidFill>
              <a:schemeClr val="tx1"/>
            </a:solidFill>
            <a:prstDash val="sysDash"/>
          </a:ln>
        </p:spPr>
        <p:txBody>
          <a:bodyPr wrap="square">
            <a:spAutoFit/>
          </a:bodyPr>
          <a:lstStyle/>
          <a:p>
            <a:pPr marL="228600" indent="-228600">
              <a:buFont typeface="Wingdings" pitchFamily="2" charset="2"/>
              <a:buChar char="Ø"/>
            </a:pPr>
            <a:r>
              <a:rPr lang="en-US" sz="1200" dirty="0"/>
              <a:t>Download Selenium IDE from SeleniumHQ</a:t>
            </a:r>
          </a:p>
          <a:p>
            <a:pPr marL="228600" indent="-228600">
              <a:buFont typeface="Wingdings" pitchFamily="2" charset="2"/>
              <a:buChar char="Ø"/>
            </a:pPr>
            <a:r>
              <a:rPr lang="en-US" sz="1200" dirty="0" smtClean="0">
                <a:solidFill>
                  <a:srgbClr val="000000"/>
                </a:solidFill>
              </a:rPr>
              <a:t>To </a:t>
            </a:r>
            <a:r>
              <a:rPr lang="en-US" sz="1200" dirty="0">
                <a:solidFill>
                  <a:srgbClr val="000000"/>
                </a:solidFill>
              </a:rPr>
              <a:t>Install Selenium </a:t>
            </a:r>
            <a:r>
              <a:rPr lang="en-US" sz="1200" dirty="0" smtClean="0">
                <a:solidFill>
                  <a:srgbClr val="000000"/>
                </a:solidFill>
              </a:rPr>
              <a:t>IDE, </a:t>
            </a:r>
            <a:r>
              <a:rPr lang="en-US" sz="1200" dirty="0">
                <a:solidFill>
                  <a:srgbClr val="000000"/>
                </a:solidFill>
              </a:rPr>
              <a:t>just </a:t>
            </a:r>
            <a:r>
              <a:rPr lang="en-US" sz="1200" dirty="0" smtClean="0">
                <a:solidFill>
                  <a:srgbClr val="000000"/>
                </a:solidFill>
              </a:rPr>
              <a:t>drag-and-drop </a:t>
            </a:r>
            <a:r>
              <a:rPr lang="en-US" sz="1200" dirty="0">
                <a:solidFill>
                  <a:srgbClr val="000000"/>
                </a:solidFill>
              </a:rPr>
              <a:t>Selenium IDE XPI file into Firefox Taskbar</a:t>
            </a:r>
          </a:p>
          <a:p>
            <a:pPr marL="228600" indent="-228600">
              <a:buFont typeface="Wingdings" pitchFamily="2" charset="2"/>
              <a:buChar char="Ø"/>
            </a:pPr>
            <a:r>
              <a:rPr lang="en-US" sz="1200" dirty="0" smtClean="0">
                <a:solidFill>
                  <a:srgbClr val="000000"/>
                </a:solidFill>
              </a:rPr>
              <a:t>Open </a:t>
            </a:r>
            <a:r>
              <a:rPr lang="en-US" sz="1200" dirty="0">
                <a:solidFill>
                  <a:srgbClr val="000000"/>
                </a:solidFill>
              </a:rPr>
              <a:t>Mozilla Firefox</a:t>
            </a:r>
          </a:p>
          <a:p>
            <a:pPr marL="228600" indent="-228600">
              <a:buFont typeface="Wingdings" pitchFamily="2" charset="2"/>
              <a:buChar char="Ø"/>
            </a:pPr>
            <a:r>
              <a:rPr lang="en-US" sz="1200" dirty="0">
                <a:solidFill>
                  <a:srgbClr val="000000"/>
                </a:solidFill>
              </a:rPr>
              <a:t>Click on “Tools” option</a:t>
            </a:r>
          </a:p>
          <a:p>
            <a:pPr marL="228600" indent="-228600">
              <a:buFont typeface="Wingdings" pitchFamily="2" charset="2"/>
              <a:buChar char="Ø"/>
            </a:pPr>
            <a:r>
              <a:rPr lang="en-US" sz="1200" dirty="0">
                <a:solidFill>
                  <a:srgbClr val="000000"/>
                </a:solidFill>
              </a:rPr>
              <a:t>Select “Selenium IDE”</a:t>
            </a:r>
          </a:p>
          <a:p>
            <a:pPr>
              <a:buFont typeface="Wingdings" pitchFamily="2" charset="2"/>
              <a:buChar char="Ø"/>
            </a:pPr>
            <a:endParaRPr lang="en-US" sz="1200" dirty="0">
              <a:solidFill>
                <a:srgbClr val="000000"/>
              </a:solidFill>
            </a:endParaRPr>
          </a:p>
          <a:p>
            <a:r>
              <a:rPr lang="en-US" sz="1200" dirty="0">
                <a:solidFill>
                  <a:srgbClr val="000000"/>
                </a:solidFill>
              </a:rPr>
              <a:t>NOTE: By default, selenium IDE starts in recording mode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486131"/>
            <a:ext cx="8205261" cy="785553"/>
          </a:xfrm>
        </p:spPr>
        <p:txBody>
          <a:bodyPr/>
          <a:lstStyle/>
          <a:p>
            <a:r>
              <a:rPr lang="en-US" dirty="0" smtClean="0"/>
              <a:t>IDE UI</a:t>
            </a:r>
            <a:br>
              <a:rPr lang="en-US" dirty="0" smtClean="0"/>
            </a:br>
            <a:endParaRPr lang="en-US" dirty="0"/>
          </a:p>
        </p:txBody>
      </p:sp>
      <p:pic>
        <p:nvPicPr>
          <p:cNvPr id="4" name="Picture 2"/>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454167" y="1284384"/>
            <a:ext cx="5400533" cy="5036766"/>
          </a:xfrm>
          <a:prstGeom prst="rect">
            <a:avLst/>
          </a:prstGeom>
          <a:noFill/>
          <a:ln w="9525">
            <a:noFill/>
            <a:miter lim="800000"/>
            <a:headEnd/>
            <a:tailEnd/>
          </a:ln>
        </p:spPr>
      </p:pic>
      <p:sp>
        <p:nvSpPr>
          <p:cNvPr id="3" name="Rectangle 2"/>
          <p:cNvSpPr/>
          <p:nvPr/>
        </p:nvSpPr>
        <p:spPr>
          <a:xfrm>
            <a:off x="1244600" y="1714500"/>
            <a:ext cx="4546600"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18200" y="1650998"/>
            <a:ext cx="2468880" cy="246221"/>
          </a:xfrm>
          <a:prstGeom prst="rect">
            <a:avLst/>
          </a:prstGeom>
          <a:solidFill>
            <a:schemeClr val="bg1"/>
          </a:solidFill>
          <a:ln>
            <a:solidFill>
              <a:schemeClr val="tx1"/>
            </a:solidFill>
            <a:prstDash val="dash"/>
          </a:ln>
        </p:spPr>
        <p:txBody>
          <a:bodyPr wrap="square" rtlCol="0">
            <a:noAutofit/>
          </a:bodyPr>
          <a:lstStyle/>
          <a:p>
            <a:r>
              <a:rPr lang="en-US" sz="1100" dirty="0" smtClean="0"/>
              <a:t>Base URL of application under test</a:t>
            </a:r>
            <a:endParaRPr lang="en-US" sz="1100" dirty="0"/>
          </a:p>
        </p:txBody>
      </p:sp>
      <p:sp>
        <p:nvSpPr>
          <p:cNvPr id="6" name="Rectangle 5"/>
          <p:cNvSpPr/>
          <p:nvPr/>
        </p:nvSpPr>
        <p:spPr>
          <a:xfrm>
            <a:off x="5453062" y="1978052"/>
            <a:ext cx="328613"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3" idx="3"/>
            <a:endCxn id="5" idx="1"/>
          </p:cNvCxnSpPr>
          <p:nvPr/>
        </p:nvCxnSpPr>
        <p:spPr>
          <a:xfrm flipV="1">
            <a:off x="5791200" y="1774109"/>
            <a:ext cx="127000" cy="610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3"/>
            <a:endCxn id="11" idx="1"/>
          </p:cNvCxnSpPr>
          <p:nvPr/>
        </p:nvCxnSpPr>
        <p:spPr>
          <a:xfrm>
            <a:off x="5781675" y="2098702"/>
            <a:ext cx="136525" cy="24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18200" y="1978052"/>
            <a:ext cx="2468880" cy="246221"/>
          </a:xfrm>
          <a:prstGeom prst="rect">
            <a:avLst/>
          </a:prstGeom>
          <a:solidFill>
            <a:schemeClr val="bg1"/>
          </a:solidFill>
          <a:ln>
            <a:solidFill>
              <a:schemeClr val="tx1"/>
            </a:solidFill>
            <a:prstDash val="dash"/>
          </a:ln>
        </p:spPr>
        <p:txBody>
          <a:bodyPr wrap="square" rtlCol="0">
            <a:noAutofit/>
          </a:bodyPr>
          <a:lstStyle/>
          <a:p>
            <a:r>
              <a:rPr lang="en-US" sz="1100" dirty="0" smtClean="0"/>
              <a:t>Record test</a:t>
            </a:r>
            <a:endParaRPr lang="en-US" sz="1100" dirty="0"/>
          </a:p>
        </p:txBody>
      </p:sp>
      <p:sp>
        <p:nvSpPr>
          <p:cNvPr id="12" name="Rectangle 11"/>
          <p:cNvSpPr/>
          <p:nvPr/>
        </p:nvSpPr>
        <p:spPr>
          <a:xfrm>
            <a:off x="1787842" y="1968500"/>
            <a:ext cx="1176338"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18200" y="2297983"/>
            <a:ext cx="2468880" cy="246221"/>
          </a:xfrm>
          <a:prstGeom prst="rect">
            <a:avLst/>
          </a:prstGeom>
          <a:solidFill>
            <a:schemeClr val="bg1"/>
          </a:solidFill>
          <a:ln>
            <a:solidFill>
              <a:schemeClr val="tx1"/>
            </a:solidFill>
            <a:prstDash val="dash"/>
          </a:ln>
        </p:spPr>
        <p:txBody>
          <a:bodyPr wrap="square" rtlCol="0">
            <a:noAutofit/>
          </a:bodyPr>
          <a:lstStyle/>
          <a:p>
            <a:r>
              <a:rPr lang="en-US" sz="1100" dirty="0" smtClean="0"/>
              <a:t>Run, stop, pause</a:t>
            </a:r>
            <a:endParaRPr lang="en-US" sz="1100" dirty="0"/>
          </a:p>
        </p:txBody>
      </p:sp>
      <p:cxnSp>
        <p:nvCxnSpPr>
          <p:cNvPr id="14" name="Straight Connector 13"/>
          <p:cNvCxnSpPr>
            <a:stCxn id="12" idx="2"/>
            <a:endCxn id="13" idx="1"/>
          </p:cNvCxnSpPr>
          <p:nvPr/>
        </p:nvCxnSpPr>
        <p:spPr>
          <a:xfrm rot="16200000" flipH="1">
            <a:off x="4041458" y="544352"/>
            <a:ext cx="211294" cy="3542189"/>
          </a:xfrm>
          <a:prstGeom prst="bentConnector2">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399" y="1968500"/>
            <a:ext cx="1149351" cy="2412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3"/>
          <p:cNvCxnSpPr>
            <a:stCxn id="20" idx="2"/>
            <a:endCxn id="23" idx="1"/>
          </p:cNvCxnSpPr>
          <p:nvPr/>
        </p:nvCxnSpPr>
        <p:spPr>
          <a:xfrm rot="16200000" flipH="1">
            <a:off x="3198429" y="119444"/>
            <a:ext cx="629417" cy="4810125"/>
          </a:xfrm>
          <a:prstGeom prst="bentConnector2">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18200" y="2716105"/>
            <a:ext cx="2468880" cy="246221"/>
          </a:xfrm>
          <a:prstGeom prst="rect">
            <a:avLst/>
          </a:prstGeom>
          <a:solidFill>
            <a:schemeClr val="bg1"/>
          </a:solidFill>
          <a:ln>
            <a:solidFill>
              <a:schemeClr val="tx1"/>
            </a:solidFill>
            <a:prstDash val="dash"/>
          </a:ln>
        </p:spPr>
        <p:txBody>
          <a:bodyPr wrap="square" rtlCol="0">
            <a:noAutofit/>
          </a:bodyPr>
          <a:lstStyle/>
          <a:p>
            <a:r>
              <a:rPr lang="en-US" sz="1100" dirty="0" smtClean="0"/>
              <a:t>Adjust execution speed</a:t>
            </a:r>
            <a:endParaRPr lang="en-US" sz="1100" dirty="0"/>
          </a:p>
        </p:txBody>
      </p:sp>
      <p:sp>
        <p:nvSpPr>
          <p:cNvPr id="30" name="Rectangle 29"/>
          <p:cNvSpPr/>
          <p:nvPr/>
        </p:nvSpPr>
        <p:spPr>
          <a:xfrm>
            <a:off x="1948636" y="2501646"/>
            <a:ext cx="3629204" cy="19159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TextBox 30"/>
          <p:cNvSpPr txBox="1"/>
          <p:nvPr/>
        </p:nvSpPr>
        <p:spPr>
          <a:xfrm>
            <a:off x="5918200" y="3247186"/>
            <a:ext cx="2468880" cy="246221"/>
          </a:xfrm>
          <a:prstGeom prst="rect">
            <a:avLst/>
          </a:prstGeom>
          <a:solidFill>
            <a:schemeClr val="bg1"/>
          </a:solidFill>
          <a:ln>
            <a:solidFill>
              <a:schemeClr val="tx1"/>
            </a:solidFill>
            <a:prstDash val="dash"/>
          </a:ln>
        </p:spPr>
        <p:txBody>
          <a:bodyPr wrap="square" rtlCol="0">
            <a:noAutofit/>
          </a:bodyPr>
          <a:lstStyle/>
          <a:p>
            <a:r>
              <a:rPr lang="en-US" sz="1100" dirty="0" smtClean="0"/>
              <a:t>Commands for the actual test</a:t>
            </a:r>
            <a:endParaRPr lang="en-US" sz="1100" dirty="0"/>
          </a:p>
        </p:txBody>
      </p:sp>
      <p:cxnSp>
        <p:nvCxnSpPr>
          <p:cNvPr id="32" name="Straight Connector 13"/>
          <p:cNvCxnSpPr>
            <a:stCxn id="30" idx="2"/>
            <a:endCxn id="31" idx="1"/>
          </p:cNvCxnSpPr>
          <p:nvPr/>
        </p:nvCxnSpPr>
        <p:spPr>
          <a:xfrm rot="16200000" flipH="1">
            <a:off x="4502193" y="1954290"/>
            <a:ext cx="677052" cy="2154962"/>
          </a:xfrm>
          <a:prstGeom prst="bentConnector2">
            <a:avLst/>
          </a:prstGeom>
          <a:ln w="25400"/>
        </p:spPr>
        <p:style>
          <a:lnRef idx="1">
            <a:schemeClr val="accent2"/>
          </a:lnRef>
          <a:fillRef idx="0">
            <a:schemeClr val="accent2"/>
          </a:fillRef>
          <a:effectRef idx="0">
            <a:schemeClr val="accent2"/>
          </a:effectRef>
          <a:fontRef idx="minor">
            <a:schemeClr val="tx1"/>
          </a:fontRef>
        </p:style>
      </p:cxnSp>
      <p:sp>
        <p:nvSpPr>
          <p:cNvPr id="35" name="Rectangle 34"/>
          <p:cNvSpPr/>
          <p:nvPr/>
        </p:nvSpPr>
        <p:spPr>
          <a:xfrm>
            <a:off x="561409" y="5242560"/>
            <a:ext cx="627311" cy="270085"/>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TextBox 35"/>
          <p:cNvSpPr txBox="1"/>
          <p:nvPr/>
        </p:nvSpPr>
        <p:spPr>
          <a:xfrm>
            <a:off x="5918200" y="5377602"/>
            <a:ext cx="2468880" cy="413598"/>
          </a:xfrm>
          <a:prstGeom prst="rect">
            <a:avLst/>
          </a:prstGeom>
          <a:solidFill>
            <a:schemeClr val="bg1"/>
          </a:solidFill>
          <a:ln>
            <a:solidFill>
              <a:schemeClr val="tx1"/>
            </a:solidFill>
            <a:prstDash val="dash"/>
          </a:ln>
        </p:spPr>
        <p:txBody>
          <a:bodyPr wrap="square" rtlCol="0">
            <a:noAutofit/>
          </a:bodyPr>
          <a:lstStyle/>
          <a:p>
            <a:r>
              <a:rPr lang="en-US" sz="1100" dirty="0" smtClean="0"/>
              <a:t>Log of commands executed and any errors</a:t>
            </a:r>
            <a:endParaRPr lang="en-US" sz="1100" dirty="0"/>
          </a:p>
        </p:txBody>
      </p:sp>
      <p:cxnSp>
        <p:nvCxnSpPr>
          <p:cNvPr id="37" name="Straight Connector 13"/>
          <p:cNvCxnSpPr>
            <a:stCxn id="35" idx="2"/>
            <a:endCxn id="36" idx="1"/>
          </p:cNvCxnSpPr>
          <p:nvPr/>
        </p:nvCxnSpPr>
        <p:spPr>
          <a:xfrm rot="16200000" flipH="1">
            <a:off x="3360754" y="3026955"/>
            <a:ext cx="71756" cy="5043135"/>
          </a:xfrm>
          <a:prstGeom prst="bentConnector2">
            <a:avLst/>
          </a:prstGeom>
          <a:ln w="25400"/>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IDE Workflow</a:t>
            </a:r>
            <a:endParaRPr lang="en-US" sz="2400" dirty="0"/>
          </a:p>
        </p:txBody>
      </p:sp>
      <p:sp>
        <p:nvSpPr>
          <p:cNvPr id="3" name="Text Placeholder 2"/>
          <p:cNvSpPr>
            <a:spLocks noGrp="1"/>
          </p:cNvSpPr>
          <p:nvPr>
            <p:ph type="body" sz="quarter" idx="10"/>
          </p:nvPr>
        </p:nvSpPr>
        <p:spPr>
          <a:xfrm>
            <a:off x="461036" y="1271683"/>
            <a:ext cx="8641080" cy="3900817"/>
          </a:xfrm>
        </p:spPr>
        <p:txBody>
          <a:bodyPr>
            <a:normAutofit/>
          </a:bodyPr>
          <a:lstStyle/>
          <a:p>
            <a:pPr>
              <a:defRPr/>
            </a:pPr>
            <a:r>
              <a:rPr lang="en-US" b="0" dirty="0" smtClean="0">
                <a:solidFill>
                  <a:srgbClr val="000000"/>
                </a:solidFill>
              </a:rPr>
              <a:t>When you look at the IDE table , there are 3 columns:</a:t>
            </a:r>
          </a:p>
          <a:p>
            <a:pPr>
              <a:defRPr/>
            </a:pPr>
            <a:r>
              <a:rPr lang="en-US" b="0" dirty="0" smtClean="0">
                <a:solidFill>
                  <a:srgbClr val="000000"/>
                </a:solidFill>
              </a:rPr>
              <a:t>	</a:t>
            </a:r>
            <a:endParaRPr lang="en-US" dirty="0"/>
          </a:p>
        </p:txBody>
      </p:sp>
      <p:pic>
        <p:nvPicPr>
          <p:cNvPr id="4" name="Picture 4"/>
          <p:cNvPicPr>
            <a:picLocks noChangeAspect="1" noChangeArrowheads="1"/>
          </p:cNvPicPr>
          <p:nvPr/>
        </p:nvPicPr>
        <p:blipFill rotWithShape="1">
          <a:blip r:embed="rId5" cstate="screen">
            <a:extLst>
              <a:ext uri="{28A0092B-C50C-407E-A947-70E740481C1C}">
                <a14:useLocalDpi xmlns="" xmlns:a14="http://schemas.microsoft.com/office/drawing/2010/main"/>
              </a:ext>
            </a:extLst>
          </a:blip>
          <a:srcRect/>
          <a:stretch/>
        </p:blipFill>
        <p:spPr bwMode="auto">
          <a:xfrm>
            <a:off x="4816866" y="170122"/>
            <a:ext cx="3978795" cy="863555"/>
          </a:xfrm>
          <a:prstGeom prst="rect">
            <a:avLst/>
          </a:prstGeom>
          <a:noFill/>
          <a:ln w="9525">
            <a:noFill/>
            <a:miter lim="800000"/>
            <a:headEnd/>
            <a:tailEnd/>
          </a:ln>
        </p:spPr>
      </p:pic>
      <p:sp>
        <p:nvSpPr>
          <p:cNvPr id="5" name="Text Placeholder 2"/>
          <p:cNvSpPr txBox="1">
            <a:spLocks/>
          </p:cNvSpPr>
          <p:nvPr/>
        </p:nvSpPr>
        <p:spPr>
          <a:xfrm>
            <a:off x="413661" y="1908634"/>
            <a:ext cx="4114800" cy="3777347"/>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1400" b="1" kern="1200" baseline="0">
                <a:solidFill>
                  <a:schemeClr val="bg1">
                    <a:lumMod val="50000"/>
                  </a:schemeClr>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Tx/>
            </a:pPr>
            <a:r>
              <a:rPr lang="en-US" sz="1200" b="0" i="1" dirty="0">
                <a:solidFill>
                  <a:schemeClr val="tx1"/>
                </a:solidFill>
                <a:latin typeface="+mn-lt"/>
                <a:cs typeface="+mn-cs"/>
              </a:rPr>
              <a:t>Command tells Selenium what to </a:t>
            </a:r>
            <a:r>
              <a:rPr lang="en-US" sz="1200" b="0" i="1" dirty="0" smtClean="0">
                <a:solidFill>
                  <a:schemeClr val="tx1"/>
                </a:solidFill>
                <a:latin typeface="+mn-lt"/>
                <a:cs typeface="+mn-cs"/>
              </a:rPr>
              <a:t>do</a:t>
            </a:r>
            <a:r>
              <a:rPr lang="en-US" sz="1200" dirty="0" smtClean="0">
                <a:solidFill>
                  <a:schemeClr val="tx1"/>
                </a:solidFill>
                <a:latin typeface="+mn-lt"/>
                <a:cs typeface="+mn-cs"/>
              </a:rPr>
              <a:t/>
            </a:r>
            <a:br>
              <a:rPr lang="en-US" sz="1200" dirty="0" smtClean="0">
                <a:solidFill>
                  <a:schemeClr val="tx1"/>
                </a:solidFill>
                <a:latin typeface="+mn-lt"/>
                <a:cs typeface="+mn-cs"/>
              </a:rPr>
            </a:br>
            <a:endParaRPr lang="en-US" sz="1200" dirty="0">
              <a:solidFill>
                <a:schemeClr val="tx1"/>
              </a:solidFill>
              <a:latin typeface="+mn-lt"/>
              <a:cs typeface="+mn-cs"/>
            </a:endParaRP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Ex: They do things like "click this link" and "select that option". If an Action fails, or has an error, the execution of the current test is stopped.</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We can check the state of the application and store the results in variables, e.g."</a:t>
            </a:r>
            <a:r>
              <a:rPr lang="en-US" sz="1200" b="0" dirty="0" err="1">
                <a:solidFill>
                  <a:schemeClr val="tx1"/>
                </a:solidFill>
                <a:latin typeface="+mn-lt"/>
                <a:cs typeface="+mn-cs"/>
              </a:rPr>
              <a:t>storeTitle</a:t>
            </a:r>
            <a:r>
              <a:rPr lang="en-US" sz="1200" b="0" dirty="0">
                <a:solidFill>
                  <a:schemeClr val="tx1"/>
                </a:solidFill>
                <a:latin typeface="+mn-lt"/>
                <a:cs typeface="+mn-cs"/>
              </a:rPr>
              <a:t>".</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The default commands generated by selenium when you are browsing the page as a normal user should be modified to make the test more robust and to add test cases to it. </a:t>
            </a:r>
            <a:endParaRPr lang="en-US" sz="1200" b="0" dirty="0" smtClean="0">
              <a:solidFill>
                <a:schemeClr val="tx1"/>
              </a:solidFill>
              <a:latin typeface="+mn-lt"/>
              <a:cs typeface="+mn-cs"/>
            </a:endParaRPr>
          </a:p>
          <a:p>
            <a:pPr marL="628650" lvl="1" indent="-171450">
              <a:spcBef>
                <a:spcPts val="300"/>
              </a:spcBef>
              <a:buClrTx/>
              <a:buFont typeface="Arial" panose="020B0604020202020204" pitchFamily="34" charset="0"/>
              <a:buChar char="•"/>
            </a:pPr>
            <a:r>
              <a:rPr lang="en-US" sz="1200" b="0" dirty="0" smtClean="0">
                <a:solidFill>
                  <a:schemeClr val="tx1"/>
                </a:solidFill>
                <a:latin typeface="+mn-lt"/>
                <a:cs typeface="+mn-cs"/>
              </a:rPr>
              <a:t>For </a:t>
            </a:r>
            <a:r>
              <a:rPr lang="en-US" sz="1200" b="0" dirty="0">
                <a:solidFill>
                  <a:schemeClr val="tx1"/>
                </a:solidFill>
                <a:latin typeface="+mn-lt"/>
                <a:cs typeface="+mn-cs"/>
              </a:rPr>
              <a:t>ex: Replace all click commands by </a:t>
            </a:r>
            <a:r>
              <a:rPr lang="en-US" sz="1200" b="0" dirty="0" err="1">
                <a:solidFill>
                  <a:schemeClr val="tx1"/>
                </a:solidFill>
                <a:latin typeface="+mn-lt"/>
                <a:cs typeface="+mn-cs"/>
              </a:rPr>
              <a:t>clickAndWait</a:t>
            </a:r>
            <a:r>
              <a:rPr lang="en-US" sz="1200" b="0" dirty="0">
                <a:solidFill>
                  <a:schemeClr val="tx1"/>
                </a:solidFill>
                <a:latin typeface="+mn-lt"/>
                <a:cs typeface="+mn-cs"/>
              </a:rPr>
              <a:t>. click simply clicks the specified link and goes on to execute the next command without waiting. </a:t>
            </a:r>
            <a:endParaRPr lang="en-US" sz="1200" b="0" dirty="0" smtClean="0">
              <a:solidFill>
                <a:schemeClr val="tx1"/>
              </a:solidFill>
              <a:latin typeface="+mn-lt"/>
              <a:cs typeface="+mn-cs"/>
            </a:endParaRPr>
          </a:p>
          <a:p>
            <a:pPr marL="628650" lvl="1" indent="-171450">
              <a:spcBef>
                <a:spcPts val="300"/>
              </a:spcBef>
              <a:buClrTx/>
              <a:buFont typeface="Arial" panose="020B0604020202020204" pitchFamily="34" charset="0"/>
              <a:buChar char="•"/>
            </a:pPr>
            <a:r>
              <a:rPr lang="en-US" sz="1200" b="0" dirty="0" smtClean="0">
                <a:solidFill>
                  <a:schemeClr val="tx1"/>
                </a:solidFill>
                <a:latin typeface="+mn-lt"/>
                <a:cs typeface="+mn-cs"/>
              </a:rPr>
              <a:t>On </a:t>
            </a:r>
            <a:r>
              <a:rPr lang="en-US" sz="1200" b="0" dirty="0">
                <a:solidFill>
                  <a:schemeClr val="tx1"/>
                </a:solidFill>
                <a:latin typeface="+mn-lt"/>
                <a:cs typeface="+mn-cs"/>
              </a:rPr>
              <a:t>the other hand </a:t>
            </a:r>
            <a:r>
              <a:rPr lang="en-US" sz="1200" b="0" dirty="0" err="1">
                <a:solidFill>
                  <a:schemeClr val="tx1"/>
                </a:solidFill>
                <a:latin typeface="+mn-lt"/>
                <a:cs typeface="+mn-cs"/>
              </a:rPr>
              <a:t>clickAndWait</a:t>
            </a:r>
            <a:r>
              <a:rPr lang="en-US" sz="1200" b="0" dirty="0">
                <a:solidFill>
                  <a:schemeClr val="tx1"/>
                </a:solidFill>
                <a:latin typeface="+mn-lt"/>
                <a:cs typeface="+mn-cs"/>
              </a:rPr>
              <a:t> waits for the new page to loaded before executing the next command. </a:t>
            </a:r>
            <a:r>
              <a:rPr lang="en-US" sz="1200" b="0" dirty="0" err="1">
                <a:solidFill>
                  <a:schemeClr val="tx1"/>
                </a:solidFill>
                <a:latin typeface="+mn-lt"/>
                <a:cs typeface="+mn-cs"/>
              </a:rPr>
              <a:t>clickAndWait</a:t>
            </a:r>
            <a:r>
              <a:rPr lang="en-US" sz="1200" b="0" dirty="0">
                <a:solidFill>
                  <a:schemeClr val="tx1"/>
                </a:solidFill>
                <a:latin typeface="+mn-lt"/>
                <a:cs typeface="+mn-cs"/>
              </a:rPr>
              <a:t> should be used to </a:t>
            </a:r>
            <a:r>
              <a:rPr lang="en-US" sz="1200" b="0" dirty="0" smtClean="0">
                <a:solidFill>
                  <a:schemeClr val="tx1"/>
                </a:solidFill>
                <a:latin typeface="+mn-lt"/>
                <a:cs typeface="+mn-cs"/>
              </a:rPr>
              <a:t>make more </a:t>
            </a:r>
            <a:r>
              <a:rPr lang="en-US" sz="1200" b="0" dirty="0">
                <a:solidFill>
                  <a:schemeClr val="tx1"/>
                </a:solidFill>
                <a:latin typeface="+mn-lt"/>
                <a:cs typeface="+mn-cs"/>
              </a:rPr>
              <a:t>robust test cases.</a:t>
            </a:r>
          </a:p>
        </p:txBody>
      </p:sp>
      <p:sp>
        <p:nvSpPr>
          <p:cNvPr id="6" name="Rectangle 5"/>
          <p:cNvSpPr/>
          <p:nvPr>
            <p:custDataLst>
              <p:tags r:id="rId1"/>
            </p:custDataLst>
          </p:nvPr>
        </p:nvSpPr>
        <p:spPr bwMode="auto">
          <a:xfrm>
            <a:off x="413660" y="1651266"/>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1. Command</a:t>
            </a:r>
            <a:endParaRPr lang="en-GB" sz="1200" b="1" dirty="0">
              <a:solidFill>
                <a:schemeClr val="bg1"/>
              </a:solidFill>
              <a:latin typeface="Arial" charset="0"/>
            </a:endParaRPr>
          </a:p>
        </p:txBody>
      </p:sp>
      <p:sp>
        <p:nvSpPr>
          <p:cNvPr id="7" name="Text Placeholder 2"/>
          <p:cNvSpPr txBox="1">
            <a:spLocks/>
          </p:cNvSpPr>
          <p:nvPr/>
        </p:nvSpPr>
        <p:spPr>
          <a:xfrm>
            <a:off x="4680861" y="1908634"/>
            <a:ext cx="4114800" cy="3777347"/>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1400" b="1" kern="1200" baseline="0">
                <a:solidFill>
                  <a:schemeClr val="bg1">
                    <a:lumMod val="50000"/>
                  </a:schemeClr>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Tx/>
            </a:pPr>
            <a:r>
              <a:rPr lang="en-US" sz="1200" b="0" i="1" dirty="0">
                <a:solidFill>
                  <a:srgbClr val="000000"/>
                </a:solidFill>
              </a:rPr>
              <a:t>Element Locators tell Selenium which HTML element a command refers to. </a:t>
            </a:r>
          </a:p>
          <a:p>
            <a:pPr>
              <a:spcBef>
                <a:spcPts val="300"/>
              </a:spcBef>
              <a:buClrTx/>
            </a:pPr>
            <a:endParaRPr lang="en-US" sz="1200" dirty="0">
              <a:solidFill>
                <a:schemeClr val="tx1"/>
              </a:solidFill>
              <a:latin typeface="+mn-lt"/>
              <a:cs typeface="+mn-cs"/>
            </a:endParaRP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Selenium supports the following strategies for locating element: id, name, </a:t>
            </a:r>
            <a:r>
              <a:rPr lang="en-US" sz="1200" b="0" dirty="0" err="1">
                <a:solidFill>
                  <a:schemeClr val="tx1"/>
                </a:solidFill>
                <a:latin typeface="+mn-lt"/>
                <a:cs typeface="+mn-cs"/>
              </a:rPr>
              <a:t>xpath</a:t>
            </a:r>
            <a:r>
              <a:rPr lang="en-US" sz="1200" b="0" dirty="0">
                <a:solidFill>
                  <a:schemeClr val="tx1"/>
                </a:solidFill>
                <a:latin typeface="+mn-lt"/>
                <a:cs typeface="+mn-cs"/>
              </a:rPr>
              <a:t>, </a:t>
            </a:r>
            <a:r>
              <a:rPr lang="en-US" sz="1200" b="0" dirty="0" err="1">
                <a:solidFill>
                  <a:schemeClr val="tx1"/>
                </a:solidFill>
                <a:latin typeface="+mn-lt"/>
                <a:cs typeface="+mn-cs"/>
              </a:rPr>
              <a:t>dom</a:t>
            </a:r>
            <a:r>
              <a:rPr lang="en-US" sz="1200" b="0" dirty="0">
                <a:solidFill>
                  <a:schemeClr val="tx1"/>
                </a:solidFill>
                <a:latin typeface="+mn-lt"/>
                <a:cs typeface="+mn-cs"/>
              </a:rPr>
              <a:t>, identifier, link and </a:t>
            </a:r>
            <a:r>
              <a:rPr lang="en-US" sz="1200" b="0" dirty="0" err="1">
                <a:solidFill>
                  <a:schemeClr val="tx1"/>
                </a:solidFill>
                <a:latin typeface="+mn-lt"/>
                <a:cs typeface="+mn-cs"/>
              </a:rPr>
              <a:t>css</a:t>
            </a:r>
            <a:endParaRPr lang="en-US" sz="1200" b="0" dirty="0">
              <a:solidFill>
                <a:schemeClr val="tx1"/>
              </a:solidFill>
              <a:latin typeface="+mn-lt"/>
              <a:cs typeface="+mn-cs"/>
            </a:endParaRP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Id and name: Whenever you open any web page, right click and try to view the source code. You will come across id or name for the web object. Based on this , user can uniquely identify the </a:t>
            </a:r>
            <a:r>
              <a:rPr lang="en-US" sz="1200" b="0" dirty="0" err="1">
                <a:solidFill>
                  <a:schemeClr val="tx1"/>
                </a:solidFill>
                <a:latin typeface="+mn-lt"/>
                <a:cs typeface="+mn-cs"/>
              </a:rPr>
              <a:t>webobjects</a:t>
            </a:r>
            <a:r>
              <a:rPr lang="en-US" sz="1200" b="0" dirty="0">
                <a:solidFill>
                  <a:schemeClr val="tx1"/>
                </a:solidFill>
                <a:latin typeface="+mn-lt"/>
                <a:cs typeface="+mn-cs"/>
              </a:rPr>
              <a:t> such as textbox, </a:t>
            </a:r>
            <a:r>
              <a:rPr lang="en-US" sz="1200" b="0" dirty="0" err="1">
                <a:solidFill>
                  <a:schemeClr val="tx1"/>
                </a:solidFill>
                <a:latin typeface="+mn-lt"/>
                <a:cs typeface="+mn-cs"/>
              </a:rPr>
              <a:t>listbox</a:t>
            </a:r>
            <a:r>
              <a:rPr lang="en-US" sz="1200" b="0" dirty="0">
                <a:solidFill>
                  <a:schemeClr val="tx1"/>
                </a:solidFill>
                <a:latin typeface="+mn-lt"/>
                <a:cs typeface="+mn-cs"/>
              </a:rPr>
              <a:t>, radio button etc.., Each will be having it's own id , name.</a:t>
            </a:r>
          </a:p>
          <a:p>
            <a:pPr marL="171450" indent="-171450">
              <a:spcBef>
                <a:spcPts val="300"/>
              </a:spcBef>
              <a:buClrTx/>
              <a:buFont typeface="Arial" panose="020B0604020202020204" pitchFamily="34" charset="0"/>
              <a:buChar char="•"/>
            </a:pPr>
            <a:r>
              <a:rPr lang="en-US" sz="1200" b="0" dirty="0" err="1">
                <a:solidFill>
                  <a:schemeClr val="tx1"/>
                </a:solidFill>
                <a:latin typeface="+mn-lt"/>
                <a:cs typeface="+mn-cs"/>
              </a:rPr>
              <a:t>xpath</a:t>
            </a:r>
            <a:r>
              <a:rPr lang="en-US" sz="1200" b="0" dirty="0">
                <a:solidFill>
                  <a:schemeClr val="tx1"/>
                </a:solidFill>
                <a:latin typeface="+mn-lt"/>
                <a:cs typeface="+mn-cs"/>
              </a:rPr>
              <a:t>: To put it in a simple way, </a:t>
            </a:r>
            <a:r>
              <a:rPr lang="en-US" sz="1200" b="0" dirty="0" err="1">
                <a:solidFill>
                  <a:schemeClr val="tx1"/>
                </a:solidFill>
                <a:latin typeface="+mn-lt"/>
                <a:cs typeface="+mn-cs"/>
              </a:rPr>
              <a:t>xpath</a:t>
            </a:r>
            <a:r>
              <a:rPr lang="en-US" sz="1200" b="0" dirty="0">
                <a:solidFill>
                  <a:schemeClr val="tx1"/>
                </a:solidFill>
                <a:latin typeface="+mn-lt"/>
                <a:cs typeface="+mn-cs"/>
              </a:rPr>
              <a:t> is like hierarchy or the order used to identify any object.</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Link: Select the link element which contains text matching the specified pattern. Ex: link=The link text</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Ex: Select the element using </a:t>
            </a:r>
            <a:r>
              <a:rPr lang="en-US" sz="1200" b="0" dirty="0" err="1">
                <a:solidFill>
                  <a:schemeClr val="tx1"/>
                </a:solidFill>
                <a:latin typeface="+mn-lt"/>
                <a:cs typeface="+mn-cs"/>
              </a:rPr>
              <a:t>css</a:t>
            </a:r>
            <a:r>
              <a:rPr lang="en-US" sz="1200" b="0" dirty="0">
                <a:solidFill>
                  <a:schemeClr val="tx1"/>
                </a:solidFill>
                <a:latin typeface="+mn-lt"/>
                <a:cs typeface="+mn-cs"/>
              </a:rPr>
              <a:t> selectors. Ex: </a:t>
            </a:r>
            <a:r>
              <a:rPr lang="en-US" sz="1200" b="0" dirty="0" err="1">
                <a:solidFill>
                  <a:schemeClr val="tx1"/>
                </a:solidFill>
                <a:latin typeface="+mn-lt"/>
                <a:cs typeface="+mn-cs"/>
              </a:rPr>
              <a:t>css</a:t>
            </a:r>
            <a:r>
              <a:rPr lang="en-US" sz="1200" b="0" dirty="0">
                <a:solidFill>
                  <a:schemeClr val="tx1"/>
                </a:solidFill>
                <a:latin typeface="+mn-lt"/>
                <a:cs typeface="+mn-cs"/>
              </a:rPr>
              <a:t>=a[</a:t>
            </a:r>
            <a:r>
              <a:rPr lang="en-US" sz="1200" b="0" dirty="0" err="1">
                <a:solidFill>
                  <a:schemeClr val="tx1"/>
                </a:solidFill>
                <a:latin typeface="+mn-lt"/>
                <a:cs typeface="+mn-cs"/>
              </a:rPr>
              <a:t>href</a:t>
            </a:r>
            <a:r>
              <a:rPr lang="en-US" sz="1200" b="0" dirty="0">
                <a:solidFill>
                  <a:schemeClr val="tx1"/>
                </a:solidFill>
                <a:latin typeface="+mn-lt"/>
                <a:cs typeface="+mn-cs"/>
              </a:rPr>
              <a:t>="#id3</a:t>
            </a:r>
            <a:r>
              <a:rPr lang="en-US" sz="1200" b="0" dirty="0" smtClean="0">
                <a:solidFill>
                  <a:schemeClr val="tx1"/>
                </a:solidFill>
                <a:latin typeface="+mn-lt"/>
                <a:cs typeface="+mn-cs"/>
              </a:rPr>
              <a:t>"]</a:t>
            </a:r>
            <a:endParaRPr lang="en-US" sz="1200" b="0" dirty="0">
              <a:solidFill>
                <a:schemeClr val="tx1"/>
              </a:solidFill>
              <a:latin typeface="+mn-lt"/>
              <a:cs typeface="+mn-cs"/>
            </a:endParaRPr>
          </a:p>
        </p:txBody>
      </p:sp>
      <p:sp>
        <p:nvSpPr>
          <p:cNvPr id="8" name="Rectangle 7"/>
          <p:cNvSpPr/>
          <p:nvPr>
            <p:custDataLst>
              <p:tags r:id="rId2"/>
            </p:custDataLst>
          </p:nvPr>
        </p:nvSpPr>
        <p:spPr bwMode="auto">
          <a:xfrm>
            <a:off x="4680860" y="1651266"/>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2. Target</a:t>
            </a:r>
            <a:endParaRPr lang="en-GB" sz="1200" b="1" dirty="0">
              <a:solidFill>
                <a:schemeClr val="bg1"/>
              </a:solidFill>
              <a:latin typeface="Arial" charset="0"/>
            </a:endParaRPr>
          </a:p>
        </p:txBody>
      </p:sp>
      <p:sp>
        <p:nvSpPr>
          <p:cNvPr id="9" name="Rectangle 8"/>
          <p:cNvSpPr/>
          <p:nvPr>
            <p:custDataLst>
              <p:tags r:id="rId3"/>
            </p:custDataLst>
          </p:nvPr>
        </p:nvSpPr>
        <p:spPr bwMode="auto">
          <a:xfrm>
            <a:off x="413660" y="5791336"/>
            <a:ext cx="111669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3. Value</a:t>
            </a:r>
            <a:endParaRPr lang="en-GB" sz="1200" b="1" dirty="0">
              <a:solidFill>
                <a:schemeClr val="bg1"/>
              </a:solidFill>
              <a:latin typeface="Arial" charset="0"/>
            </a:endParaRPr>
          </a:p>
        </p:txBody>
      </p:sp>
      <p:sp>
        <p:nvSpPr>
          <p:cNvPr id="10" name="Text Placeholder 2"/>
          <p:cNvSpPr txBox="1">
            <a:spLocks/>
          </p:cNvSpPr>
          <p:nvPr/>
        </p:nvSpPr>
        <p:spPr>
          <a:xfrm>
            <a:off x="1530350" y="5791336"/>
            <a:ext cx="7265310" cy="257369"/>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1400" b="1" kern="1200" baseline="0">
                <a:solidFill>
                  <a:schemeClr val="bg1">
                    <a:lumMod val="50000"/>
                  </a:schemeClr>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Tx/>
            </a:pPr>
            <a:r>
              <a:rPr lang="en-US" sz="1200" b="0" i="1" dirty="0" smtClean="0">
                <a:solidFill>
                  <a:schemeClr val="tx1"/>
                </a:solidFill>
                <a:latin typeface="+mn-lt"/>
                <a:cs typeface="+mn-cs"/>
              </a:rPr>
              <a:t>Gives the value for the given command to enter in the target (i.e. enter ‘Test123’ in First Name box)</a:t>
            </a:r>
            <a:endParaRPr lang="en-US" sz="1200" b="0" dirty="0">
              <a:solidFill>
                <a:schemeClr val="tx1"/>
              </a:solidFill>
              <a:latin typeface="+mn-lt"/>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IDE Customization (1 Of 2)</a:t>
            </a:r>
            <a:endParaRPr lang="en-US" dirty="0"/>
          </a:p>
        </p:txBody>
      </p:sp>
      <p:pic>
        <p:nvPicPr>
          <p:cNvPr id="4" name="Picture 4"/>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461035" y="1555513"/>
            <a:ext cx="5486400" cy="4913194"/>
          </a:xfrm>
          <a:prstGeom prst="rect">
            <a:avLst/>
          </a:prstGeom>
          <a:noFill/>
          <a:ln w="9525">
            <a:noFill/>
            <a:miter lim="800000"/>
            <a:headEnd/>
            <a:tailEnd/>
          </a:ln>
        </p:spPr>
      </p:pic>
      <p:sp>
        <p:nvSpPr>
          <p:cNvPr id="6" name="Rectangle 5"/>
          <p:cNvSpPr/>
          <p:nvPr/>
        </p:nvSpPr>
        <p:spPr>
          <a:xfrm>
            <a:off x="2347415" y="3343701"/>
            <a:ext cx="1924334" cy="450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Click Here</a:t>
            </a:r>
            <a:endParaRPr lang="en-US" sz="2400" b="1" dirty="0">
              <a:solidFill>
                <a:srgbClr val="FF0000"/>
              </a:solidFill>
            </a:endParaRPr>
          </a:p>
        </p:txBody>
      </p:sp>
      <p:sp>
        <p:nvSpPr>
          <p:cNvPr id="7" name="Oval 6"/>
          <p:cNvSpPr/>
          <p:nvPr/>
        </p:nvSpPr>
        <p:spPr>
          <a:xfrm>
            <a:off x="2210937" y="1965278"/>
            <a:ext cx="1078173" cy="3002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565779" y="2101755"/>
            <a:ext cx="354842" cy="11600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IDE Customization (2 Of 2)</a:t>
            </a:r>
            <a:endParaRPr lang="en-US" dirty="0"/>
          </a:p>
        </p:txBody>
      </p:sp>
      <p:pic>
        <p:nvPicPr>
          <p:cNvPr id="4" name="Picture 3"/>
          <p:cNvPicPr>
            <a:picLocks noChangeAspect="1" noChangeArrowheads="1"/>
          </p:cNvPicPr>
          <p:nvPr/>
        </p:nvPicPr>
        <p:blipFill>
          <a:blip r:embed="rId2" cstate="screen">
            <a:extLst>
              <a:ext uri="{28A0092B-C50C-407E-A947-70E740481C1C}">
                <a14:useLocalDpi xmlns="" xmlns:a14="http://schemas.microsoft.com/office/drawing/2010/main"/>
              </a:ext>
            </a:extLst>
          </a:blip>
          <a:srcRect t="-298"/>
          <a:stretch>
            <a:fillRect/>
          </a:stretch>
        </p:blipFill>
        <p:spPr bwMode="auto">
          <a:xfrm>
            <a:off x="461035" y="1326756"/>
            <a:ext cx="6464631" cy="5220006"/>
          </a:xfrm>
          <a:prstGeom prst="rect">
            <a:avLst/>
          </a:prstGeom>
          <a:noFill/>
          <a:ln w="9525">
            <a:noFill/>
            <a:miter lim="800000"/>
            <a:headEnd/>
            <a:tailEnd/>
          </a:ln>
        </p:spPr>
      </p:pic>
      <p:sp>
        <p:nvSpPr>
          <p:cNvPr id="5" name="Rectangle 4"/>
          <p:cNvSpPr/>
          <p:nvPr/>
        </p:nvSpPr>
        <p:spPr>
          <a:xfrm>
            <a:off x="4145345" y="4318377"/>
            <a:ext cx="3166281" cy="141936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FF0000"/>
                </a:solidFill>
              </a:rPr>
              <a:t>User can Optimized  general Selenium IDE options (ex: Changing the default timeout</a:t>
            </a:r>
            <a:r>
              <a:rPr lang="en-US" b="1" dirty="0" smtClean="0">
                <a:solidFill>
                  <a:srgbClr val="FF0000"/>
                </a:solidFill>
              </a:rPr>
              <a: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Firebug</a:t>
            </a:r>
            <a:endParaRPr lang="en-US" dirty="0"/>
          </a:p>
        </p:txBody>
      </p:sp>
      <p:pic>
        <p:nvPicPr>
          <p:cNvPr id="4" name="Picture 2"/>
          <p:cNvPicPr>
            <a:picLocks noGrp="1" noChangeAspect="1" noChangeArrowheads="1"/>
          </p:cNvPicPr>
          <p:nvPr>
            <p:ph idx="1"/>
          </p:nvPr>
        </p:nvPicPr>
        <p:blipFill>
          <a:blip r:embed="rId2" cstate="screen">
            <a:extLst>
              <a:ext uri="{28A0092B-C50C-407E-A947-70E740481C1C}">
                <a14:useLocalDpi xmlns="" xmlns:a14="http://schemas.microsoft.com/office/drawing/2010/main"/>
              </a:ext>
            </a:extLst>
          </a:blip>
          <a:srcRect/>
          <a:stretch>
            <a:fillRect/>
          </a:stretch>
        </p:blipFill>
        <p:spPr>
          <a:xfrm>
            <a:off x="461035" y="1341438"/>
            <a:ext cx="8205261" cy="4950180"/>
          </a:xfrm>
          <a:noFill/>
        </p:spPr>
      </p:pic>
      <p:pic>
        <p:nvPicPr>
          <p:cNvPr id="5" name="Picture 2"/>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a:xfrm>
            <a:off x="461036" y="1341438"/>
            <a:ext cx="7877746" cy="505223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Advantages and Disadvantages of Selenium IDE</a:t>
            </a:r>
            <a:endParaRPr lang="en-US" dirty="0"/>
          </a:p>
        </p:txBody>
      </p:sp>
      <p:sp>
        <p:nvSpPr>
          <p:cNvPr id="3" name="Text Placeholder 2"/>
          <p:cNvSpPr>
            <a:spLocks noGrp="1"/>
          </p:cNvSpPr>
          <p:nvPr>
            <p:ph type="body" sz="quarter" idx="10"/>
          </p:nvPr>
        </p:nvSpPr>
        <p:spPr>
          <a:xfrm>
            <a:off x="413660" y="1600195"/>
            <a:ext cx="4114800" cy="3526976"/>
          </a:xfr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It is a Freeware</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Simple, Easy to install, Easy to work</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Selenium IDE is the only flavor of Selenium which allows you to record user action on browser window. </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Can also record user actions in most of the popular languages like Java, C#, Perl, Ruby</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It will not record any operation that you do on your computer apart from the events on Firefox browser window</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During recording if you right click on any element it will show all the selenium commands available.</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You can also edit existing command, by selecting it and editing on the boxes available</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You can also insert/delete commands by choosing appropriate option after right clicking</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Choose appropriate run option - </a:t>
            </a:r>
            <a:r>
              <a:rPr lang="en-US" sz="1200" b="0" dirty="0" err="1">
                <a:solidFill>
                  <a:schemeClr val="tx1"/>
                </a:solidFill>
                <a:latin typeface="+mn-lt"/>
                <a:cs typeface="+mn-cs"/>
              </a:rPr>
              <a:t>i.e</a:t>
            </a:r>
            <a:r>
              <a:rPr lang="en-US" sz="1200" b="0" dirty="0">
                <a:solidFill>
                  <a:schemeClr val="tx1"/>
                </a:solidFill>
                <a:latin typeface="+mn-lt"/>
                <a:cs typeface="+mn-cs"/>
              </a:rPr>
              <a:t> walk, run or test runner and review your results</a:t>
            </a:r>
          </a:p>
          <a:p>
            <a:pPr>
              <a:spcBef>
                <a:spcPts val="300"/>
              </a:spcBef>
              <a:buClrTx/>
            </a:pPr>
            <a:endParaRPr lang="en-US" sz="1100" dirty="0">
              <a:solidFill>
                <a:schemeClr val="tx1"/>
              </a:solidFill>
              <a:latin typeface="+mn-lt"/>
              <a:cs typeface="+mn-cs"/>
            </a:endParaRPr>
          </a:p>
        </p:txBody>
      </p:sp>
      <p:sp>
        <p:nvSpPr>
          <p:cNvPr id="5" name="Rectangle 4"/>
          <p:cNvSpPr/>
          <p:nvPr>
            <p:custDataLst>
              <p:tags r:id="rId1"/>
            </p:custDataLst>
          </p:nvPr>
        </p:nvSpPr>
        <p:spPr bwMode="auto">
          <a:xfrm>
            <a:off x="413659" y="1342826"/>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Advantages</a:t>
            </a:r>
            <a:endParaRPr lang="en-GB" sz="1200" b="1" dirty="0">
              <a:solidFill>
                <a:schemeClr val="bg1"/>
              </a:solidFill>
              <a:latin typeface="Arial" charset="0"/>
            </a:endParaRPr>
          </a:p>
        </p:txBody>
      </p:sp>
      <p:sp>
        <p:nvSpPr>
          <p:cNvPr id="6" name="Text Placeholder 2"/>
          <p:cNvSpPr txBox="1">
            <a:spLocks/>
          </p:cNvSpPr>
          <p:nvPr/>
        </p:nvSpPr>
        <p:spPr>
          <a:xfrm>
            <a:off x="4811488" y="1600195"/>
            <a:ext cx="4114800" cy="352697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1400" b="1" kern="1200" baseline="0">
                <a:solidFill>
                  <a:schemeClr val="bg1">
                    <a:lumMod val="50000"/>
                  </a:schemeClr>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Limitation in terms of browser support (It runs only in Mozilla)</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Not allowed to write manual scripts like conditions and Loops for Data Driven Testing</a:t>
            </a:r>
          </a:p>
          <a:p>
            <a:pPr marL="171450" indent="-171450">
              <a:spcBef>
                <a:spcPts val="300"/>
              </a:spcBef>
              <a:buClrTx/>
              <a:buFont typeface="Arial" panose="020B0604020202020204" pitchFamily="34" charset="0"/>
              <a:buChar char="•"/>
            </a:pPr>
            <a:r>
              <a:rPr lang="en-US" sz="1200" b="0" dirty="0">
                <a:solidFill>
                  <a:schemeClr val="tx1"/>
                </a:solidFill>
                <a:latin typeface="+mn-lt"/>
                <a:cs typeface="+mn-cs"/>
              </a:rPr>
              <a:t>There is no option to verify images.</a:t>
            </a:r>
          </a:p>
          <a:p>
            <a:pPr>
              <a:spcBef>
                <a:spcPts val="300"/>
              </a:spcBef>
              <a:buClrTx/>
            </a:pPr>
            <a:endParaRPr lang="en-US" sz="1100" dirty="0">
              <a:solidFill>
                <a:schemeClr val="tx1"/>
              </a:solidFill>
              <a:latin typeface="+mn-lt"/>
              <a:cs typeface="+mn-cs"/>
            </a:endParaRPr>
          </a:p>
        </p:txBody>
      </p:sp>
      <p:sp>
        <p:nvSpPr>
          <p:cNvPr id="7" name="Rectangle 6"/>
          <p:cNvSpPr/>
          <p:nvPr>
            <p:custDataLst>
              <p:tags r:id="rId2"/>
            </p:custDataLst>
          </p:nvPr>
        </p:nvSpPr>
        <p:spPr bwMode="auto">
          <a:xfrm>
            <a:off x="4811487" y="1342826"/>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Disadvantages</a:t>
            </a:r>
            <a:endParaRPr lang="en-GB" sz="1200" b="1" dirty="0">
              <a:solidFill>
                <a:schemeClr val="bg1"/>
              </a:solidFill>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WebDriver Options</a:t>
            </a:r>
            <a:endParaRPr lang="en-US" dirty="0"/>
          </a:p>
        </p:txBody>
      </p:sp>
      <p:sp>
        <p:nvSpPr>
          <p:cNvPr id="3" name="Text Placeholder 2"/>
          <p:cNvSpPr>
            <a:spLocks noGrp="1"/>
          </p:cNvSpPr>
          <p:nvPr>
            <p:ph type="body" sz="quarter" idx="10"/>
          </p:nvPr>
        </p:nvSpPr>
        <p:spPr/>
        <p:txBody>
          <a:bodyPr/>
          <a:lstStyle/>
          <a:p>
            <a:r>
              <a:rPr lang="en-US" dirty="0" smtClean="0"/>
              <a:t>There are multiple implementations of WebDriver available for use that map to the different supported browsers:</a:t>
            </a:r>
            <a:endParaRPr lang="en-US" dirty="0"/>
          </a:p>
        </p:txBody>
      </p:sp>
      <p:graphicFrame>
        <p:nvGraphicFramePr>
          <p:cNvPr id="5" name="Group 33"/>
          <p:cNvGraphicFramePr>
            <a:graphicFrameLocks noGrp="1"/>
          </p:cNvGraphicFramePr>
          <p:nvPr>
            <p:extLst>
              <p:ext uri="{D42A27DB-BD31-4B8C-83A1-F6EECF244321}">
                <p14:modId xmlns="" xmlns:p14="http://schemas.microsoft.com/office/powerpoint/2010/main" val="1479574734"/>
              </p:ext>
            </p:extLst>
          </p:nvPr>
        </p:nvGraphicFramePr>
        <p:xfrm>
          <a:off x="439263" y="1844675"/>
          <a:ext cx="8403565" cy="4423609"/>
        </p:xfrm>
        <a:graphic>
          <a:graphicData uri="http://schemas.openxmlformats.org/drawingml/2006/table">
            <a:tbl>
              <a:tblPr firstRow="1">
                <a:tableStyleId>{073A0DAA-6AF3-43AB-8588-CEC1D06C72B9}</a:tableStyleId>
              </a:tblPr>
              <a:tblGrid>
                <a:gridCol w="2140651"/>
                <a:gridCol w="6262914"/>
              </a:tblGrid>
              <a:tr h="191571">
                <a:tc>
                  <a:txBody>
                    <a:bodyPr/>
                    <a:lstStyle/>
                    <a:p>
                      <a:pPr marL="0" marR="0" lvl="0" indent="0" algn="l" defTabSz="914400" rtl="0" eaLnBrk="0" fontAlgn="base" latinLnBrk="0" hangingPunct="0">
                        <a:lnSpc>
                          <a:spcPct val="100000"/>
                        </a:lnSpc>
                        <a:spcBef>
                          <a:spcPct val="100000"/>
                        </a:spcBef>
                        <a:spcAft>
                          <a:spcPct val="0"/>
                        </a:spcAft>
                        <a:buClr>
                          <a:schemeClr val="tx1"/>
                        </a:buClr>
                        <a:buSzTx/>
                        <a:buFontTx/>
                        <a:buNone/>
                        <a:tabLst/>
                      </a:pPr>
                      <a:r>
                        <a:rPr kumimoji="0" lang="en-GB" sz="1100" b="1" i="0" u="none" strike="noStrike" cap="none" normalizeH="0" baseline="0" dirty="0" smtClean="0">
                          <a:ln>
                            <a:noFill/>
                          </a:ln>
                          <a:solidFill>
                            <a:schemeClr val="lt1"/>
                          </a:solidFill>
                          <a:effectLst/>
                          <a:latin typeface="+mn-lt"/>
                          <a:cs typeface="Arial" pitchFamily="34" charset="0"/>
                        </a:rPr>
                        <a:t>Driver </a:t>
                      </a:r>
                      <a:endParaRPr kumimoji="0" lang="en-US" sz="1100" b="1" i="0" u="none" strike="noStrike" cap="none" normalizeH="0" baseline="0" dirty="0" smtClean="0">
                        <a:ln>
                          <a:noFill/>
                        </a:ln>
                        <a:solidFill>
                          <a:schemeClr val="bg1"/>
                        </a:solidFill>
                        <a:effectLst/>
                        <a:latin typeface="+mn-lt"/>
                        <a:cs typeface="Arial" pitchFamily="34" charset="0"/>
                      </a:endParaRPr>
                    </a:p>
                  </a:txBody>
                  <a:tcPr horzOverflow="overflow">
                    <a:solidFill>
                      <a:schemeClr val="bg2">
                        <a:lumMod val="10000"/>
                      </a:schemeClr>
                    </a:solidFill>
                  </a:tcPr>
                </a:tc>
                <a:tc>
                  <a:txBody>
                    <a:bodyPr/>
                    <a:lstStyle/>
                    <a:p>
                      <a:pPr marL="0" marR="0" lvl="0" indent="0" algn="l" defTabSz="914400" rtl="0" eaLnBrk="0" fontAlgn="base" latinLnBrk="0" hangingPunct="0">
                        <a:lnSpc>
                          <a:spcPct val="100000"/>
                        </a:lnSpc>
                        <a:spcBef>
                          <a:spcPct val="100000"/>
                        </a:spcBef>
                        <a:spcAft>
                          <a:spcPct val="0"/>
                        </a:spcAft>
                        <a:buClr>
                          <a:schemeClr val="tx1"/>
                        </a:buClr>
                        <a:buSzTx/>
                        <a:buFontTx/>
                        <a:buNone/>
                        <a:tabLst/>
                      </a:pPr>
                      <a:r>
                        <a:rPr kumimoji="0" lang="en-GB" sz="1100" u="none" strike="noStrike" cap="none" normalizeH="0" baseline="0" dirty="0" smtClean="0">
                          <a:ln>
                            <a:noFill/>
                          </a:ln>
                          <a:effectLst/>
                          <a:latin typeface="+mn-lt"/>
                          <a:cs typeface="Arial" pitchFamily="34" charset="0"/>
                        </a:rPr>
                        <a:t>Description</a:t>
                      </a:r>
                      <a:endParaRPr kumimoji="0" lang="en-US" sz="1100" b="1" i="0" u="none" strike="noStrike" cap="none" normalizeH="0" baseline="0" dirty="0" smtClean="0">
                        <a:ln>
                          <a:noFill/>
                        </a:ln>
                        <a:solidFill>
                          <a:schemeClr val="bg1"/>
                        </a:solidFill>
                        <a:effectLst/>
                        <a:latin typeface="+mn-lt"/>
                        <a:cs typeface="Arial" pitchFamily="34" charset="0"/>
                      </a:endParaRPr>
                    </a:p>
                  </a:txBody>
                  <a:tcPr horzOverflow="overflow">
                    <a:solidFill>
                      <a:schemeClr val="bg2">
                        <a:lumMod val="10000"/>
                      </a:schemeClr>
                    </a:solidFill>
                  </a:tcPr>
                </a:tc>
              </a:tr>
              <a:tr h="503318">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lang="en-US" sz="1100" b="1" dirty="0" smtClean="0">
                          <a:latin typeface="+mn-lt"/>
                        </a:rPr>
                        <a:t>HtmlUnit Driver</a:t>
                      </a:r>
                      <a:endParaRPr kumimoji="0" lang="en-US" sz="1100" b="1" i="0" u="none" strike="noStrike" cap="none" normalizeH="0" baseline="0" dirty="0" smtClean="0">
                        <a:ln>
                          <a:noFill/>
                        </a:ln>
                        <a:solidFill>
                          <a:schemeClr val="tx1"/>
                        </a:solidFill>
                        <a:effectLst/>
                        <a:latin typeface="+mn-lt"/>
                        <a:cs typeface="Arial" pitchFamily="34" charset="0"/>
                      </a:endParaRP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lang="en-US" sz="1100" b="0" dirty="0" smtClean="0">
                          <a:latin typeface="+mn-lt"/>
                        </a:rPr>
                        <a:t>This is the fastest and most lightweight implementation of WebDriver. This is based on HtmlUnit (a java based implementation of a web browser without a GUI).</a:t>
                      </a:r>
                    </a:p>
                  </a:txBody>
                  <a:tcPr anchor="ctr" horzOverflow="overflow">
                    <a:solidFill>
                      <a:schemeClr val="bg2"/>
                    </a:solidFill>
                  </a:tcPr>
                </a:tc>
              </a:tr>
              <a:tr h="419062">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100" b="1" i="0" u="none" strike="noStrike" cap="none" normalizeH="0" baseline="0" dirty="0" smtClean="0">
                          <a:ln>
                            <a:noFill/>
                          </a:ln>
                          <a:solidFill>
                            <a:schemeClr val="tx1"/>
                          </a:solidFill>
                          <a:effectLst/>
                          <a:latin typeface="+mn-lt"/>
                          <a:cs typeface="Arial" pitchFamily="34" charset="0"/>
                        </a:rPr>
                        <a:t>Firefox Driver</a:t>
                      </a: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lang="en-US" sz="1100" b="0" dirty="0" smtClean="0">
                          <a:latin typeface="+mn-lt"/>
                        </a:rPr>
                        <a:t>Controls the Firefox browser using a Firefox Plugin. Is capable of being run on Windows, Mac  and Linux.</a:t>
                      </a:r>
                    </a:p>
                  </a:txBody>
                  <a:tcPr anchor="ctr" horzOverflow="overflow">
                    <a:solidFill>
                      <a:schemeClr val="bg1">
                        <a:lumMod val="95000"/>
                      </a:schemeClr>
                    </a:solidFill>
                  </a:tcPr>
                </a:tc>
              </a:tr>
              <a:tr h="420171">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100" b="1" i="0" u="none" strike="noStrike" cap="none" normalizeH="0" baseline="0" dirty="0" smtClean="0">
                          <a:ln>
                            <a:noFill/>
                          </a:ln>
                          <a:solidFill>
                            <a:schemeClr val="tx1"/>
                          </a:solidFill>
                          <a:effectLst/>
                          <a:latin typeface="+mn-lt"/>
                          <a:cs typeface="Arial" pitchFamily="34" charset="0"/>
                        </a:rPr>
                        <a:t>Internet Explorer Driver</a:t>
                      </a: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lang="en-US" sz="1100" b="0" dirty="0" smtClean="0">
                          <a:latin typeface="+mn-lt"/>
                        </a:rPr>
                        <a:t>Controls</a:t>
                      </a:r>
                      <a:r>
                        <a:rPr lang="en-US" sz="1100" b="0" baseline="0" dirty="0" smtClean="0">
                          <a:latin typeface="+mn-lt"/>
                        </a:rPr>
                        <a:t> the IE browser with through a</a:t>
                      </a:r>
                      <a:r>
                        <a:rPr lang="en-US" sz="1100" b="0" dirty="0" smtClean="0">
                          <a:latin typeface="+mn-lt"/>
                        </a:rPr>
                        <a:t> .</a:t>
                      </a:r>
                      <a:r>
                        <a:rPr lang="en-US" sz="1100" b="0" dirty="0" err="1" smtClean="0">
                          <a:latin typeface="+mn-lt"/>
                        </a:rPr>
                        <a:t>dll</a:t>
                      </a:r>
                      <a:r>
                        <a:rPr lang="en-US" sz="1100" b="0" dirty="0" smtClean="0">
                          <a:latin typeface="+mn-lt"/>
                        </a:rPr>
                        <a:t>, and is thus only available on Windows OS.</a:t>
                      </a:r>
                      <a:endParaRPr kumimoji="0" lang="en-US" sz="1100" b="0" i="0" u="none" strike="noStrike" cap="none" normalizeH="0" baseline="0" dirty="0" smtClean="0">
                        <a:ln>
                          <a:noFill/>
                        </a:ln>
                        <a:solidFill>
                          <a:schemeClr val="tx1"/>
                        </a:solidFill>
                        <a:effectLst/>
                        <a:latin typeface="+mn-lt"/>
                        <a:cs typeface="Arial" pitchFamily="34" charset="0"/>
                      </a:endParaRPr>
                    </a:p>
                  </a:txBody>
                  <a:tcPr anchor="ctr" horzOverflow="overflow">
                    <a:solidFill>
                      <a:schemeClr val="bg2"/>
                    </a:solidFill>
                  </a:tcPr>
                </a:tc>
              </a:tr>
              <a:tr h="1028809">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100" b="1" i="0" u="none" strike="noStrike" cap="none" normalizeH="0" baseline="0" dirty="0" smtClean="0">
                          <a:ln>
                            <a:noFill/>
                          </a:ln>
                          <a:solidFill>
                            <a:schemeClr val="tx1"/>
                          </a:solidFill>
                          <a:effectLst/>
                          <a:latin typeface="+mn-lt"/>
                          <a:cs typeface="Arial" pitchFamily="34" charset="0"/>
                        </a:rPr>
                        <a:t>Chrome Driver</a:t>
                      </a: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lang="en-US" sz="1100" b="0" dirty="0" smtClean="0">
                          <a:latin typeface="+mn-lt"/>
                        </a:rPr>
                        <a:t>Is maintained/supported by the </a:t>
                      </a:r>
                      <a:r>
                        <a:rPr lang="en-US" sz="1100" b="0" dirty="0" err="1" smtClean="0">
                          <a:latin typeface="+mn-lt"/>
                        </a:rPr>
                        <a:t>Chromiun</a:t>
                      </a:r>
                      <a:r>
                        <a:rPr lang="en-US" sz="1100" b="0" dirty="0" smtClean="0">
                          <a:latin typeface="+mn-lt"/>
                        </a:rPr>
                        <a:t> project. WebDriver works with Chrome through the </a:t>
                      </a:r>
                      <a:r>
                        <a:rPr lang="en-US" sz="1100" b="0" dirty="0" err="1" smtClean="0">
                          <a:latin typeface="+mn-lt"/>
                        </a:rPr>
                        <a:t>chromedriver</a:t>
                      </a:r>
                      <a:r>
                        <a:rPr lang="en-US" sz="1100" b="0" dirty="0" smtClean="0">
                          <a:latin typeface="+mn-lt"/>
                        </a:rPr>
                        <a:t> (Chromium project) binary.</a:t>
                      </a:r>
                    </a:p>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endParaRPr lang="en-US" sz="1100" b="0" dirty="0" smtClean="0">
                        <a:latin typeface="+mn-lt"/>
                      </a:endParaRPr>
                    </a:p>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lang="en-US" altLang="en-US" sz="1100" dirty="0" smtClean="0">
                          <a:latin typeface="+mn-lt"/>
                        </a:rPr>
                        <a:t>You need to have both </a:t>
                      </a:r>
                      <a:r>
                        <a:rPr lang="en-US" altLang="en-US" sz="1100" dirty="0" err="1" smtClean="0">
                          <a:latin typeface="+mn-lt"/>
                        </a:rPr>
                        <a:t>chromedriver</a:t>
                      </a:r>
                      <a:r>
                        <a:rPr lang="en-US" altLang="en-US" sz="1100" dirty="0" smtClean="0">
                          <a:latin typeface="+mn-lt"/>
                        </a:rPr>
                        <a:t> and a version of chrome browser installed. </a:t>
                      </a:r>
                      <a:r>
                        <a:rPr lang="en-US" altLang="en-US" sz="1100" dirty="0" err="1" smtClean="0">
                          <a:latin typeface="+mn-lt"/>
                        </a:rPr>
                        <a:t>chromedriver</a:t>
                      </a:r>
                      <a:r>
                        <a:rPr lang="en-US" altLang="en-US" sz="1100" dirty="0" smtClean="0">
                          <a:latin typeface="+mn-lt"/>
                        </a:rPr>
                        <a:t> needs to be placed somewhere on your system’s path in order for WebDriver to automatically discover it. The Chrome browser itself is discovered by </a:t>
                      </a:r>
                      <a:r>
                        <a:rPr lang="en-US" altLang="en-US" sz="1100" dirty="0" err="1" smtClean="0">
                          <a:latin typeface="+mn-lt"/>
                        </a:rPr>
                        <a:t>chromedriver</a:t>
                      </a:r>
                      <a:r>
                        <a:rPr lang="en-US" altLang="en-US" sz="1100" dirty="0" smtClean="0">
                          <a:latin typeface="+mn-lt"/>
                        </a:rPr>
                        <a:t> in the default installation path. </a:t>
                      </a:r>
                      <a:endParaRPr lang="en-US" sz="1100" b="0" dirty="0" smtClean="0">
                        <a:latin typeface="+mn-lt"/>
                      </a:endParaRPr>
                    </a:p>
                  </a:txBody>
                  <a:tcPr anchor="ctr" horzOverflow="overflow">
                    <a:solidFill>
                      <a:schemeClr val="bg1">
                        <a:lumMod val="95000"/>
                      </a:schemeClr>
                    </a:solidFill>
                  </a:tcPr>
                </a:tc>
              </a:tr>
              <a:tr h="381369">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100" b="1" i="0" u="none" strike="noStrike" cap="none" normalizeH="0" baseline="0" dirty="0" smtClean="0">
                          <a:ln>
                            <a:noFill/>
                          </a:ln>
                          <a:solidFill>
                            <a:schemeClr val="tx1"/>
                          </a:solidFill>
                          <a:effectLst/>
                          <a:latin typeface="+mn-lt"/>
                          <a:cs typeface="Arial" pitchFamily="34" charset="0"/>
                        </a:rPr>
                        <a:t>Opera Driver</a:t>
                      </a: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100" b="0" i="0" u="none" strike="noStrike" cap="none" normalizeH="0" baseline="0" dirty="0" smtClean="0">
                          <a:ln>
                            <a:noFill/>
                          </a:ln>
                          <a:solidFill>
                            <a:schemeClr val="tx1"/>
                          </a:solidFill>
                          <a:effectLst/>
                          <a:latin typeface="+mn-lt"/>
                          <a:cs typeface="Arial" pitchFamily="34" charset="0"/>
                        </a:rPr>
                        <a:t>OperaDriver is a vendor-supported WebDriver implementation developed by Opera Software and volunteers that implements WebDriver API for Opera. </a:t>
                      </a:r>
                    </a:p>
                  </a:txBody>
                  <a:tcPr anchor="ctr" horzOverflow="overflow">
                    <a:solidFill>
                      <a:schemeClr val="bg2"/>
                    </a:solidFill>
                  </a:tcPr>
                </a:tc>
              </a:tr>
              <a:tr h="381369">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100" b="1" i="0" u="none" strike="noStrike" cap="none" normalizeH="0" baseline="0" dirty="0" err="1" smtClean="0">
                          <a:ln>
                            <a:noFill/>
                          </a:ln>
                          <a:solidFill>
                            <a:schemeClr val="tx1"/>
                          </a:solidFill>
                          <a:effectLst/>
                          <a:latin typeface="+mn-lt"/>
                          <a:cs typeface="Arial" pitchFamily="34" charset="0"/>
                        </a:rPr>
                        <a:t>ios</a:t>
                      </a:r>
                      <a:r>
                        <a:rPr kumimoji="0" lang="en-US" sz="1100" b="1" i="0" u="none" strike="noStrike" cap="none" normalizeH="0" baseline="0" dirty="0" smtClean="0">
                          <a:ln>
                            <a:noFill/>
                          </a:ln>
                          <a:solidFill>
                            <a:schemeClr val="tx1"/>
                          </a:solidFill>
                          <a:effectLst/>
                          <a:latin typeface="+mn-lt"/>
                          <a:cs typeface="Arial" pitchFamily="34" charset="0"/>
                        </a:rPr>
                        <a:t>-driver</a:t>
                      </a: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lang="en-US" sz="1100" dirty="0" smtClean="0">
                          <a:latin typeface="+mn-lt"/>
                        </a:rPr>
                        <a:t>Helps test any IOS native, hybrid, or mobile web application using the Selenium / </a:t>
                      </a:r>
                      <a:r>
                        <a:rPr lang="en-US" sz="1100" dirty="0" err="1" smtClean="0">
                          <a:latin typeface="+mn-lt"/>
                        </a:rPr>
                        <a:t>Webdriver</a:t>
                      </a:r>
                      <a:r>
                        <a:rPr lang="en-US" sz="1100" dirty="0" smtClean="0">
                          <a:latin typeface="+mn-lt"/>
                        </a:rPr>
                        <a:t> API. (note:</a:t>
                      </a:r>
                      <a:r>
                        <a:rPr lang="en-US" sz="1100" baseline="0" dirty="0" smtClean="0">
                          <a:latin typeface="+mn-lt"/>
                        </a:rPr>
                        <a:t> recommended over iPhone Driver when using emulators only. Another alternative is </a:t>
                      </a:r>
                      <a:r>
                        <a:rPr lang="en-US" sz="1100" baseline="0" dirty="0" smtClean="0">
                          <a:latin typeface="+mn-lt"/>
                          <a:hlinkClick r:id="rId2"/>
                        </a:rPr>
                        <a:t>appium</a:t>
                      </a:r>
                      <a:r>
                        <a:rPr lang="en-US" sz="1100" baseline="0" dirty="0" smtClean="0">
                          <a:latin typeface="+mn-lt"/>
                        </a:rPr>
                        <a:t>)</a:t>
                      </a:r>
                      <a:endParaRPr kumimoji="0" lang="en-US" sz="1100" b="0" i="0" u="none" strike="noStrike" cap="none" normalizeH="0" baseline="0" dirty="0" smtClean="0">
                        <a:ln>
                          <a:noFill/>
                        </a:ln>
                        <a:solidFill>
                          <a:schemeClr val="tx1"/>
                        </a:solidFill>
                        <a:effectLst/>
                        <a:latin typeface="+mn-lt"/>
                        <a:cs typeface="Arial" pitchFamily="34" charset="0"/>
                      </a:endParaRPr>
                    </a:p>
                  </a:txBody>
                  <a:tcPr anchor="ctr" horzOverflow="overflow">
                    <a:solidFill>
                      <a:schemeClr val="bg1">
                        <a:lumMod val="95000"/>
                      </a:schemeClr>
                    </a:solidFill>
                  </a:tcPr>
                </a:tc>
              </a:tr>
              <a:tr h="381369">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US" sz="1100" b="1" i="0" u="none" strike="noStrike" cap="none" normalizeH="0" baseline="0" dirty="0" smtClean="0">
                          <a:ln>
                            <a:noFill/>
                          </a:ln>
                          <a:solidFill>
                            <a:schemeClr val="tx1"/>
                          </a:solidFill>
                          <a:effectLst/>
                          <a:latin typeface="+mn-lt"/>
                          <a:cs typeface="Arial" pitchFamily="34" charset="0"/>
                        </a:rPr>
                        <a:t>Android Driver</a:t>
                      </a: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defRPr/>
                      </a:pPr>
                      <a:r>
                        <a:rPr lang="en-US" sz="1100" dirty="0" smtClean="0">
                          <a:latin typeface="+mn-lt"/>
                        </a:rPr>
                        <a:t>Android WebDriver allows to run automated end-to-end tests that ensure your site works correctly when viewed from the Android browser.</a:t>
                      </a:r>
                      <a:endParaRPr kumimoji="0" lang="en-US" sz="1100" b="0" i="0" u="none" strike="noStrike" cap="none" normalizeH="0" baseline="0" dirty="0" smtClean="0">
                        <a:ln>
                          <a:noFill/>
                        </a:ln>
                        <a:solidFill>
                          <a:schemeClr val="tx1"/>
                        </a:solidFill>
                        <a:effectLst/>
                        <a:latin typeface="+mn-lt"/>
                        <a:cs typeface="Arial" pitchFamily="34" charset="0"/>
                      </a:endParaRPr>
                    </a:p>
                  </a:txBody>
                  <a:tcPr anchor="ctr" horzOverflow="overflow">
                    <a:solidFill>
                      <a:schemeClr val="bg2"/>
                    </a:solidFill>
                  </a:tcPr>
                </a:tc>
              </a:tr>
            </a:tbl>
          </a:graphicData>
        </a:graphic>
      </p:graphicFrame>
    </p:spTree>
    <p:extLst>
      <p:ext uri="{BB962C8B-B14F-4D97-AF65-F5344CB8AC3E}">
        <p14:creationId xmlns="" xmlns:p14="http://schemas.microsoft.com/office/powerpoint/2010/main" val="2128803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Text Placeholder 2"/>
          <p:cNvSpPr>
            <a:spLocks noGrp="1"/>
          </p:cNvSpPr>
          <p:nvPr>
            <p:ph type="body" sz="quarter" idx="10"/>
          </p:nvPr>
        </p:nvSpPr>
        <p:spPr/>
        <p:txBody>
          <a:bodyPr>
            <a:normAutofit/>
          </a:bodyPr>
          <a:lstStyle/>
          <a:p>
            <a:r>
              <a:rPr lang="en-US" dirty="0" smtClean="0"/>
              <a:t>The objective of this course is to provide an introduction to test automation concepts, Selenium, and Sauce Labs. Depending on your current automation background, you can start one of the sections:</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854990183"/>
              </p:ext>
            </p:extLst>
          </p:nvPr>
        </p:nvGraphicFramePr>
        <p:xfrm>
          <a:off x="471922" y="2256981"/>
          <a:ext cx="8205260" cy="1402080"/>
        </p:xfrm>
        <a:graphic>
          <a:graphicData uri="http://schemas.openxmlformats.org/drawingml/2006/table">
            <a:tbl>
              <a:tblPr firstRow="1">
                <a:tableStyleId>{793D81CF-94F2-401A-BA57-92F5A7B2D0C5}</a:tableStyleId>
              </a:tblPr>
              <a:tblGrid>
                <a:gridCol w="2554307"/>
                <a:gridCol w="5650953"/>
              </a:tblGrid>
              <a:tr h="0">
                <a:tc>
                  <a:txBody>
                    <a:bodyPr/>
                    <a:lstStyle/>
                    <a:p>
                      <a:r>
                        <a:rPr lang="en-US" sz="1100" dirty="0" smtClean="0"/>
                        <a:t>Start</a:t>
                      </a:r>
                      <a:r>
                        <a:rPr lang="en-US" sz="1100" baseline="0" dirty="0" smtClean="0"/>
                        <a:t> With…</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r>
                        <a:rPr lang="en-US" sz="1100" dirty="0" smtClean="0"/>
                        <a:t>If Your Background Is…</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r>
              <a:tr h="0">
                <a:tc>
                  <a:txBody>
                    <a:bodyPr/>
                    <a:lstStyle/>
                    <a:p>
                      <a:r>
                        <a:rPr lang="en-US" sz="1100" dirty="0" smtClean="0">
                          <a:hlinkClick r:id="rId2" action="ppaction://hlinksldjump"/>
                        </a:rPr>
                        <a:t>Section 1: Automation Overview</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Brand</a:t>
                      </a:r>
                      <a:r>
                        <a:rPr lang="en-US" sz="1100" baseline="0" dirty="0" smtClean="0"/>
                        <a:t> new to automation and/or need a refresher on core automation concepts</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sz="1100" dirty="0" smtClean="0">
                          <a:hlinkClick r:id="rId3" action="ppaction://hlinksldjump"/>
                        </a:rPr>
                        <a:t>Section 2: Selenium Overview</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Automation</a:t>
                      </a:r>
                      <a:r>
                        <a:rPr lang="en-US" sz="1100" baseline="0" dirty="0" smtClean="0"/>
                        <a:t> experience with other tools but have not used Selenium</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sz="1100" dirty="0" smtClean="0">
                          <a:hlinkClick r:id="rId4" action="ppaction://hlinksldjump"/>
                        </a:rPr>
                        <a:t>Section</a:t>
                      </a:r>
                      <a:r>
                        <a:rPr lang="en-US" sz="1100" baseline="0" dirty="0" smtClean="0">
                          <a:hlinkClick r:id="rId4" action="ppaction://hlinksldjump"/>
                        </a:rPr>
                        <a:t> 3: Sauce Labs Overview</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Automation experience with Selenium, but are new to Sauce Labs</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1459066294"/>
              </p:ext>
            </p:extLst>
          </p:nvPr>
        </p:nvGraphicFramePr>
        <p:xfrm>
          <a:off x="461034" y="4325274"/>
          <a:ext cx="8205261" cy="1402080"/>
        </p:xfrm>
        <a:graphic>
          <a:graphicData uri="http://schemas.openxmlformats.org/drawingml/2006/table">
            <a:tbl>
              <a:tblPr firstRow="1">
                <a:tableStyleId>{793D81CF-94F2-401A-BA57-92F5A7B2D0C5}</a:tableStyleId>
              </a:tblPr>
              <a:tblGrid>
                <a:gridCol w="2380137"/>
                <a:gridCol w="5825124"/>
              </a:tblGrid>
              <a:tr h="0">
                <a:tc>
                  <a:txBody>
                    <a:bodyPr/>
                    <a:lstStyle/>
                    <a:p>
                      <a:r>
                        <a:rPr lang="en-US" sz="1100" dirty="0" smtClean="0"/>
                        <a:t>Area</a:t>
                      </a:r>
                      <a:endParaRPr lang="en-US" sz="1100" dirty="0"/>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bg2">
                        <a:lumMod val="50000"/>
                      </a:schemeClr>
                    </a:solidFill>
                  </a:tcPr>
                </a:tc>
                <a:tc>
                  <a:txBody>
                    <a:bodyPr/>
                    <a:lstStyle/>
                    <a:p>
                      <a:r>
                        <a:rPr lang="en-US" sz="1100" dirty="0" smtClean="0"/>
                        <a:t>Description</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bg2">
                        <a:lumMod val="50000"/>
                      </a:schemeClr>
                    </a:solidFill>
                  </a:tcPr>
                </a:tc>
              </a:tr>
              <a:tr h="0">
                <a:tc>
                  <a:txBody>
                    <a:bodyPr/>
                    <a:lstStyle/>
                    <a:p>
                      <a:r>
                        <a:rPr lang="en-US" sz="1100" dirty="0" smtClean="0">
                          <a:hlinkClick r:id="rId5"/>
                        </a:rPr>
                        <a:t>Accenture Java Training</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r>
                        <a:rPr lang="en-US" sz="1100" dirty="0" smtClean="0"/>
                        <a:t>Recommended as a pre-requisite</a:t>
                      </a:r>
                      <a:r>
                        <a:rPr lang="en-US" sz="1100" baseline="0" dirty="0" smtClean="0"/>
                        <a:t> for those without a background in Java</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hlinkClick r:id="rId6"/>
                        </a:rPr>
                        <a:t>Accenture</a:t>
                      </a:r>
                      <a:r>
                        <a:rPr lang="en-US" sz="1100" baseline="0" dirty="0" smtClean="0">
                          <a:hlinkClick r:id="rId6"/>
                        </a:rPr>
                        <a:t> Java Coding Standards</a:t>
                      </a:r>
                      <a:endParaRPr lang="en-US" sz="1100" dirty="0" smtClean="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r>
                        <a:rPr lang="en-US" sz="1100" dirty="0" smtClean="0"/>
                        <a:t>A</a:t>
                      </a:r>
                      <a:r>
                        <a:rPr lang="en-US" sz="1100" baseline="0" dirty="0" smtClean="0"/>
                        <a:t> helpful reference for consistent coding standards that can be followed</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r>
                        <a:rPr lang="en-US" sz="1100" dirty="0" smtClean="0">
                          <a:hlinkClick r:id="rId7"/>
                        </a:rPr>
                        <a:t>Accenture Portal for Java</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r>
                        <a:rPr lang="en-US" sz="1100" dirty="0" smtClean="0"/>
                        <a:t>Overall portal</a:t>
                      </a:r>
                      <a:r>
                        <a:rPr lang="en-US" sz="1100" baseline="0" dirty="0" smtClean="0"/>
                        <a:t> with a number of helpful materials and assets available on Java</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bl>
          </a:graphicData>
        </a:graphic>
      </p:graphicFrame>
      <p:sp>
        <p:nvSpPr>
          <p:cNvPr id="6" name="Rectangle 5"/>
          <p:cNvSpPr/>
          <p:nvPr/>
        </p:nvSpPr>
        <p:spPr>
          <a:xfrm>
            <a:off x="471922" y="1914649"/>
            <a:ext cx="8229600" cy="27432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t>Course Progression Options</a:t>
            </a:r>
            <a:endParaRPr lang="en-US" sz="1200" b="1" dirty="0"/>
          </a:p>
        </p:txBody>
      </p:sp>
      <p:sp>
        <p:nvSpPr>
          <p:cNvPr id="7" name="Rectangle 6"/>
          <p:cNvSpPr/>
          <p:nvPr/>
        </p:nvSpPr>
        <p:spPr>
          <a:xfrm>
            <a:off x="450148" y="3993822"/>
            <a:ext cx="8229600" cy="27432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t>Additional Reference Materials</a:t>
            </a:r>
            <a:endParaRPr lang="en-US" sz="1200" b="1" dirty="0"/>
          </a:p>
        </p:txBody>
      </p:sp>
      <p:sp>
        <p:nvSpPr>
          <p:cNvPr id="8" name="TextBox 7"/>
          <p:cNvSpPr txBox="1"/>
          <p:nvPr/>
        </p:nvSpPr>
        <p:spPr>
          <a:xfrm>
            <a:off x="450148" y="5954485"/>
            <a:ext cx="8205261" cy="261610"/>
          </a:xfrm>
          <a:prstGeom prst="rect">
            <a:avLst/>
          </a:prstGeom>
          <a:noFill/>
          <a:ln>
            <a:solidFill>
              <a:schemeClr val="bg2">
                <a:lumMod val="10000"/>
              </a:schemeClr>
            </a:solidFill>
            <a:prstDash val="dash"/>
          </a:ln>
        </p:spPr>
        <p:txBody>
          <a:bodyPr wrap="square" rtlCol="0">
            <a:spAutoFit/>
          </a:bodyPr>
          <a:lstStyle/>
          <a:p>
            <a:r>
              <a:rPr lang="en-US" sz="1100" dirty="0" smtClean="0"/>
              <a:t>Note: Selenium has a number of programming languages supported, but this course will focus on the Java bindings</a:t>
            </a:r>
            <a:endParaRPr lang="en-US" sz="1100" dirty="0"/>
          </a:p>
        </p:txBody>
      </p:sp>
    </p:spTree>
    <p:extLst>
      <p:ext uri="{BB962C8B-B14F-4D97-AF65-F5344CB8AC3E}">
        <p14:creationId xmlns="" xmlns:p14="http://schemas.microsoft.com/office/powerpoint/2010/main" val="3881446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First Web driver object</a:t>
            </a:r>
            <a:endParaRPr lang="en-US" dirty="0"/>
          </a:p>
        </p:txBody>
      </p:sp>
      <p:sp>
        <p:nvSpPr>
          <p:cNvPr id="3" name="Text Placeholder 2"/>
          <p:cNvSpPr>
            <a:spLocks noGrp="1"/>
          </p:cNvSpPr>
          <p:nvPr>
            <p:ph type="body" sz="quarter" idx="10"/>
          </p:nvPr>
        </p:nvSpPr>
        <p:spPr>
          <a:xfrm>
            <a:off x="461036" y="1271683"/>
            <a:ext cx="8641080" cy="5164975"/>
          </a:xfrm>
        </p:spPr>
        <p:txBody>
          <a:bodyPr/>
          <a:lstStyle/>
          <a:p>
            <a:r>
              <a:rPr lang="en-US" dirty="0" smtClean="0">
                <a:solidFill>
                  <a:schemeClr val="tx1"/>
                </a:solidFill>
              </a:rPr>
              <a:t>Creating  HtmlUnit driver</a:t>
            </a:r>
          </a:p>
          <a:p>
            <a:r>
              <a:rPr lang="en-US" dirty="0" smtClean="0"/>
              <a:t>HtmlUnitDriver driver = new HtmlUnitDriver(true);</a:t>
            </a:r>
          </a:p>
          <a:p>
            <a:r>
              <a:rPr lang="en-US" dirty="0" smtClean="0">
                <a:solidFill>
                  <a:schemeClr val="tx1"/>
                </a:solidFill>
              </a:rPr>
              <a:t>Creating firefox WebDriver object</a:t>
            </a:r>
          </a:p>
          <a:p>
            <a:r>
              <a:rPr lang="en-US" dirty="0" smtClean="0"/>
              <a:t>WebDriver driver = new Firefox Driver(); </a:t>
            </a:r>
          </a:p>
          <a:p>
            <a:r>
              <a:rPr lang="en-US" dirty="0" smtClean="0">
                <a:solidFill>
                  <a:schemeClr val="tx1"/>
                </a:solidFill>
              </a:rPr>
              <a:t>Creating Chrome WebDriver object</a:t>
            </a:r>
          </a:p>
          <a:p>
            <a:r>
              <a:rPr lang="en-US" dirty="0" smtClean="0"/>
              <a:t>WebDriver driver = new ChromeDriver(); </a:t>
            </a:r>
          </a:p>
          <a:p>
            <a:r>
              <a:rPr lang="en-US" dirty="0" smtClean="0">
                <a:solidFill>
                  <a:schemeClr val="tx1"/>
                </a:solidFill>
              </a:rPr>
              <a:t>Creating Android WebDriver object</a:t>
            </a:r>
          </a:p>
          <a:p>
            <a:r>
              <a:rPr lang="en-US" dirty="0" smtClean="0"/>
              <a:t>WebDriver driver = new Android Driver(); </a:t>
            </a:r>
          </a:p>
          <a:p>
            <a:r>
              <a:rPr lang="en-US" dirty="0" smtClean="0">
                <a:solidFill>
                  <a:schemeClr val="tx1"/>
                </a:solidFill>
              </a:rPr>
              <a:t>Creating IOS WebDriver object</a:t>
            </a:r>
          </a:p>
          <a:p>
            <a:r>
              <a:rPr lang="en-US" dirty="0" smtClean="0"/>
              <a:t>WebDriver driver = new IPhoneDriver();</a:t>
            </a:r>
          </a:p>
          <a:p>
            <a:endParaRPr lang="en-US" dirty="0" smtClean="0"/>
          </a:p>
          <a:p>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728547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WebDriver API Command &amp; </a:t>
            </a:r>
            <a:r>
              <a:rPr lang="en-US" altLang="en-US" dirty="0" smtClean="0"/>
              <a:t>Operations: Basics</a:t>
            </a:r>
            <a:endParaRPr lang="en-US" dirty="0"/>
          </a:p>
        </p:txBody>
      </p:sp>
      <p:sp>
        <p:nvSpPr>
          <p:cNvPr id="3" name="Text Placeholder 2"/>
          <p:cNvSpPr>
            <a:spLocks noGrp="1"/>
          </p:cNvSpPr>
          <p:nvPr>
            <p:ph type="body" sz="quarter" idx="10"/>
          </p:nvPr>
        </p:nvSpPr>
        <p:spPr/>
        <p:txBody>
          <a:bodyPr/>
          <a:lstStyle/>
          <a:p>
            <a:r>
              <a:rPr lang="en-US" dirty="0" smtClean="0"/>
              <a:t>The following section shows some options within WebDriver for some commonly used commands:</a:t>
            </a:r>
            <a:endParaRPr lang="en-US" dirty="0"/>
          </a:p>
        </p:txBody>
      </p:sp>
      <p:sp>
        <p:nvSpPr>
          <p:cNvPr id="4" name="Rectangle 3"/>
          <p:cNvSpPr/>
          <p:nvPr/>
        </p:nvSpPr>
        <p:spPr>
          <a:xfrm>
            <a:off x="940005" y="2111829"/>
            <a:ext cx="1868509" cy="117565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Navigation Basics</a:t>
            </a:r>
            <a:endParaRPr lang="en-US" sz="1200" b="1" dirty="0"/>
          </a:p>
        </p:txBody>
      </p:sp>
      <p:sp>
        <p:nvSpPr>
          <p:cNvPr id="6" name="Rectangle 5"/>
          <p:cNvSpPr/>
          <p:nvPr/>
        </p:nvSpPr>
        <p:spPr>
          <a:xfrm>
            <a:off x="3530805" y="2111828"/>
            <a:ext cx="1868509" cy="117565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Locating UI Elements</a:t>
            </a:r>
            <a:endParaRPr lang="en-US" sz="1200" b="1" dirty="0"/>
          </a:p>
        </p:txBody>
      </p:sp>
      <p:sp>
        <p:nvSpPr>
          <p:cNvPr id="7" name="Rectangle 6"/>
          <p:cNvSpPr/>
          <p:nvPr/>
        </p:nvSpPr>
        <p:spPr>
          <a:xfrm>
            <a:off x="6121605" y="2111829"/>
            <a:ext cx="1868509" cy="117565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User Input: Filling Forms</a:t>
            </a:r>
            <a:endParaRPr lang="en-US" sz="1200" b="1" dirty="0"/>
          </a:p>
        </p:txBody>
      </p:sp>
      <p:sp>
        <p:nvSpPr>
          <p:cNvPr id="8" name="Rectangle 7"/>
          <p:cNvSpPr/>
          <p:nvPr/>
        </p:nvSpPr>
        <p:spPr>
          <a:xfrm>
            <a:off x="2268060" y="3559624"/>
            <a:ext cx="1868509" cy="117565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Moving Between Windows and Frames</a:t>
            </a:r>
            <a:endParaRPr lang="en-US" sz="1200" b="1" dirty="0"/>
          </a:p>
        </p:txBody>
      </p:sp>
      <p:sp>
        <p:nvSpPr>
          <p:cNvPr id="9" name="Rectangle 8"/>
          <p:cNvSpPr/>
          <p:nvPr/>
        </p:nvSpPr>
        <p:spPr>
          <a:xfrm>
            <a:off x="4780743" y="3559624"/>
            <a:ext cx="1868509" cy="117565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Pop-Up Dialogs</a:t>
            </a:r>
            <a:endParaRPr lang="en-US" sz="1200" b="1" dirty="0"/>
          </a:p>
        </p:txBody>
      </p:sp>
    </p:spTree>
    <p:extLst>
      <p:ext uri="{BB962C8B-B14F-4D97-AF65-F5344CB8AC3E}">
        <p14:creationId xmlns="" xmlns:p14="http://schemas.microsoft.com/office/powerpoint/2010/main" val="1382181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WebDriver API Command &amp; </a:t>
            </a:r>
            <a:r>
              <a:rPr lang="en-US" altLang="en-US" dirty="0" smtClean="0"/>
              <a:t>Operations:</a:t>
            </a:r>
            <a:br>
              <a:rPr lang="en-US" altLang="en-US" dirty="0" smtClean="0"/>
            </a:br>
            <a:r>
              <a:rPr lang="en-US" altLang="en-US" dirty="0" smtClean="0"/>
              <a:t>Navigation</a:t>
            </a:r>
            <a:endParaRPr lang="en-US" dirty="0"/>
          </a:p>
        </p:txBody>
      </p:sp>
      <p:sp>
        <p:nvSpPr>
          <p:cNvPr id="6" name="Content Placeholder 4"/>
          <p:cNvSpPr txBox="1">
            <a:spLocks/>
          </p:cNvSpPr>
          <p:nvPr/>
        </p:nvSpPr>
        <p:spPr>
          <a:xfrm>
            <a:off x="457201" y="2483771"/>
            <a:ext cx="4114800" cy="2926438"/>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200" b="1" dirty="0" smtClean="0">
                <a:latin typeface="+mn-lt"/>
                <a:cs typeface="+mn-cs"/>
              </a:rPr>
              <a:t>Code:</a:t>
            </a:r>
          </a:p>
          <a:p>
            <a:pPr marL="0" indent="0">
              <a:spcBef>
                <a:spcPts val="300"/>
              </a:spcBef>
              <a:buClrTx/>
              <a:buNone/>
            </a:pPr>
            <a:r>
              <a:rPr lang="en-US" sz="1200" i="1" dirty="0" smtClean="0">
                <a:latin typeface="+mn-lt"/>
                <a:cs typeface="+mn-cs"/>
              </a:rPr>
              <a:t>driver.get</a:t>
            </a:r>
            <a:r>
              <a:rPr lang="en-US" sz="1200" i="1" dirty="0">
                <a:latin typeface="+mn-lt"/>
                <a:cs typeface="+mn-cs"/>
              </a:rPr>
              <a:t>("http://www.google.com</a:t>
            </a:r>
            <a:r>
              <a:rPr lang="en-US" sz="1200" i="1" dirty="0" smtClean="0">
                <a:latin typeface="+mn-lt"/>
                <a:cs typeface="+mn-cs"/>
              </a:rPr>
              <a:t>");</a:t>
            </a:r>
            <a:br>
              <a:rPr lang="en-US" sz="1200" i="1" dirty="0" smtClean="0">
                <a:latin typeface="+mn-lt"/>
                <a:cs typeface="+mn-cs"/>
              </a:rPr>
            </a:br>
            <a:r>
              <a:rPr lang="en-US" sz="1200" dirty="0" smtClean="0">
                <a:latin typeface="+mn-lt"/>
                <a:cs typeface="+mn-cs"/>
              </a:rPr>
              <a:t> </a:t>
            </a:r>
            <a:br>
              <a:rPr lang="en-US" sz="1200" dirty="0" smtClean="0">
                <a:latin typeface="+mn-lt"/>
                <a:cs typeface="+mn-cs"/>
              </a:rPr>
            </a:br>
            <a:endParaRPr lang="en-US" sz="1200" dirty="0" smtClean="0">
              <a:latin typeface="+mn-lt"/>
              <a:cs typeface="+mn-cs"/>
            </a:endParaRPr>
          </a:p>
          <a:p>
            <a:pPr marL="0" indent="0">
              <a:spcBef>
                <a:spcPts val="300"/>
              </a:spcBef>
              <a:buClrTx/>
              <a:buNone/>
            </a:pPr>
            <a:r>
              <a:rPr lang="en-US" sz="1200" b="1" dirty="0" smtClean="0">
                <a:latin typeface="+mn-lt"/>
                <a:cs typeface="+mn-cs"/>
              </a:rPr>
              <a:t>Notes:</a:t>
            </a:r>
            <a:endParaRPr lang="en-US" sz="1200" b="1" dirty="0">
              <a:latin typeface="+mn-lt"/>
              <a:cs typeface="+mn-cs"/>
            </a:endParaRPr>
          </a:p>
          <a:p>
            <a:pPr marL="182563" indent="-182563">
              <a:spcBef>
                <a:spcPts val="300"/>
              </a:spcBef>
              <a:buClrTx/>
            </a:pPr>
            <a:r>
              <a:rPr lang="en-US" sz="1200" dirty="0">
                <a:latin typeface="+mn-lt"/>
                <a:cs typeface="+mn-cs"/>
              </a:rPr>
              <a:t>D</a:t>
            </a:r>
            <a:r>
              <a:rPr lang="en-US" sz="1200" dirty="0" smtClean="0">
                <a:latin typeface="+mn-lt"/>
                <a:cs typeface="+mn-cs"/>
              </a:rPr>
              <a:t>ependent on several factors, including the OS/Browser combination, WebDriver may or may not wait for the page to load. </a:t>
            </a:r>
          </a:p>
          <a:p>
            <a:pPr marL="182563" indent="-182563">
              <a:spcBef>
                <a:spcPts val="300"/>
              </a:spcBef>
              <a:buClrTx/>
            </a:pPr>
            <a:r>
              <a:rPr lang="en-US" sz="1200" dirty="0" smtClean="0">
                <a:latin typeface="+mn-lt"/>
                <a:cs typeface="+mn-cs"/>
              </a:rPr>
              <a:t>In some circumstances, WebDriver may return control before the page has finished, or even started, loading. </a:t>
            </a:r>
          </a:p>
          <a:p>
            <a:pPr marL="182563" indent="-182563">
              <a:spcBef>
                <a:spcPts val="300"/>
              </a:spcBef>
              <a:buClrTx/>
            </a:pPr>
            <a:r>
              <a:rPr lang="en-US" sz="1200" dirty="0" smtClean="0">
                <a:latin typeface="+mn-lt"/>
                <a:cs typeface="+mn-cs"/>
              </a:rPr>
              <a:t>To ensure robustness, you need to wait for the element(s) to exist in the page using </a:t>
            </a:r>
            <a:r>
              <a:rPr lang="en-US" sz="1200" dirty="0" smtClean="0">
                <a:latin typeface="+mn-lt"/>
                <a:cs typeface="+mn-cs"/>
                <a:hlinkClick r:id="rId5"/>
              </a:rPr>
              <a:t>Explicit and Implicit Waits</a:t>
            </a:r>
            <a:r>
              <a:rPr lang="en-US" sz="1200" dirty="0" smtClean="0">
                <a:latin typeface="+mn-lt"/>
                <a:cs typeface="+mn-cs"/>
              </a:rPr>
              <a:t>.</a:t>
            </a:r>
            <a:endParaRPr lang="en-US" sz="1200" dirty="0">
              <a:latin typeface="+mn-lt"/>
              <a:cs typeface="+mn-cs"/>
            </a:endParaRPr>
          </a:p>
        </p:txBody>
      </p:sp>
      <p:sp>
        <p:nvSpPr>
          <p:cNvPr id="7" name="Rectangle 6"/>
          <p:cNvSpPr/>
          <p:nvPr>
            <p:custDataLst>
              <p:tags r:id="rId1"/>
            </p:custDataLst>
          </p:nvPr>
        </p:nvSpPr>
        <p:spPr bwMode="auto">
          <a:xfrm>
            <a:off x="461035" y="2226404"/>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rPr>
              <a:t>Navigate To a URL</a:t>
            </a:r>
          </a:p>
        </p:txBody>
      </p:sp>
      <p:sp>
        <p:nvSpPr>
          <p:cNvPr id="8" name="Content Placeholder 4"/>
          <p:cNvSpPr txBox="1">
            <a:spLocks/>
          </p:cNvSpPr>
          <p:nvPr/>
        </p:nvSpPr>
        <p:spPr>
          <a:xfrm>
            <a:off x="4732070" y="2483771"/>
            <a:ext cx="4114800" cy="2902721"/>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200" b="1" dirty="0" smtClean="0">
                <a:latin typeface="+mn-lt"/>
                <a:cs typeface="+mn-cs"/>
              </a:rPr>
              <a:t>Code</a:t>
            </a:r>
          </a:p>
          <a:p>
            <a:pPr marL="0" indent="0">
              <a:spcBef>
                <a:spcPts val="300"/>
              </a:spcBef>
              <a:buClrTx/>
              <a:buNone/>
            </a:pPr>
            <a:r>
              <a:rPr lang="en-US" sz="1200" i="1" dirty="0" smtClean="0">
                <a:latin typeface="+mn-lt"/>
                <a:cs typeface="+mn-cs"/>
              </a:rPr>
              <a:t>driver.navigate</a:t>
            </a:r>
            <a:r>
              <a:rPr lang="en-US" sz="1200" i="1" dirty="0">
                <a:latin typeface="+mn-lt"/>
                <a:cs typeface="+mn-cs"/>
              </a:rPr>
              <a:t>().forward(); </a:t>
            </a:r>
            <a:endParaRPr lang="en-US" sz="1200" i="1" dirty="0" smtClean="0">
              <a:latin typeface="+mn-lt"/>
              <a:cs typeface="+mn-cs"/>
            </a:endParaRPr>
          </a:p>
          <a:p>
            <a:pPr marL="0" indent="0">
              <a:spcBef>
                <a:spcPts val="300"/>
              </a:spcBef>
              <a:buClrTx/>
              <a:buNone/>
            </a:pPr>
            <a:r>
              <a:rPr lang="en-US" sz="1200" i="1" dirty="0" smtClean="0">
                <a:latin typeface="+mn-lt"/>
                <a:cs typeface="+mn-cs"/>
              </a:rPr>
              <a:t>driver.navigate</a:t>
            </a:r>
            <a:r>
              <a:rPr lang="en-US" sz="1200" i="1" dirty="0">
                <a:latin typeface="+mn-lt"/>
                <a:cs typeface="+mn-cs"/>
              </a:rPr>
              <a:t>().back(); </a:t>
            </a:r>
            <a:endParaRPr lang="en-US" sz="1200" i="1" dirty="0" smtClean="0">
              <a:latin typeface="+mn-lt"/>
              <a:cs typeface="+mn-cs"/>
            </a:endParaRPr>
          </a:p>
          <a:p>
            <a:pPr marL="0" indent="0">
              <a:spcBef>
                <a:spcPts val="300"/>
              </a:spcBef>
              <a:buClrTx/>
              <a:buNone/>
            </a:pPr>
            <a:r>
              <a:rPr lang="en-US" sz="1200" b="1" dirty="0" smtClean="0">
                <a:latin typeface="+mn-lt"/>
                <a:cs typeface="+mn-cs"/>
              </a:rPr>
              <a:t/>
            </a:r>
            <a:br>
              <a:rPr lang="en-US" sz="1200" b="1" dirty="0" smtClean="0">
                <a:latin typeface="+mn-lt"/>
                <a:cs typeface="+mn-cs"/>
              </a:rPr>
            </a:br>
            <a:r>
              <a:rPr lang="en-US" sz="1200" b="1" dirty="0" smtClean="0">
                <a:latin typeface="+mn-lt"/>
                <a:cs typeface="+mn-cs"/>
              </a:rPr>
              <a:t>Notes:</a:t>
            </a:r>
            <a:endParaRPr lang="en-US" sz="1200" dirty="0" smtClean="0">
              <a:latin typeface="+mn-lt"/>
              <a:cs typeface="+mn-cs"/>
            </a:endParaRPr>
          </a:p>
          <a:p>
            <a:pPr>
              <a:spcBef>
                <a:spcPts val="300"/>
              </a:spcBef>
              <a:buClrTx/>
            </a:pPr>
            <a:r>
              <a:rPr lang="en-US" sz="1200" i="1" dirty="0" smtClean="0">
                <a:latin typeface="+mn-lt"/>
                <a:cs typeface="+mn-cs"/>
              </a:rPr>
              <a:t>navigate</a:t>
            </a:r>
            <a:r>
              <a:rPr lang="en-US" sz="1200" i="1" dirty="0">
                <a:latin typeface="+mn-lt"/>
                <a:cs typeface="+mn-cs"/>
              </a:rPr>
              <a:t>().to</a:t>
            </a:r>
            <a:r>
              <a:rPr lang="en-US" sz="1200" i="1" dirty="0" smtClean="0">
                <a:latin typeface="+mn-lt"/>
                <a:cs typeface="+mn-cs"/>
              </a:rPr>
              <a:t>()</a:t>
            </a:r>
            <a:r>
              <a:rPr lang="en-US" sz="1200" dirty="0" smtClean="0">
                <a:latin typeface="+mn-lt"/>
                <a:cs typeface="+mn-cs"/>
              </a:rPr>
              <a:t> </a:t>
            </a:r>
            <a:r>
              <a:rPr lang="en-US" sz="1200" dirty="0">
                <a:latin typeface="+mn-lt"/>
                <a:cs typeface="+mn-cs"/>
              </a:rPr>
              <a:t>and </a:t>
            </a:r>
            <a:r>
              <a:rPr lang="en-US" sz="1200" i="1" dirty="0" smtClean="0">
                <a:latin typeface="+mn-lt"/>
                <a:cs typeface="+mn-cs"/>
              </a:rPr>
              <a:t>get()</a:t>
            </a:r>
            <a:r>
              <a:rPr lang="en-US" sz="1200" dirty="0" smtClean="0">
                <a:latin typeface="+mn-lt"/>
                <a:cs typeface="+mn-cs"/>
              </a:rPr>
              <a:t> </a:t>
            </a:r>
            <a:r>
              <a:rPr lang="en-US" sz="1200" dirty="0">
                <a:latin typeface="+mn-lt"/>
                <a:cs typeface="+mn-cs"/>
              </a:rPr>
              <a:t>do exactly the same thing. One’s just a lot easier to type than the </a:t>
            </a:r>
            <a:r>
              <a:rPr lang="en-US" sz="1200" dirty="0" smtClean="0">
                <a:latin typeface="+mn-lt"/>
                <a:cs typeface="+mn-cs"/>
              </a:rPr>
              <a:t>other: </a:t>
            </a:r>
            <a:r>
              <a:rPr lang="en-US" sz="1200" i="1" dirty="0" smtClean="0">
                <a:latin typeface="+mn-lt"/>
                <a:cs typeface="+mn-cs"/>
              </a:rPr>
              <a:t>driver.navigate</a:t>
            </a:r>
            <a:r>
              <a:rPr lang="en-US" sz="1200" i="1" dirty="0">
                <a:latin typeface="+mn-lt"/>
                <a:cs typeface="+mn-cs"/>
              </a:rPr>
              <a:t>().to("http://www.example.com"); </a:t>
            </a:r>
          </a:p>
          <a:p>
            <a:pPr marL="0" indent="0">
              <a:spcBef>
                <a:spcPts val="300"/>
              </a:spcBef>
              <a:buClrTx/>
              <a:buNone/>
            </a:pPr>
            <a:endParaRPr lang="en-US" sz="1200" dirty="0" smtClean="0">
              <a:latin typeface="+mn-lt"/>
              <a:cs typeface="+mn-cs"/>
            </a:endParaRPr>
          </a:p>
          <a:p>
            <a:pPr marL="182563" indent="-182563">
              <a:spcBef>
                <a:spcPts val="300"/>
              </a:spcBef>
              <a:buClrTx/>
            </a:pPr>
            <a:endParaRPr lang="en-US" sz="1200" dirty="0">
              <a:latin typeface="+mn-lt"/>
              <a:cs typeface="+mn-cs"/>
            </a:endParaRPr>
          </a:p>
        </p:txBody>
      </p:sp>
      <p:sp>
        <p:nvSpPr>
          <p:cNvPr id="9" name="Rectangle 8"/>
          <p:cNvSpPr/>
          <p:nvPr>
            <p:custDataLst>
              <p:tags r:id="rId2"/>
            </p:custDataLst>
          </p:nvPr>
        </p:nvSpPr>
        <p:spPr bwMode="auto">
          <a:xfrm>
            <a:off x="4732070" y="2226404"/>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rPr>
              <a:t>Navigate Between Pages</a:t>
            </a:r>
          </a:p>
        </p:txBody>
      </p:sp>
      <p:sp>
        <p:nvSpPr>
          <p:cNvPr id="10" name="Content Placeholder 4"/>
          <p:cNvSpPr txBox="1">
            <a:spLocks/>
          </p:cNvSpPr>
          <p:nvPr/>
        </p:nvSpPr>
        <p:spPr>
          <a:xfrm>
            <a:off x="461035" y="1518814"/>
            <a:ext cx="8385835" cy="57953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563" indent="-182563">
              <a:spcBef>
                <a:spcPts val="300"/>
              </a:spcBef>
              <a:buClrTx/>
            </a:pPr>
            <a:r>
              <a:rPr lang="en-US" sz="1200" noProof="1" smtClean="0">
                <a:latin typeface="+mn-lt"/>
                <a:cs typeface="+mn-cs"/>
              </a:rPr>
              <a:t>The Navigate interface allows for navigating between pages. </a:t>
            </a:r>
            <a:endParaRPr lang="en-US" sz="1200" noProof="1">
              <a:latin typeface="+mn-lt"/>
              <a:cs typeface="+mn-cs"/>
            </a:endParaRPr>
          </a:p>
        </p:txBody>
      </p:sp>
      <p:sp>
        <p:nvSpPr>
          <p:cNvPr id="11" name="Rectangle 10"/>
          <p:cNvSpPr/>
          <p:nvPr>
            <p:custDataLst>
              <p:tags r:id="rId3"/>
            </p:custDataLst>
          </p:nvPr>
        </p:nvSpPr>
        <p:spPr bwMode="auto">
          <a:xfrm>
            <a:off x="461035" y="1261447"/>
            <a:ext cx="8385835"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rPr>
              <a:t>Overall Notes:</a:t>
            </a:r>
          </a:p>
        </p:txBody>
      </p:sp>
    </p:spTree>
    <p:extLst>
      <p:ext uri="{BB962C8B-B14F-4D97-AF65-F5344CB8AC3E}">
        <p14:creationId xmlns="" xmlns:p14="http://schemas.microsoft.com/office/powerpoint/2010/main" val="2337435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WebDriver API Command &amp; </a:t>
            </a:r>
            <a:r>
              <a:rPr lang="en-US" altLang="en-US" dirty="0" smtClean="0"/>
              <a:t>Operations:</a:t>
            </a:r>
            <a:br>
              <a:rPr lang="en-US" altLang="en-US" dirty="0" smtClean="0"/>
            </a:br>
            <a:r>
              <a:rPr lang="en-US" altLang="en-US" dirty="0" smtClean="0"/>
              <a:t>Locating UI Elements (1 of 2)</a:t>
            </a:r>
            <a:endParaRPr lang="en-US" dirty="0"/>
          </a:p>
        </p:txBody>
      </p:sp>
      <p:sp>
        <p:nvSpPr>
          <p:cNvPr id="6" name="Content Placeholder 4"/>
          <p:cNvSpPr txBox="1">
            <a:spLocks/>
          </p:cNvSpPr>
          <p:nvPr/>
        </p:nvSpPr>
        <p:spPr>
          <a:xfrm>
            <a:off x="413659" y="1518814"/>
            <a:ext cx="8567054" cy="1159072"/>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563" indent="-182563">
              <a:spcBef>
                <a:spcPts val="300"/>
              </a:spcBef>
              <a:buClrTx/>
            </a:pPr>
            <a:r>
              <a:rPr lang="en-US" sz="1100" noProof="1" smtClean="0">
                <a:latin typeface="+mn-lt"/>
                <a:cs typeface="+mn-cs"/>
              </a:rPr>
              <a:t>Locating elements in WebDriver can be done on the WebDriver instance itself or on a WebElement. </a:t>
            </a:r>
          </a:p>
          <a:p>
            <a:pPr marL="182563" indent="-182563">
              <a:spcBef>
                <a:spcPts val="300"/>
              </a:spcBef>
              <a:buClrTx/>
            </a:pPr>
            <a:r>
              <a:rPr lang="en-US" sz="1100" noProof="1" smtClean="0">
                <a:latin typeface="+mn-lt"/>
                <a:cs typeface="+mn-cs"/>
              </a:rPr>
              <a:t>Each of the language bindings expose a “Find Element” and “Find Elements” method. </a:t>
            </a:r>
          </a:p>
          <a:p>
            <a:pPr marL="407988" lvl="1" indent="-182563">
              <a:spcBef>
                <a:spcPts val="300"/>
              </a:spcBef>
              <a:buClrTx/>
            </a:pPr>
            <a:r>
              <a:rPr lang="en-US" sz="1100" noProof="1" smtClean="0">
                <a:latin typeface="+mn-lt"/>
                <a:cs typeface="+mn-cs"/>
              </a:rPr>
              <a:t>The first returns a WebElement object otherwise it throws an exception. </a:t>
            </a:r>
          </a:p>
          <a:p>
            <a:pPr marL="407988" lvl="1" indent="-182563">
              <a:spcBef>
                <a:spcPts val="300"/>
              </a:spcBef>
              <a:buClrTx/>
            </a:pPr>
            <a:r>
              <a:rPr lang="en-US" sz="1100" noProof="1" smtClean="0">
                <a:latin typeface="+mn-lt"/>
                <a:cs typeface="+mn-cs"/>
              </a:rPr>
              <a:t>The latter returns a list of  WebElements, it can return an empty list if no DOM elements match the query</a:t>
            </a:r>
            <a:r>
              <a:rPr lang="en-US" sz="900" noProof="1" smtClean="0">
                <a:latin typeface="+mn-lt"/>
                <a:cs typeface="+mn-cs"/>
              </a:rPr>
              <a:t>.</a:t>
            </a:r>
          </a:p>
          <a:p>
            <a:pPr marL="182563" indent="-182563">
              <a:spcBef>
                <a:spcPts val="300"/>
              </a:spcBef>
              <a:buClrTx/>
            </a:pPr>
            <a:r>
              <a:rPr lang="en-US" sz="1100" noProof="1" smtClean="0">
                <a:latin typeface="+mn-lt"/>
                <a:cs typeface="+mn-cs"/>
              </a:rPr>
              <a:t>The “Find” methods take a locator or query object called “By”</a:t>
            </a:r>
            <a:endParaRPr lang="en-US" sz="1100" noProof="1">
              <a:latin typeface="+mn-lt"/>
              <a:cs typeface="+mn-cs"/>
            </a:endParaRPr>
          </a:p>
        </p:txBody>
      </p:sp>
      <p:sp>
        <p:nvSpPr>
          <p:cNvPr id="7" name="Rectangle 6"/>
          <p:cNvSpPr/>
          <p:nvPr>
            <p:custDataLst>
              <p:tags r:id="rId1"/>
            </p:custDataLst>
          </p:nvPr>
        </p:nvSpPr>
        <p:spPr bwMode="auto">
          <a:xfrm>
            <a:off x="413659" y="1261447"/>
            <a:ext cx="8567054"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rPr>
              <a:t>Overall Notes:</a:t>
            </a:r>
          </a:p>
        </p:txBody>
      </p:sp>
      <p:sp>
        <p:nvSpPr>
          <p:cNvPr id="8" name="Content Placeholder 4"/>
          <p:cNvSpPr txBox="1">
            <a:spLocks/>
          </p:cNvSpPr>
          <p:nvPr/>
        </p:nvSpPr>
        <p:spPr>
          <a:xfrm>
            <a:off x="413659" y="3060695"/>
            <a:ext cx="4114800" cy="135890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50" i="1" noProof="1">
                <a:latin typeface="+mn-lt"/>
                <a:cs typeface="+mn-cs"/>
              </a:rPr>
              <a:t>WebElement element = driver.findElement(By.id(" id1 "));</a:t>
            </a:r>
          </a:p>
          <a:p>
            <a:pPr marL="0" indent="0">
              <a:spcBef>
                <a:spcPts val="300"/>
              </a:spcBef>
              <a:buClrTx/>
              <a:buNone/>
            </a:pP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smtClean="0">
                <a:latin typeface="+mn-lt"/>
                <a:cs typeface="+mn-cs"/>
              </a:rPr>
              <a:t>This is the most efficient and preferred way to locate an element. </a:t>
            </a:r>
          </a:p>
          <a:p>
            <a:pPr>
              <a:spcBef>
                <a:spcPts val="300"/>
              </a:spcBef>
              <a:buClrTx/>
            </a:pPr>
            <a:r>
              <a:rPr lang="en-US" sz="1050" noProof="1">
                <a:latin typeface="+mn-lt"/>
                <a:cs typeface="+mn-cs"/>
              </a:rPr>
              <a:t>&lt;div id=“id1"&gt;...&lt;/div&gt;</a:t>
            </a:r>
          </a:p>
          <a:p>
            <a:pPr marL="0" indent="0">
              <a:spcBef>
                <a:spcPts val="300"/>
              </a:spcBef>
              <a:buClrTx/>
              <a:buNone/>
            </a:pPr>
            <a:endParaRPr lang="en-US" sz="1050" noProof="1" smtClean="0">
              <a:latin typeface="+mn-lt"/>
              <a:cs typeface="+mn-cs"/>
            </a:endParaRPr>
          </a:p>
          <a:p>
            <a:pPr marL="182563" indent="-182563">
              <a:spcBef>
                <a:spcPts val="300"/>
              </a:spcBef>
              <a:buClrTx/>
            </a:pPr>
            <a:endParaRPr lang="en-US" sz="1050" noProof="1">
              <a:latin typeface="+mn-lt"/>
              <a:cs typeface="+mn-cs"/>
            </a:endParaRPr>
          </a:p>
        </p:txBody>
      </p:sp>
      <p:sp>
        <p:nvSpPr>
          <p:cNvPr id="9" name="Rectangle 8"/>
          <p:cNvSpPr/>
          <p:nvPr>
            <p:custDataLst>
              <p:tags r:id="rId2"/>
            </p:custDataLst>
          </p:nvPr>
        </p:nvSpPr>
        <p:spPr bwMode="auto">
          <a:xfrm>
            <a:off x="413659" y="2803326"/>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By ID</a:t>
            </a:r>
          </a:p>
        </p:txBody>
      </p:sp>
      <p:sp>
        <p:nvSpPr>
          <p:cNvPr id="12" name="Content Placeholder 4"/>
          <p:cNvSpPr txBox="1">
            <a:spLocks/>
          </p:cNvSpPr>
          <p:nvPr/>
        </p:nvSpPr>
        <p:spPr>
          <a:xfrm>
            <a:off x="4865913" y="3060695"/>
            <a:ext cx="4114800" cy="135890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50" i="1" noProof="1">
                <a:latin typeface="+mn-lt"/>
                <a:cs typeface="+mn-cs"/>
              </a:rPr>
              <a:t>WebElement frame = driver.findElement(By.tagName("iframe"));</a:t>
            </a:r>
          </a:p>
          <a:p>
            <a:pPr marL="0" indent="0">
              <a:spcBef>
                <a:spcPts val="300"/>
              </a:spcBef>
              <a:buClrTx/>
              <a:buNone/>
            </a:pPr>
            <a:r>
              <a:rPr lang="en-US" sz="1050" i="1" noProof="1" smtClean="0">
                <a:latin typeface="+mn-lt"/>
                <a:cs typeface="+mn-cs"/>
              </a:rPr>
              <a:t> </a:t>
            </a:r>
          </a:p>
          <a:p>
            <a:pPr marL="0" indent="0">
              <a:spcBef>
                <a:spcPts val="300"/>
              </a:spcBef>
              <a:buClrTx/>
              <a:buNone/>
            </a:pP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smtClean="0">
                <a:latin typeface="+mn-lt"/>
                <a:cs typeface="+mn-cs"/>
              </a:rPr>
              <a:t>The DOM Tag Name of the element.</a:t>
            </a:r>
          </a:p>
          <a:p>
            <a:pPr>
              <a:spcBef>
                <a:spcPts val="300"/>
              </a:spcBef>
              <a:buClrTx/>
            </a:pPr>
            <a:r>
              <a:rPr lang="en-US" sz="1050" noProof="1" smtClean="0">
                <a:latin typeface="+mn-lt"/>
                <a:cs typeface="+mn-cs"/>
              </a:rPr>
              <a:t>&lt;iframe src="..."&gt;&lt;/iframe&gt; </a:t>
            </a:r>
            <a:endParaRPr lang="en-US" sz="1050" noProof="1">
              <a:latin typeface="+mn-lt"/>
              <a:cs typeface="+mn-cs"/>
            </a:endParaRPr>
          </a:p>
        </p:txBody>
      </p:sp>
      <p:sp>
        <p:nvSpPr>
          <p:cNvPr id="13" name="Rectangle 12"/>
          <p:cNvSpPr/>
          <p:nvPr>
            <p:custDataLst>
              <p:tags r:id="rId3"/>
            </p:custDataLst>
          </p:nvPr>
        </p:nvSpPr>
        <p:spPr bwMode="auto">
          <a:xfrm>
            <a:off x="4865913" y="2803325"/>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By </a:t>
            </a:r>
            <a:r>
              <a:rPr lang="en-GB" sz="1200" b="1" dirty="0" smtClean="0">
                <a:solidFill>
                  <a:schemeClr val="bg1"/>
                </a:solidFill>
                <a:latin typeface="Arial" charset="0"/>
              </a:rPr>
              <a:t>Tag Name</a:t>
            </a:r>
            <a:endParaRPr lang="en-GB" sz="1200" b="1" dirty="0">
              <a:solidFill>
                <a:schemeClr val="bg1"/>
              </a:solidFill>
              <a:latin typeface="Arial" charset="0"/>
            </a:endParaRPr>
          </a:p>
        </p:txBody>
      </p:sp>
      <p:sp>
        <p:nvSpPr>
          <p:cNvPr id="14" name="Content Placeholder 4"/>
          <p:cNvSpPr txBox="1">
            <a:spLocks/>
          </p:cNvSpPr>
          <p:nvPr/>
        </p:nvSpPr>
        <p:spPr>
          <a:xfrm>
            <a:off x="413659" y="4796703"/>
            <a:ext cx="4114800" cy="1745611"/>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50" i="1" noProof="1">
                <a:latin typeface="+mn-lt"/>
                <a:cs typeface="+mn-cs"/>
              </a:rPr>
              <a:t>WebElement cheese = driver.findElement(By.name("cheese"));</a:t>
            </a:r>
          </a:p>
          <a:p>
            <a:pPr marL="0" indent="0">
              <a:spcBef>
                <a:spcPts val="300"/>
              </a:spcBef>
              <a:buClrTx/>
              <a:buNone/>
            </a:pPr>
            <a:r>
              <a:rPr lang="en-US" sz="1050" i="1" noProof="1" smtClean="0">
                <a:latin typeface="+mn-lt"/>
                <a:cs typeface="+mn-cs"/>
              </a:rPr>
              <a:t> </a:t>
            </a: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smtClean="0">
                <a:latin typeface="+mn-lt"/>
                <a:cs typeface="+mn-cs"/>
              </a:rPr>
              <a:t>Find the input element with matching name attribute.</a:t>
            </a:r>
          </a:p>
          <a:p>
            <a:pPr>
              <a:spcBef>
                <a:spcPts val="300"/>
              </a:spcBef>
              <a:buClrTx/>
            </a:pPr>
            <a:r>
              <a:rPr lang="en-US" sz="1050" noProof="1">
                <a:latin typeface="+mn-lt"/>
                <a:cs typeface="+mn-cs"/>
              </a:rPr>
              <a:t>&lt;input name="cheese" type="text"/&gt;</a:t>
            </a:r>
          </a:p>
          <a:p>
            <a:pPr marL="0" indent="0">
              <a:spcBef>
                <a:spcPts val="300"/>
              </a:spcBef>
              <a:buClrTx/>
              <a:buNone/>
            </a:pPr>
            <a:endParaRPr lang="en-US" sz="1050" noProof="1" smtClean="0">
              <a:latin typeface="+mn-lt"/>
              <a:cs typeface="+mn-cs"/>
            </a:endParaRPr>
          </a:p>
          <a:p>
            <a:pPr marL="182563" indent="-182563">
              <a:spcBef>
                <a:spcPts val="300"/>
              </a:spcBef>
              <a:buClrTx/>
            </a:pPr>
            <a:endParaRPr lang="en-US" sz="1050" noProof="1">
              <a:latin typeface="+mn-lt"/>
              <a:cs typeface="+mn-cs"/>
            </a:endParaRPr>
          </a:p>
        </p:txBody>
      </p:sp>
      <p:sp>
        <p:nvSpPr>
          <p:cNvPr id="15" name="Rectangle 14"/>
          <p:cNvSpPr/>
          <p:nvPr>
            <p:custDataLst>
              <p:tags r:id="rId4"/>
            </p:custDataLst>
          </p:nvPr>
        </p:nvSpPr>
        <p:spPr bwMode="auto">
          <a:xfrm>
            <a:off x="413659" y="4563050"/>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By </a:t>
            </a:r>
            <a:r>
              <a:rPr lang="en-GB" sz="1200" b="1" dirty="0" smtClean="0">
                <a:solidFill>
                  <a:schemeClr val="bg1"/>
                </a:solidFill>
                <a:latin typeface="Arial" charset="0"/>
              </a:rPr>
              <a:t>Name</a:t>
            </a:r>
            <a:endParaRPr lang="en-GB" sz="1200" b="1" dirty="0">
              <a:solidFill>
                <a:schemeClr val="bg1"/>
              </a:solidFill>
              <a:latin typeface="Arial" charset="0"/>
            </a:endParaRPr>
          </a:p>
        </p:txBody>
      </p:sp>
      <p:sp>
        <p:nvSpPr>
          <p:cNvPr id="16" name="Content Placeholder 4"/>
          <p:cNvSpPr txBox="1">
            <a:spLocks/>
          </p:cNvSpPr>
          <p:nvPr/>
        </p:nvSpPr>
        <p:spPr>
          <a:xfrm>
            <a:off x="4865913" y="4808560"/>
            <a:ext cx="4114800" cy="172189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00" i="1" noProof="1" smtClean="0">
                <a:latin typeface="+mn-lt"/>
                <a:cs typeface="+mn-cs"/>
              </a:rPr>
              <a:t>List&lt;WebElement&gt; inputs = driver.findElements(By.xpath("//input"));</a:t>
            </a:r>
          </a:p>
          <a:p>
            <a:pPr marL="0" indent="0">
              <a:spcBef>
                <a:spcPts val="300"/>
              </a:spcBef>
              <a:buClrTx/>
              <a:buNone/>
            </a:pPr>
            <a:r>
              <a:rPr lang="en-US" sz="1050" i="1" noProof="1" smtClean="0">
                <a:latin typeface="+mn-lt"/>
                <a:cs typeface="+mn-cs"/>
              </a:rPr>
              <a:t> </a:t>
            </a: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smtClean="0">
                <a:latin typeface="+mn-lt"/>
                <a:cs typeface="+mn-cs"/>
              </a:rPr>
              <a:t>WebDriver uses a browser’s native XPath capabilities wherever possible. On those browsers that don’t have native XPath support, it provides its own implementation. </a:t>
            </a:r>
          </a:p>
          <a:p>
            <a:pPr>
              <a:spcBef>
                <a:spcPts val="300"/>
              </a:spcBef>
              <a:buClrTx/>
            </a:pPr>
            <a:r>
              <a:rPr lang="en-US" sz="1050" noProof="1" smtClean="0">
                <a:latin typeface="+mn-lt"/>
                <a:cs typeface="+mn-cs"/>
              </a:rPr>
              <a:t>This can lead to some unexpected behavior unless you are aware of the differences in the various XPath engines.</a:t>
            </a:r>
          </a:p>
          <a:p>
            <a:pPr marL="0" indent="0">
              <a:spcBef>
                <a:spcPts val="300"/>
              </a:spcBef>
              <a:buClrTx/>
              <a:buNone/>
            </a:pPr>
            <a:endParaRPr lang="en-US" sz="1050" noProof="1" smtClean="0">
              <a:latin typeface="+mn-lt"/>
              <a:cs typeface="+mn-cs"/>
            </a:endParaRPr>
          </a:p>
          <a:p>
            <a:pPr marL="182563" indent="-182563">
              <a:spcBef>
                <a:spcPts val="300"/>
              </a:spcBef>
              <a:buClrTx/>
            </a:pPr>
            <a:endParaRPr lang="en-US" sz="1050" noProof="1">
              <a:latin typeface="+mn-lt"/>
              <a:cs typeface="+mn-cs"/>
            </a:endParaRPr>
          </a:p>
        </p:txBody>
      </p:sp>
      <p:sp>
        <p:nvSpPr>
          <p:cNvPr id="17" name="Rectangle 16"/>
          <p:cNvSpPr/>
          <p:nvPr>
            <p:custDataLst>
              <p:tags r:id="rId5"/>
            </p:custDataLst>
          </p:nvPr>
        </p:nvSpPr>
        <p:spPr bwMode="auto">
          <a:xfrm>
            <a:off x="4865913" y="4563050"/>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By </a:t>
            </a:r>
            <a:r>
              <a:rPr lang="en-GB" sz="1200" b="1" dirty="0" smtClean="0">
                <a:solidFill>
                  <a:schemeClr val="bg1"/>
                </a:solidFill>
                <a:latin typeface="Arial" charset="0"/>
              </a:rPr>
              <a:t>XPath</a:t>
            </a:r>
            <a:endParaRPr lang="en-GB" sz="1200" b="1" dirty="0">
              <a:solidFill>
                <a:schemeClr val="bg1"/>
              </a:solidFill>
              <a:latin typeface="Arial" charset="0"/>
            </a:endParaRPr>
          </a:p>
        </p:txBody>
      </p:sp>
    </p:spTree>
    <p:extLst>
      <p:ext uri="{BB962C8B-B14F-4D97-AF65-F5344CB8AC3E}">
        <p14:creationId xmlns="" xmlns:p14="http://schemas.microsoft.com/office/powerpoint/2010/main" val="2252974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WebDriver API Command &amp; Operations:</a:t>
            </a:r>
            <a:br>
              <a:rPr lang="en-US" altLang="en-US" dirty="0"/>
            </a:br>
            <a:r>
              <a:rPr lang="en-US" altLang="en-US" dirty="0"/>
              <a:t>Locating UI Elements </a:t>
            </a:r>
            <a:r>
              <a:rPr lang="en-US" altLang="en-US" dirty="0" smtClean="0"/>
              <a:t>(2 </a:t>
            </a:r>
            <a:r>
              <a:rPr lang="en-US" altLang="en-US" dirty="0"/>
              <a:t>of 2)</a:t>
            </a:r>
            <a:endParaRPr lang="en-US" dirty="0"/>
          </a:p>
        </p:txBody>
      </p:sp>
      <p:sp>
        <p:nvSpPr>
          <p:cNvPr id="3" name="Content Placeholder 4"/>
          <p:cNvSpPr txBox="1">
            <a:spLocks/>
          </p:cNvSpPr>
          <p:nvPr/>
        </p:nvSpPr>
        <p:spPr>
          <a:xfrm>
            <a:off x="4865913" y="1525768"/>
            <a:ext cx="4114800" cy="227334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50" i="1" noProof="1" smtClean="0">
                <a:latin typeface="+mn-lt"/>
                <a:cs typeface="+mn-cs"/>
              </a:rPr>
              <a:t>List&lt;WebElement&gt; cheeses = driver.findElements(By.className(“classname"));</a:t>
            </a:r>
          </a:p>
          <a:p>
            <a:pPr marL="0" indent="0">
              <a:spcBef>
                <a:spcPts val="300"/>
              </a:spcBef>
              <a:buClrTx/>
              <a:buNone/>
            </a:pP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smtClean="0">
                <a:latin typeface="+mn-lt"/>
                <a:cs typeface="+mn-cs"/>
              </a:rPr>
              <a:t>Class in this case refers to the attribute on the DOM element. </a:t>
            </a:r>
          </a:p>
          <a:p>
            <a:pPr>
              <a:spcBef>
                <a:spcPts val="300"/>
              </a:spcBef>
              <a:buClrTx/>
            </a:pPr>
            <a:r>
              <a:rPr lang="en-US" sz="1050" noProof="1" smtClean="0">
                <a:latin typeface="+mn-lt"/>
                <a:cs typeface="+mn-cs"/>
              </a:rPr>
              <a:t>There might be many DOM elements with the same class name, thus finding multiple elements becomes the more practical option over finding the first element.</a:t>
            </a:r>
          </a:p>
          <a:p>
            <a:pPr>
              <a:spcBef>
                <a:spcPts val="300"/>
              </a:spcBef>
              <a:buClrTx/>
            </a:pPr>
            <a:r>
              <a:rPr lang="en-US" sz="1050" noProof="1" smtClean="0">
                <a:latin typeface="+mn-lt"/>
                <a:cs typeface="+mn-cs"/>
              </a:rPr>
              <a:t>&lt;div class=" classname "&gt;&lt;span&gt;Cheddar&lt;/span&gt;&lt;/div&gt;</a:t>
            </a:r>
          </a:p>
          <a:p>
            <a:pPr>
              <a:spcBef>
                <a:spcPts val="300"/>
              </a:spcBef>
              <a:buClrTx/>
            </a:pPr>
            <a:r>
              <a:rPr lang="en-US" sz="1050" noProof="1" smtClean="0">
                <a:latin typeface="+mn-lt"/>
                <a:cs typeface="+mn-cs"/>
              </a:rPr>
              <a:t>&lt;div class=" classname "&gt;&lt;span&gt;Gouda &lt;/span&gt;&lt;/div&gt;</a:t>
            </a:r>
            <a:endParaRPr lang="en-US" sz="1050" noProof="1">
              <a:latin typeface="+mn-lt"/>
              <a:cs typeface="+mn-cs"/>
            </a:endParaRPr>
          </a:p>
        </p:txBody>
      </p:sp>
      <p:sp>
        <p:nvSpPr>
          <p:cNvPr id="4" name="Rectangle 3"/>
          <p:cNvSpPr/>
          <p:nvPr>
            <p:custDataLst>
              <p:tags r:id="rId1"/>
            </p:custDataLst>
          </p:nvPr>
        </p:nvSpPr>
        <p:spPr bwMode="auto">
          <a:xfrm>
            <a:off x="4865913" y="1268400"/>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By </a:t>
            </a:r>
            <a:r>
              <a:rPr lang="en-GB" sz="1200" b="1" dirty="0" smtClean="0">
                <a:solidFill>
                  <a:schemeClr val="bg1"/>
                </a:solidFill>
                <a:latin typeface="Arial" charset="0"/>
              </a:rPr>
              <a:t>Class</a:t>
            </a:r>
            <a:endParaRPr lang="en-GB" sz="1200" b="1" dirty="0">
              <a:solidFill>
                <a:schemeClr val="bg1"/>
              </a:solidFill>
              <a:latin typeface="Arial" charset="0"/>
            </a:endParaRPr>
          </a:p>
        </p:txBody>
      </p:sp>
      <p:sp>
        <p:nvSpPr>
          <p:cNvPr id="5" name="Content Placeholder 4"/>
          <p:cNvSpPr txBox="1">
            <a:spLocks/>
          </p:cNvSpPr>
          <p:nvPr/>
        </p:nvSpPr>
        <p:spPr>
          <a:xfrm>
            <a:off x="413659" y="4295929"/>
            <a:ext cx="4201884" cy="1538814"/>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4572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00" i="1" noProof="1" smtClean="0">
                <a:latin typeface="+mn-lt"/>
                <a:cs typeface="+mn-cs"/>
              </a:rPr>
              <a:t>WebElement cheese = driver.findElement(By.partialLinkText("cheese"));</a:t>
            </a:r>
            <a:r>
              <a:rPr lang="en-US" sz="900" i="1" noProof="1" smtClean="0">
                <a:latin typeface="+mn-lt"/>
                <a:cs typeface="+mn-cs"/>
              </a:rPr>
              <a:t/>
            </a:r>
            <a:br>
              <a:rPr lang="en-US" sz="900" i="1" noProof="1" smtClean="0">
                <a:latin typeface="+mn-lt"/>
                <a:cs typeface="+mn-cs"/>
              </a:rPr>
            </a:br>
            <a:r>
              <a:rPr lang="en-US" sz="900" i="1" noProof="1" smtClean="0">
                <a:latin typeface="+mn-lt"/>
                <a:cs typeface="+mn-cs"/>
              </a:rPr>
              <a:t> </a:t>
            </a: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smtClean="0">
                <a:latin typeface="+mn-lt"/>
                <a:cs typeface="+mn-cs"/>
              </a:rPr>
              <a:t>Find the link element with partial matching visible text.</a:t>
            </a:r>
          </a:p>
          <a:p>
            <a:pPr>
              <a:spcBef>
                <a:spcPts val="300"/>
              </a:spcBef>
              <a:buClrTx/>
            </a:pPr>
            <a:r>
              <a:rPr lang="en-US" sz="1050" noProof="1" smtClean="0">
                <a:latin typeface="+mn-lt"/>
                <a:cs typeface="+mn-cs"/>
              </a:rPr>
              <a:t>&lt;a href="http://www.google.com/search?q=cheese"&gt;search for cheese&lt;/a&gt;&gt; </a:t>
            </a:r>
          </a:p>
          <a:p>
            <a:pPr marL="182563" indent="-182563">
              <a:spcBef>
                <a:spcPts val="300"/>
              </a:spcBef>
              <a:buClrTx/>
            </a:pPr>
            <a:endParaRPr lang="en-US" sz="1050" noProof="1">
              <a:latin typeface="+mn-lt"/>
              <a:cs typeface="+mn-cs"/>
            </a:endParaRPr>
          </a:p>
        </p:txBody>
      </p:sp>
      <p:sp>
        <p:nvSpPr>
          <p:cNvPr id="6" name="Rectangle 5"/>
          <p:cNvSpPr/>
          <p:nvPr>
            <p:custDataLst>
              <p:tags r:id="rId2"/>
            </p:custDataLst>
          </p:nvPr>
        </p:nvSpPr>
        <p:spPr bwMode="auto">
          <a:xfrm>
            <a:off x="413659" y="4038560"/>
            <a:ext cx="4201884"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By Partial Link Text</a:t>
            </a:r>
          </a:p>
        </p:txBody>
      </p:sp>
      <p:sp>
        <p:nvSpPr>
          <p:cNvPr id="9" name="Content Placeholder 4"/>
          <p:cNvSpPr txBox="1">
            <a:spLocks/>
          </p:cNvSpPr>
          <p:nvPr/>
        </p:nvSpPr>
        <p:spPr>
          <a:xfrm>
            <a:off x="413659" y="1525768"/>
            <a:ext cx="4201884" cy="2273345"/>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4572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00" i="1" noProof="1" smtClean="0">
                <a:latin typeface="+mn-lt"/>
                <a:cs typeface="+mn-cs"/>
              </a:rPr>
              <a:t>WebElement css = driver.findElement(By.cssSelector("#food span.dairy.aged "));</a:t>
            </a:r>
            <a:r>
              <a:rPr lang="en-US" sz="900" i="1" noProof="1" smtClean="0">
                <a:latin typeface="+mn-lt"/>
                <a:cs typeface="+mn-cs"/>
              </a:rPr>
              <a:t/>
            </a:r>
            <a:br>
              <a:rPr lang="en-US" sz="900" i="1" noProof="1" smtClean="0">
                <a:latin typeface="+mn-lt"/>
                <a:cs typeface="+mn-cs"/>
              </a:rPr>
            </a:br>
            <a:r>
              <a:rPr lang="en-US" sz="900" i="1" noProof="1" smtClean="0">
                <a:latin typeface="+mn-lt"/>
                <a:cs typeface="+mn-cs"/>
              </a:rPr>
              <a:t> </a:t>
            </a: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a:latin typeface="+mn-lt"/>
                <a:cs typeface="+mn-cs"/>
              </a:rPr>
              <a:t>Like the name implies it is a locator strategy by css. Native browser support is used by default</a:t>
            </a:r>
            <a:r>
              <a:rPr lang="en-US" sz="1050" noProof="1" smtClean="0">
                <a:latin typeface="+mn-lt"/>
                <a:cs typeface="+mn-cs"/>
              </a:rPr>
              <a:t>.</a:t>
            </a:r>
            <a:endParaRPr lang="en-US" sz="1050" noProof="1">
              <a:latin typeface="+mn-lt"/>
              <a:cs typeface="+mn-cs"/>
            </a:endParaRPr>
          </a:p>
          <a:p>
            <a:pPr>
              <a:spcBef>
                <a:spcPts val="300"/>
              </a:spcBef>
              <a:buClrTx/>
            </a:pPr>
            <a:r>
              <a:rPr lang="en-US" sz="1050" noProof="1">
                <a:latin typeface="+mn-lt"/>
                <a:cs typeface="+mn-cs"/>
              </a:rPr>
              <a:t>&lt;div id="food"&gt;</a:t>
            </a:r>
          </a:p>
          <a:p>
            <a:pPr>
              <a:spcBef>
                <a:spcPts val="300"/>
              </a:spcBef>
              <a:buClrTx/>
            </a:pPr>
            <a:r>
              <a:rPr lang="en-US" sz="1050" noProof="1">
                <a:latin typeface="+mn-lt"/>
                <a:cs typeface="+mn-cs"/>
              </a:rPr>
              <a:t>&lt;span class="dairy"&gt;milk&lt;/span&gt;</a:t>
            </a:r>
          </a:p>
          <a:p>
            <a:pPr>
              <a:spcBef>
                <a:spcPts val="300"/>
              </a:spcBef>
              <a:buClrTx/>
            </a:pPr>
            <a:r>
              <a:rPr lang="en-US" sz="1050" noProof="1">
                <a:latin typeface="+mn-lt"/>
                <a:cs typeface="+mn-cs"/>
              </a:rPr>
              <a:t>&lt;span class="dairy aged"&gt;cheese &lt;/span&gt;</a:t>
            </a:r>
          </a:p>
          <a:p>
            <a:pPr>
              <a:spcBef>
                <a:spcPts val="300"/>
              </a:spcBef>
              <a:buClrTx/>
            </a:pPr>
            <a:r>
              <a:rPr lang="en-US" sz="1050" noProof="1">
                <a:latin typeface="+mn-lt"/>
                <a:cs typeface="+mn-cs"/>
              </a:rPr>
              <a:t>&lt;/div&gt; </a:t>
            </a:r>
          </a:p>
          <a:p>
            <a:pPr marL="182563" indent="-182563">
              <a:spcBef>
                <a:spcPts val="300"/>
              </a:spcBef>
              <a:buClrTx/>
            </a:pPr>
            <a:endParaRPr lang="en-US" sz="1050" noProof="1">
              <a:latin typeface="+mn-lt"/>
              <a:cs typeface="+mn-cs"/>
            </a:endParaRPr>
          </a:p>
        </p:txBody>
      </p:sp>
      <p:sp>
        <p:nvSpPr>
          <p:cNvPr id="10" name="Rectangle 9"/>
          <p:cNvSpPr/>
          <p:nvPr>
            <p:custDataLst>
              <p:tags r:id="rId3"/>
            </p:custDataLst>
          </p:nvPr>
        </p:nvSpPr>
        <p:spPr bwMode="auto">
          <a:xfrm>
            <a:off x="413659" y="1268400"/>
            <a:ext cx="4201884"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By </a:t>
            </a:r>
            <a:r>
              <a:rPr lang="en-GB" sz="1200" b="1" dirty="0" smtClean="0">
                <a:solidFill>
                  <a:schemeClr val="bg1"/>
                </a:solidFill>
                <a:latin typeface="Arial" charset="0"/>
              </a:rPr>
              <a:t>CSS</a:t>
            </a:r>
            <a:endParaRPr lang="en-GB" sz="1200" b="1" dirty="0">
              <a:solidFill>
                <a:schemeClr val="bg1"/>
              </a:solidFill>
              <a:latin typeface="Arial" charset="0"/>
            </a:endParaRPr>
          </a:p>
        </p:txBody>
      </p:sp>
      <p:sp>
        <p:nvSpPr>
          <p:cNvPr id="11" name="Content Placeholder 4"/>
          <p:cNvSpPr txBox="1">
            <a:spLocks/>
          </p:cNvSpPr>
          <p:nvPr/>
        </p:nvSpPr>
        <p:spPr>
          <a:xfrm>
            <a:off x="4865913" y="4295929"/>
            <a:ext cx="4114800" cy="1538814"/>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4572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00" i="1" noProof="1">
                <a:latin typeface="+mn-lt"/>
                <a:cs typeface="+mn-cs"/>
              </a:rPr>
              <a:t>WebElement element = (WebElement) ((JavascriptExecutor)driver).executeScript("return $('.cheese')[0]");</a:t>
            </a:r>
          </a:p>
          <a:p>
            <a:pPr marL="0" indent="0">
              <a:spcBef>
                <a:spcPts val="300"/>
              </a:spcBef>
              <a:buClrTx/>
              <a:buNone/>
            </a:pPr>
            <a:r>
              <a:rPr lang="en-US" sz="900" i="1" noProof="1" smtClean="0">
                <a:latin typeface="+mn-lt"/>
                <a:cs typeface="+mn-cs"/>
              </a:rPr>
              <a:t> </a:t>
            </a: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a:latin typeface="+mn-lt"/>
                <a:cs typeface="+mn-cs"/>
              </a:rPr>
              <a:t>You can execute arbitrary javascript to find an element and as long as you return a DOM Element, it will be automatically converted to a WebElement object.</a:t>
            </a:r>
          </a:p>
          <a:p>
            <a:pPr marL="182563" indent="-182563">
              <a:spcBef>
                <a:spcPts val="300"/>
              </a:spcBef>
              <a:buClrTx/>
            </a:pPr>
            <a:endParaRPr lang="en-US" sz="1050" noProof="1">
              <a:latin typeface="+mn-lt"/>
              <a:cs typeface="+mn-cs"/>
            </a:endParaRPr>
          </a:p>
        </p:txBody>
      </p:sp>
      <p:sp>
        <p:nvSpPr>
          <p:cNvPr id="12" name="Rectangle 11"/>
          <p:cNvSpPr/>
          <p:nvPr>
            <p:custDataLst>
              <p:tags r:id="rId4"/>
            </p:custDataLst>
          </p:nvPr>
        </p:nvSpPr>
        <p:spPr bwMode="auto">
          <a:xfrm>
            <a:off x="4865913" y="4038560"/>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By </a:t>
            </a:r>
            <a:r>
              <a:rPr lang="en-GB" sz="1200" b="1" dirty="0" smtClean="0">
                <a:solidFill>
                  <a:schemeClr val="bg1"/>
                </a:solidFill>
                <a:latin typeface="Arial" charset="0"/>
              </a:rPr>
              <a:t>Using JavaScript</a:t>
            </a:r>
            <a:endParaRPr lang="en-GB" sz="1200" b="1" dirty="0">
              <a:solidFill>
                <a:schemeClr val="bg1"/>
              </a:solidFill>
              <a:latin typeface="Arial" charset="0"/>
            </a:endParaRPr>
          </a:p>
        </p:txBody>
      </p:sp>
    </p:spTree>
    <p:extLst>
      <p:ext uri="{BB962C8B-B14F-4D97-AF65-F5344CB8AC3E}">
        <p14:creationId xmlns="" xmlns:p14="http://schemas.microsoft.com/office/powerpoint/2010/main" val="3786684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WebDriver API Command &amp; </a:t>
            </a:r>
            <a:r>
              <a:rPr lang="en-US" altLang="en-US" dirty="0" smtClean="0"/>
              <a:t>Operations:</a:t>
            </a:r>
            <a:br>
              <a:rPr lang="en-US" altLang="en-US" dirty="0" smtClean="0"/>
            </a:br>
            <a:r>
              <a:rPr lang="en-US" altLang="en-US" dirty="0" smtClean="0"/>
              <a:t>User Input</a:t>
            </a:r>
            <a:endParaRPr lang="en-US" dirty="0"/>
          </a:p>
        </p:txBody>
      </p:sp>
      <p:sp>
        <p:nvSpPr>
          <p:cNvPr id="6" name="Content Placeholder 4"/>
          <p:cNvSpPr txBox="1">
            <a:spLocks/>
          </p:cNvSpPr>
          <p:nvPr/>
        </p:nvSpPr>
        <p:spPr>
          <a:xfrm>
            <a:off x="413659" y="1518814"/>
            <a:ext cx="8567054" cy="397072"/>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563" indent="-182563">
              <a:spcBef>
                <a:spcPts val="300"/>
              </a:spcBef>
              <a:buClrTx/>
            </a:pPr>
            <a:r>
              <a:rPr lang="en-US" sz="1100" noProof="1" smtClean="0">
                <a:latin typeface="+mn-lt"/>
                <a:cs typeface="+mn-cs"/>
              </a:rPr>
              <a:t>…</a:t>
            </a:r>
            <a:endParaRPr lang="en-US" sz="1100" noProof="1">
              <a:latin typeface="+mn-lt"/>
              <a:cs typeface="+mn-cs"/>
            </a:endParaRPr>
          </a:p>
        </p:txBody>
      </p:sp>
      <p:sp>
        <p:nvSpPr>
          <p:cNvPr id="7" name="Rectangle 6"/>
          <p:cNvSpPr/>
          <p:nvPr>
            <p:custDataLst>
              <p:tags r:id="rId1"/>
            </p:custDataLst>
          </p:nvPr>
        </p:nvSpPr>
        <p:spPr bwMode="auto">
          <a:xfrm>
            <a:off x="413659" y="1261447"/>
            <a:ext cx="8567054"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rPr>
              <a:t>Overall Notes:</a:t>
            </a:r>
          </a:p>
        </p:txBody>
      </p:sp>
      <p:sp>
        <p:nvSpPr>
          <p:cNvPr id="8" name="Content Placeholder 4"/>
          <p:cNvSpPr txBox="1">
            <a:spLocks/>
          </p:cNvSpPr>
          <p:nvPr/>
        </p:nvSpPr>
        <p:spPr>
          <a:xfrm>
            <a:off x="413659" y="2374877"/>
            <a:ext cx="4114800" cy="1707248"/>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50" i="1" noProof="1">
                <a:latin typeface="+mn-lt"/>
                <a:cs typeface="+mn-cs"/>
              </a:rPr>
              <a:t>driver.findElement(By.name("value")).sendKeys(“XXXXX");</a:t>
            </a:r>
          </a:p>
          <a:p>
            <a:pPr marL="0" indent="0">
              <a:spcBef>
                <a:spcPts val="300"/>
              </a:spcBef>
              <a:buClrTx/>
              <a:buNone/>
            </a:pP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smtClean="0">
                <a:latin typeface="+mn-lt"/>
                <a:cs typeface="+mn-cs"/>
              </a:rPr>
              <a:t>..</a:t>
            </a:r>
          </a:p>
          <a:p>
            <a:pPr marL="182563" indent="-182563">
              <a:spcBef>
                <a:spcPts val="300"/>
              </a:spcBef>
              <a:buClrTx/>
            </a:pPr>
            <a:endParaRPr lang="en-US" sz="1050" noProof="1">
              <a:latin typeface="+mn-lt"/>
              <a:cs typeface="+mn-cs"/>
            </a:endParaRPr>
          </a:p>
        </p:txBody>
      </p:sp>
      <p:sp>
        <p:nvSpPr>
          <p:cNvPr id="9" name="Rectangle 8"/>
          <p:cNvSpPr/>
          <p:nvPr>
            <p:custDataLst>
              <p:tags r:id="rId2"/>
            </p:custDataLst>
          </p:nvPr>
        </p:nvSpPr>
        <p:spPr bwMode="auto">
          <a:xfrm>
            <a:off x="413659" y="2117508"/>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Interacting with Text Elements</a:t>
            </a:r>
            <a:endParaRPr lang="en-GB" sz="1200" b="1" dirty="0">
              <a:solidFill>
                <a:schemeClr val="bg1"/>
              </a:solidFill>
              <a:latin typeface="Arial" charset="0"/>
            </a:endParaRPr>
          </a:p>
        </p:txBody>
      </p:sp>
      <p:sp>
        <p:nvSpPr>
          <p:cNvPr id="12" name="Content Placeholder 4"/>
          <p:cNvSpPr txBox="1">
            <a:spLocks/>
          </p:cNvSpPr>
          <p:nvPr/>
        </p:nvSpPr>
        <p:spPr>
          <a:xfrm>
            <a:off x="4865913" y="2374877"/>
            <a:ext cx="4114800" cy="1707248"/>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00" i="1" noProof="1">
                <a:latin typeface="+mn-lt"/>
                <a:cs typeface="+mn-cs"/>
              </a:rPr>
              <a:t>Select select = new Select(driver.findElement(By.tagName("select"))); </a:t>
            </a:r>
          </a:p>
          <a:p>
            <a:pPr marL="0" indent="0">
              <a:spcBef>
                <a:spcPts val="300"/>
              </a:spcBef>
              <a:buClrTx/>
              <a:buNone/>
            </a:pPr>
            <a:r>
              <a:rPr lang="en-US" sz="1000" i="1" noProof="1">
                <a:latin typeface="+mn-lt"/>
                <a:cs typeface="+mn-cs"/>
              </a:rPr>
              <a:t>select.deselectAll();</a:t>
            </a:r>
          </a:p>
          <a:p>
            <a:pPr marL="0" indent="0">
              <a:spcBef>
                <a:spcPts val="300"/>
              </a:spcBef>
              <a:buClrTx/>
              <a:buNone/>
            </a:pPr>
            <a:r>
              <a:rPr lang="en-US" sz="1000" i="1" noProof="1">
                <a:latin typeface="+mn-lt"/>
                <a:cs typeface="+mn-cs"/>
              </a:rPr>
              <a:t> select.selectByVisibleText("Edam");</a:t>
            </a:r>
          </a:p>
          <a:p>
            <a:pPr marL="0" indent="0">
              <a:spcBef>
                <a:spcPts val="300"/>
              </a:spcBef>
              <a:buClrTx/>
              <a:buNone/>
            </a:pPr>
            <a:r>
              <a:rPr lang="en-US" sz="1050" i="1" noProof="1" smtClean="0">
                <a:latin typeface="+mn-lt"/>
                <a:cs typeface="+mn-cs"/>
              </a:rPr>
              <a:t> </a:t>
            </a:r>
          </a:p>
          <a:p>
            <a:pPr marL="0" indent="0">
              <a:spcBef>
                <a:spcPts val="300"/>
              </a:spcBef>
              <a:buClrTx/>
              <a:buNone/>
            </a:pP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a:latin typeface="+mn-lt"/>
                <a:cs typeface="+mn-cs"/>
              </a:rPr>
              <a:t>This will deselect all OPTIONs from the first SELECT on the page, and then select the OPTION with the displayed text of </a:t>
            </a:r>
            <a:r>
              <a:rPr lang="en-US" sz="1050" noProof="1" smtClean="0">
                <a:latin typeface="+mn-lt"/>
                <a:cs typeface="+mn-cs"/>
              </a:rPr>
              <a:t>“Edam”</a:t>
            </a:r>
            <a:endParaRPr lang="en-US" sz="1050" noProof="1">
              <a:latin typeface="+mn-lt"/>
              <a:cs typeface="+mn-cs"/>
            </a:endParaRPr>
          </a:p>
        </p:txBody>
      </p:sp>
      <p:sp>
        <p:nvSpPr>
          <p:cNvPr id="13" name="Rectangle 12"/>
          <p:cNvSpPr/>
          <p:nvPr>
            <p:custDataLst>
              <p:tags r:id="rId3"/>
            </p:custDataLst>
          </p:nvPr>
        </p:nvSpPr>
        <p:spPr bwMode="auto">
          <a:xfrm>
            <a:off x="4865913" y="2117508"/>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Interacting with Select Elements</a:t>
            </a:r>
            <a:endParaRPr lang="en-GB" sz="1200" b="1" dirty="0">
              <a:solidFill>
                <a:schemeClr val="bg1"/>
              </a:solidFill>
              <a:latin typeface="Arial" charset="0"/>
            </a:endParaRPr>
          </a:p>
        </p:txBody>
      </p:sp>
      <p:sp>
        <p:nvSpPr>
          <p:cNvPr id="14" name="Content Placeholder 4"/>
          <p:cNvSpPr txBox="1">
            <a:spLocks/>
          </p:cNvSpPr>
          <p:nvPr/>
        </p:nvSpPr>
        <p:spPr>
          <a:xfrm>
            <a:off x="413658" y="4578984"/>
            <a:ext cx="8567055" cy="163675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50" i="1" noProof="1">
                <a:latin typeface="+mn-lt"/>
                <a:cs typeface="+mn-cs"/>
              </a:rPr>
              <a:t>driver.findElement(By.id("submit")).click(); </a:t>
            </a:r>
          </a:p>
          <a:p>
            <a:pPr marL="0" indent="0">
              <a:spcBef>
                <a:spcPts val="300"/>
              </a:spcBef>
              <a:buClrTx/>
              <a:buNone/>
            </a:pPr>
            <a:endParaRPr lang="en-US" sz="1050" i="1" noProof="1" smtClean="0">
              <a:latin typeface="+mn-lt"/>
              <a:cs typeface="+mn-cs"/>
            </a:endParaRPr>
          </a:p>
          <a:p>
            <a:pPr marL="0" indent="0">
              <a:spcBef>
                <a:spcPts val="300"/>
              </a:spcBef>
              <a:buClrTx/>
              <a:buNone/>
            </a:pPr>
            <a:r>
              <a:rPr lang="en-US" sz="1050" i="1" noProof="1" smtClean="0">
                <a:latin typeface="+mn-lt"/>
                <a:cs typeface="+mn-cs"/>
              </a:rPr>
              <a:t> </a:t>
            </a: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a:latin typeface="+mn-lt"/>
                <a:cs typeface="+mn-cs"/>
              </a:rPr>
              <a:t>Alternatively, WebDriver has the convenience method “submit” on every element. If you call this on an element within a form, WebDriver will walk up the DOM until it finds the enclosing form and then calls submit on that. </a:t>
            </a:r>
            <a:endParaRPr lang="en-US" sz="1050" noProof="1" smtClean="0">
              <a:latin typeface="+mn-lt"/>
              <a:cs typeface="+mn-cs"/>
            </a:endParaRPr>
          </a:p>
          <a:p>
            <a:pPr>
              <a:spcBef>
                <a:spcPts val="300"/>
              </a:spcBef>
              <a:buClrTx/>
            </a:pPr>
            <a:r>
              <a:rPr lang="en-US" sz="1050" noProof="1" smtClean="0">
                <a:latin typeface="+mn-lt"/>
                <a:cs typeface="+mn-cs"/>
              </a:rPr>
              <a:t>If </a:t>
            </a:r>
            <a:r>
              <a:rPr lang="en-US" sz="1050" noProof="1">
                <a:latin typeface="+mn-lt"/>
                <a:cs typeface="+mn-cs"/>
              </a:rPr>
              <a:t>the element isn’t in a form, then the NoSuchElementException will be thrown</a:t>
            </a:r>
            <a:r>
              <a:rPr lang="en-US" sz="1050" noProof="1" smtClean="0">
                <a:latin typeface="+mn-lt"/>
                <a:cs typeface="+mn-cs"/>
              </a:rPr>
              <a:t>:</a:t>
            </a:r>
          </a:p>
          <a:p>
            <a:pPr>
              <a:spcBef>
                <a:spcPts val="300"/>
              </a:spcBef>
              <a:buClrTx/>
            </a:pPr>
            <a:r>
              <a:rPr lang="en-US" sz="1050" noProof="1" smtClean="0">
                <a:latin typeface="+mn-lt"/>
                <a:cs typeface="+mn-cs"/>
              </a:rPr>
              <a:t>element.submit</a:t>
            </a:r>
            <a:r>
              <a:rPr lang="en-US" sz="1050" noProof="1">
                <a:latin typeface="+mn-lt"/>
                <a:cs typeface="+mn-cs"/>
              </a:rPr>
              <a:t>(); </a:t>
            </a:r>
          </a:p>
          <a:p>
            <a:pPr marL="0" indent="0">
              <a:spcBef>
                <a:spcPts val="300"/>
              </a:spcBef>
              <a:buClrTx/>
              <a:buNone/>
            </a:pPr>
            <a:endParaRPr lang="en-US" sz="1050" noProof="1" smtClean="0">
              <a:latin typeface="+mn-lt"/>
              <a:cs typeface="+mn-cs"/>
            </a:endParaRPr>
          </a:p>
          <a:p>
            <a:pPr marL="182563" indent="-182563">
              <a:spcBef>
                <a:spcPts val="300"/>
              </a:spcBef>
              <a:buClrTx/>
            </a:pPr>
            <a:endParaRPr lang="en-US" sz="1050" noProof="1">
              <a:latin typeface="+mn-lt"/>
              <a:cs typeface="+mn-cs"/>
            </a:endParaRPr>
          </a:p>
        </p:txBody>
      </p:sp>
      <p:sp>
        <p:nvSpPr>
          <p:cNvPr id="15" name="Rectangle 14"/>
          <p:cNvSpPr/>
          <p:nvPr>
            <p:custDataLst>
              <p:tags r:id="rId4"/>
            </p:custDataLst>
          </p:nvPr>
        </p:nvSpPr>
        <p:spPr bwMode="auto">
          <a:xfrm>
            <a:off x="413658" y="4345330"/>
            <a:ext cx="8567055"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Clicking a Submit Button</a:t>
            </a:r>
            <a:endParaRPr lang="en-GB" sz="1200" b="1" dirty="0">
              <a:solidFill>
                <a:schemeClr val="bg1"/>
              </a:solidFill>
              <a:latin typeface="Arial" charset="0"/>
            </a:endParaRPr>
          </a:p>
        </p:txBody>
      </p:sp>
    </p:spTree>
    <p:extLst>
      <p:ext uri="{BB962C8B-B14F-4D97-AF65-F5344CB8AC3E}">
        <p14:creationId xmlns="" xmlns:p14="http://schemas.microsoft.com/office/powerpoint/2010/main" val="3701780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WebDriver API Command &amp; </a:t>
            </a:r>
            <a:r>
              <a:rPr lang="en-US" altLang="en-US" dirty="0" smtClean="0"/>
              <a:t>Operations:</a:t>
            </a:r>
            <a:br>
              <a:rPr lang="en-US" altLang="en-US" dirty="0" smtClean="0"/>
            </a:br>
            <a:r>
              <a:rPr lang="en-US" altLang="en-US" dirty="0" smtClean="0"/>
              <a:t>Windows, Frames, and Popups</a:t>
            </a:r>
            <a:endParaRPr lang="en-US" dirty="0"/>
          </a:p>
        </p:txBody>
      </p:sp>
      <p:sp>
        <p:nvSpPr>
          <p:cNvPr id="6" name="Content Placeholder 4"/>
          <p:cNvSpPr txBox="1">
            <a:spLocks/>
          </p:cNvSpPr>
          <p:nvPr/>
        </p:nvSpPr>
        <p:spPr>
          <a:xfrm>
            <a:off x="413659" y="1518814"/>
            <a:ext cx="8567054" cy="473272"/>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563" indent="-182563">
              <a:spcBef>
                <a:spcPts val="300"/>
              </a:spcBef>
              <a:buClrTx/>
            </a:pPr>
            <a:r>
              <a:rPr lang="en-US" sz="1100" noProof="1">
                <a:latin typeface="+mn-lt"/>
                <a:cs typeface="+mn-cs"/>
              </a:rPr>
              <a:t>Some web applications have many frames or multiple windows. WebDriver supports moving between named windows using the “switchTo” method.</a:t>
            </a:r>
          </a:p>
        </p:txBody>
      </p:sp>
      <p:sp>
        <p:nvSpPr>
          <p:cNvPr id="7" name="Rectangle 6"/>
          <p:cNvSpPr/>
          <p:nvPr>
            <p:custDataLst>
              <p:tags r:id="rId1"/>
            </p:custDataLst>
          </p:nvPr>
        </p:nvSpPr>
        <p:spPr bwMode="auto">
          <a:xfrm>
            <a:off x="413659" y="1261447"/>
            <a:ext cx="8567054"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rPr>
              <a:t>Overall Notes:</a:t>
            </a:r>
          </a:p>
        </p:txBody>
      </p:sp>
      <p:sp>
        <p:nvSpPr>
          <p:cNvPr id="8" name="Content Placeholder 4"/>
          <p:cNvSpPr txBox="1">
            <a:spLocks/>
          </p:cNvSpPr>
          <p:nvPr/>
        </p:nvSpPr>
        <p:spPr>
          <a:xfrm>
            <a:off x="413659" y="2396648"/>
            <a:ext cx="4114800" cy="2327751"/>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50" i="1" noProof="1">
                <a:latin typeface="+mn-lt"/>
                <a:cs typeface="+mn-cs"/>
              </a:rPr>
              <a:t>driver.switchTo().window("windowName"); </a:t>
            </a:r>
          </a:p>
          <a:p>
            <a:pPr marL="0" indent="0">
              <a:spcBef>
                <a:spcPts val="300"/>
              </a:spcBef>
              <a:buClrTx/>
              <a:buNone/>
            </a:pPr>
            <a:endParaRPr lang="en-US" sz="1050" i="1" noProof="1" smtClean="0">
              <a:latin typeface="+mn-lt"/>
              <a:cs typeface="+mn-cs"/>
            </a:endParaRPr>
          </a:p>
          <a:p>
            <a:pPr marL="0" indent="0">
              <a:spcBef>
                <a:spcPts val="300"/>
              </a:spcBef>
              <a:buClrTx/>
              <a:buNone/>
            </a:pPr>
            <a:r>
              <a:rPr lang="en-US" sz="1050" b="1" noProof="1" smtClean="0">
                <a:latin typeface="+mn-lt"/>
                <a:cs typeface="+mn-cs"/>
              </a:rPr>
              <a:t/>
            </a:r>
            <a:br>
              <a:rPr lang="en-US" sz="1050" b="1" noProof="1" smtClean="0">
                <a:latin typeface="+mn-lt"/>
                <a:cs typeface="+mn-cs"/>
              </a:rPr>
            </a:b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a:latin typeface="+mn-lt"/>
                <a:cs typeface="+mn-cs"/>
              </a:rPr>
              <a:t>Alternatively, you can pass a “window handle” to the “switchTo().window()” method. Knowing this, it’s possible to iterate over every open </a:t>
            </a:r>
            <a:r>
              <a:rPr lang="en-US" sz="1050" noProof="1" smtClean="0">
                <a:latin typeface="+mn-lt"/>
                <a:cs typeface="+mn-cs"/>
              </a:rPr>
              <a:t>window:</a:t>
            </a:r>
            <a:br>
              <a:rPr lang="en-US" sz="1050" noProof="1" smtClean="0">
                <a:latin typeface="+mn-lt"/>
                <a:cs typeface="+mn-cs"/>
              </a:rPr>
            </a:br>
            <a:r>
              <a:rPr lang="en-US" sz="1050" noProof="1" smtClean="0">
                <a:latin typeface="+mn-lt"/>
                <a:cs typeface="+mn-cs"/>
              </a:rPr>
              <a:t/>
            </a:r>
            <a:br>
              <a:rPr lang="en-US" sz="1050" noProof="1" smtClean="0">
                <a:latin typeface="+mn-lt"/>
                <a:cs typeface="+mn-cs"/>
              </a:rPr>
            </a:br>
            <a:r>
              <a:rPr lang="en-US" sz="1050" i="1" noProof="1" smtClean="0">
                <a:latin typeface="+mn-lt"/>
                <a:cs typeface="+mn-cs"/>
              </a:rPr>
              <a:t>for </a:t>
            </a:r>
            <a:r>
              <a:rPr lang="en-US" sz="1050" i="1" noProof="1">
                <a:latin typeface="+mn-lt"/>
                <a:cs typeface="+mn-cs"/>
              </a:rPr>
              <a:t>(String handle : driver.getWindowHandles</a:t>
            </a:r>
            <a:r>
              <a:rPr lang="en-US" sz="1050" i="1" noProof="1" smtClean="0">
                <a:latin typeface="+mn-lt"/>
                <a:cs typeface="+mn-cs"/>
              </a:rPr>
              <a:t>())  </a:t>
            </a:r>
            <a:r>
              <a:rPr lang="en-US" sz="1050" i="1" noProof="1">
                <a:latin typeface="+mn-lt"/>
                <a:cs typeface="+mn-cs"/>
              </a:rPr>
              <a:t>{</a:t>
            </a:r>
          </a:p>
          <a:p>
            <a:pPr marL="0" indent="0">
              <a:spcBef>
                <a:spcPts val="300"/>
              </a:spcBef>
              <a:buClrTx/>
              <a:buNone/>
            </a:pPr>
            <a:r>
              <a:rPr lang="en-US" sz="1050" i="1" noProof="1" smtClean="0">
                <a:latin typeface="+mn-lt"/>
                <a:cs typeface="+mn-cs"/>
              </a:rPr>
              <a:t>            </a:t>
            </a:r>
            <a:r>
              <a:rPr lang="en-US" sz="1050" i="1" noProof="1">
                <a:latin typeface="+mn-lt"/>
                <a:cs typeface="+mn-cs"/>
              </a:rPr>
              <a:t>driver.switchTo().window(handle</a:t>
            </a:r>
            <a:r>
              <a:rPr lang="en-US" sz="1050" i="1" noProof="1" smtClean="0">
                <a:latin typeface="+mn-lt"/>
                <a:cs typeface="+mn-cs"/>
              </a:rPr>
              <a:t>);</a:t>
            </a:r>
          </a:p>
          <a:p>
            <a:pPr marL="0" indent="0">
              <a:spcBef>
                <a:spcPts val="300"/>
              </a:spcBef>
              <a:buClrTx/>
              <a:buNone/>
            </a:pPr>
            <a:r>
              <a:rPr lang="en-US" sz="1050" i="1" noProof="1">
                <a:latin typeface="+mn-lt"/>
                <a:cs typeface="+mn-cs"/>
              </a:rPr>
              <a:t> </a:t>
            </a:r>
            <a:r>
              <a:rPr lang="en-US" sz="1050" i="1" noProof="1" smtClean="0">
                <a:latin typeface="+mn-lt"/>
                <a:cs typeface="+mn-cs"/>
              </a:rPr>
              <a:t>      </a:t>
            </a:r>
            <a:r>
              <a:rPr lang="en-US" sz="1050" i="1" noProof="1">
                <a:latin typeface="+mn-lt"/>
                <a:cs typeface="+mn-cs"/>
              </a:rPr>
              <a:t>} </a:t>
            </a:r>
          </a:p>
          <a:p>
            <a:pPr marL="182563" indent="-182563">
              <a:spcBef>
                <a:spcPts val="300"/>
              </a:spcBef>
              <a:buClrTx/>
            </a:pPr>
            <a:endParaRPr lang="en-US" sz="1050" noProof="1">
              <a:latin typeface="+mn-lt"/>
              <a:cs typeface="+mn-cs"/>
            </a:endParaRPr>
          </a:p>
        </p:txBody>
      </p:sp>
      <p:sp>
        <p:nvSpPr>
          <p:cNvPr id="9" name="Rectangle 8"/>
          <p:cNvSpPr/>
          <p:nvPr>
            <p:custDataLst>
              <p:tags r:id="rId2"/>
            </p:custDataLst>
          </p:nvPr>
        </p:nvSpPr>
        <p:spPr bwMode="auto">
          <a:xfrm>
            <a:off x="413659" y="2139280"/>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Switch Between Windows</a:t>
            </a:r>
            <a:endParaRPr lang="en-GB" sz="1200" b="1" dirty="0">
              <a:solidFill>
                <a:schemeClr val="bg1"/>
              </a:solidFill>
              <a:latin typeface="Arial" charset="0"/>
            </a:endParaRPr>
          </a:p>
        </p:txBody>
      </p:sp>
      <p:sp>
        <p:nvSpPr>
          <p:cNvPr id="12" name="Content Placeholder 4"/>
          <p:cNvSpPr txBox="1">
            <a:spLocks/>
          </p:cNvSpPr>
          <p:nvPr/>
        </p:nvSpPr>
        <p:spPr>
          <a:xfrm>
            <a:off x="4865913" y="2396649"/>
            <a:ext cx="4114800" cy="2327750"/>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00" i="1" noProof="1">
                <a:latin typeface="+mn-lt"/>
                <a:cs typeface="+mn-cs"/>
              </a:rPr>
              <a:t>driver.switchTo().frame("frameName");</a:t>
            </a:r>
          </a:p>
          <a:p>
            <a:pPr marL="0" indent="0">
              <a:spcBef>
                <a:spcPts val="300"/>
              </a:spcBef>
              <a:buClrTx/>
              <a:buNone/>
            </a:pPr>
            <a:r>
              <a:rPr lang="en-US" sz="1050" i="1" noProof="1" smtClean="0">
                <a:latin typeface="+mn-lt"/>
                <a:cs typeface="+mn-cs"/>
              </a:rPr>
              <a:t> </a:t>
            </a:r>
          </a:p>
          <a:p>
            <a:pPr marL="0" indent="0">
              <a:spcBef>
                <a:spcPts val="300"/>
              </a:spcBef>
              <a:buClrTx/>
              <a:buNone/>
            </a:pP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a:latin typeface="+mn-lt"/>
                <a:cs typeface="+mn-cs"/>
              </a:rPr>
              <a:t>It’s possible to access subframes by separating the path with a dot, and you can specify the frame by its index too. That is</a:t>
            </a:r>
            <a:r>
              <a:rPr lang="en-US" sz="1050" noProof="1" smtClean="0">
                <a:latin typeface="+mn-lt"/>
                <a:cs typeface="+mn-cs"/>
              </a:rPr>
              <a:t>:</a:t>
            </a:r>
            <a:br>
              <a:rPr lang="en-US" sz="1050" noProof="1" smtClean="0">
                <a:latin typeface="+mn-lt"/>
                <a:cs typeface="+mn-cs"/>
              </a:rPr>
            </a:br>
            <a:r>
              <a:rPr lang="en-US" sz="1050" noProof="1" smtClean="0">
                <a:latin typeface="+mn-lt"/>
                <a:cs typeface="+mn-cs"/>
              </a:rPr>
              <a:t/>
            </a:r>
            <a:br>
              <a:rPr lang="en-US" sz="1050" noProof="1" smtClean="0">
                <a:latin typeface="+mn-lt"/>
                <a:cs typeface="+mn-cs"/>
              </a:rPr>
            </a:br>
            <a:r>
              <a:rPr lang="en-US" sz="1050" i="1" noProof="1" smtClean="0">
                <a:latin typeface="+mn-lt"/>
                <a:cs typeface="+mn-cs"/>
              </a:rPr>
              <a:t>driver.switchTo</a:t>
            </a:r>
            <a:r>
              <a:rPr lang="en-US" sz="1050" i="1" noProof="1">
                <a:latin typeface="+mn-lt"/>
                <a:cs typeface="+mn-cs"/>
              </a:rPr>
              <a:t>().frame("frameName.0.child"); </a:t>
            </a:r>
          </a:p>
        </p:txBody>
      </p:sp>
      <p:sp>
        <p:nvSpPr>
          <p:cNvPr id="13" name="Rectangle 12"/>
          <p:cNvSpPr/>
          <p:nvPr>
            <p:custDataLst>
              <p:tags r:id="rId3"/>
            </p:custDataLst>
          </p:nvPr>
        </p:nvSpPr>
        <p:spPr bwMode="auto">
          <a:xfrm>
            <a:off x="4865913" y="2139280"/>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a:solidFill>
                  <a:schemeClr val="bg1"/>
                </a:solidFill>
                <a:latin typeface="Arial" charset="0"/>
              </a:rPr>
              <a:t>Switch </a:t>
            </a:r>
            <a:r>
              <a:rPr lang="en-GB" sz="1200" b="1" dirty="0" smtClean="0">
                <a:solidFill>
                  <a:schemeClr val="bg1"/>
                </a:solidFill>
                <a:latin typeface="Arial" charset="0"/>
              </a:rPr>
              <a:t>Between Frames</a:t>
            </a:r>
            <a:endParaRPr lang="en-GB" sz="1200" b="1" dirty="0">
              <a:solidFill>
                <a:schemeClr val="bg1"/>
              </a:solidFill>
              <a:latin typeface="Arial" charset="0"/>
            </a:endParaRPr>
          </a:p>
        </p:txBody>
      </p:sp>
      <p:sp>
        <p:nvSpPr>
          <p:cNvPr id="14" name="Content Placeholder 4"/>
          <p:cNvSpPr txBox="1">
            <a:spLocks/>
          </p:cNvSpPr>
          <p:nvPr/>
        </p:nvSpPr>
        <p:spPr>
          <a:xfrm>
            <a:off x="413657" y="5114312"/>
            <a:ext cx="8567055" cy="1253832"/>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Code</a:t>
            </a:r>
          </a:p>
          <a:p>
            <a:pPr marL="0" indent="0">
              <a:spcBef>
                <a:spcPts val="300"/>
              </a:spcBef>
              <a:buClrTx/>
              <a:buNone/>
            </a:pPr>
            <a:r>
              <a:rPr lang="en-US" sz="1050" i="1" noProof="1" smtClean="0">
                <a:latin typeface="+mn-lt"/>
                <a:cs typeface="+mn-cs"/>
              </a:rPr>
              <a:t>Alert </a:t>
            </a:r>
            <a:r>
              <a:rPr lang="en-US" sz="1050" i="1" noProof="1">
                <a:latin typeface="+mn-lt"/>
                <a:cs typeface="+mn-cs"/>
              </a:rPr>
              <a:t>alert = driver.switchTo().alert();</a:t>
            </a:r>
          </a:p>
          <a:p>
            <a:pPr marL="0" indent="0">
              <a:spcBef>
                <a:spcPts val="300"/>
              </a:spcBef>
              <a:buClrTx/>
              <a:buNone/>
            </a:pPr>
            <a:endParaRPr lang="en-US" sz="1050" i="1" noProof="1" smtClean="0">
              <a:latin typeface="+mn-lt"/>
              <a:cs typeface="+mn-cs"/>
            </a:endParaRPr>
          </a:p>
          <a:p>
            <a:pPr marL="0" indent="0">
              <a:spcBef>
                <a:spcPts val="300"/>
              </a:spcBef>
              <a:buClrTx/>
              <a:buNone/>
            </a:pPr>
            <a:r>
              <a:rPr lang="en-US" sz="1050" i="1" noProof="1" smtClean="0">
                <a:latin typeface="+mn-lt"/>
                <a:cs typeface="+mn-cs"/>
              </a:rPr>
              <a:t> </a:t>
            </a:r>
            <a:r>
              <a:rPr lang="en-US" sz="1050" b="1" noProof="1" smtClean="0">
                <a:latin typeface="+mn-lt"/>
                <a:cs typeface="+mn-cs"/>
              </a:rPr>
              <a:t>Notes:</a:t>
            </a:r>
            <a:endParaRPr lang="en-US" sz="1050" noProof="1" smtClean="0">
              <a:latin typeface="+mn-lt"/>
              <a:cs typeface="+mn-cs"/>
            </a:endParaRPr>
          </a:p>
          <a:p>
            <a:pPr>
              <a:spcBef>
                <a:spcPts val="300"/>
              </a:spcBef>
              <a:buClrTx/>
            </a:pPr>
            <a:r>
              <a:rPr lang="en-US" sz="1050" noProof="1">
                <a:latin typeface="+mn-lt"/>
                <a:cs typeface="+mn-cs"/>
              </a:rPr>
              <a:t>This will return the currently open alert object. With this object you can now accept, dismiss, read its contents or even type into a prompt. This interface works equally well on alerts, confirms, and prompts. </a:t>
            </a:r>
            <a:endParaRPr lang="en-US" sz="1050" noProof="1" smtClean="0">
              <a:latin typeface="+mn-lt"/>
              <a:cs typeface="+mn-cs"/>
            </a:endParaRPr>
          </a:p>
          <a:p>
            <a:pPr marL="182563" indent="-182563">
              <a:spcBef>
                <a:spcPts val="300"/>
              </a:spcBef>
              <a:buClrTx/>
            </a:pPr>
            <a:endParaRPr lang="en-US" sz="1050" noProof="1">
              <a:latin typeface="+mn-lt"/>
              <a:cs typeface="+mn-cs"/>
            </a:endParaRPr>
          </a:p>
        </p:txBody>
      </p:sp>
      <p:sp>
        <p:nvSpPr>
          <p:cNvPr id="15" name="Rectangle 14"/>
          <p:cNvSpPr/>
          <p:nvPr>
            <p:custDataLst>
              <p:tags r:id="rId4"/>
            </p:custDataLst>
          </p:nvPr>
        </p:nvSpPr>
        <p:spPr bwMode="auto">
          <a:xfrm>
            <a:off x="413657" y="4880657"/>
            <a:ext cx="8567055"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Handling Pop-Ups</a:t>
            </a:r>
            <a:endParaRPr lang="en-GB" sz="1200" b="1" dirty="0">
              <a:solidFill>
                <a:schemeClr val="bg1"/>
              </a:solidFill>
              <a:latin typeface="Arial" charset="0"/>
            </a:endParaRPr>
          </a:p>
        </p:txBody>
      </p:sp>
    </p:spTree>
    <p:extLst>
      <p:ext uri="{BB962C8B-B14F-4D97-AF65-F5344CB8AC3E}">
        <p14:creationId xmlns="" xmlns:p14="http://schemas.microsoft.com/office/powerpoint/2010/main" val="3233490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Test </a:t>
            </a:r>
            <a:endParaRPr lang="en-US" dirty="0"/>
          </a:p>
        </p:txBody>
      </p:sp>
      <p:sp>
        <p:nvSpPr>
          <p:cNvPr id="3" name="Text Placeholder 2"/>
          <p:cNvSpPr>
            <a:spLocks noGrp="1"/>
          </p:cNvSpPr>
          <p:nvPr>
            <p:ph type="body" sz="quarter" idx="10"/>
          </p:nvPr>
        </p:nvSpPr>
        <p:spPr>
          <a:xfrm>
            <a:off x="461036" y="1271683"/>
            <a:ext cx="8641080" cy="5586317"/>
          </a:xfrm>
        </p:spPr>
        <p:txBody>
          <a:bodyPr>
            <a:noAutofit/>
          </a:bodyPr>
          <a:lstStyle/>
          <a:p>
            <a:r>
              <a:rPr lang="en-US" sz="800" dirty="0" smtClean="0"/>
              <a:t>public class SampleTest1 {</a:t>
            </a:r>
          </a:p>
          <a:p>
            <a:r>
              <a:rPr lang="en-US" sz="800" dirty="0" smtClean="0"/>
              <a:t>  private WebDriver driver;</a:t>
            </a:r>
          </a:p>
          <a:p>
            <a:r>
              <a:rPr lang="en-US" sz="800" dirty="0" smtClean="0"/>
              <a:t>  private String </a:t>
            </a:r>
            <a:r>
              <a:rPr lang="en-US" sz="800" dirty="0" err="1" smtClean="0"/>
              <a:t>baseUrl</a:t>
            </a:r>
            <a:r>
              <a:rPr lang="en-US" sz="800" dirty="0" smtClean="0"/>
              <a:t>;</a:t>
            </a:r>
          </a:p>
          <a:p>
            <a:r>
              <a:rPr lang="en-US" sz="800" dirty="0" smtClean="0"/>
              <a:t> @Before</a:t>
            </a:r>
          </a:p>
          <a:p>
            <a:r>
              <a:rPr lang="en-US" sz="800" dirty="0" smtClean="0"/>
              <a:t>  public void </a:t>
            </a:r>
            <a:r>
              <a:rPr lang="en-US" sz="800" dirty="0" err="1" smtClean="0"/>
              <a:t>setUp</a:t>
            </a:r>
            <a:r>
              <a:rPr lang="en-US" sz="800" dirty="0" smtClean="0"/>
              <a:t>() throws Exception {</a:t>
            </a:r>
          </a:p>
          <a:p>
            <a:r>
              <a:rPr lang="en-US" sz="800" dirty="0" smtClean="0"/>
              <a:t>	  </a:t>
            </a:r>
            <a:r>
              <a:rPr lang="en-US" sz="800" dirty="0" err="1" smtClean="0"/>
              <a:t>System.</a:t>
            </a:r>
            <a:r>
              <a:rPr lang="en-US" sz="800" i="1" dirty="0" err="1" smtClean="0"/>
              <a:t>setProperty</a:t>
            </a:r>
            <a:r>
              <a:rPr lang="en-US" sz="800" dirty="0" smtClean="0"/>
              <a:t>("</a:t>
            </a:r>
            <a:r>
              <a:rPr lang="en-US" sz="800" dirty="0" err="1" smtClean="0"/>
              <a:t>webdriver.chrome.driver</a:t>
            </a:r>
            <a:r>
              <a:rPr lang="en-US" sz="800" dirty="0" smtClean="0"/>
              <a:t>", "C:\\Users\\</a:t>
            </a:r>
            <a:r>
              <a:rPr lang="en-US" sz="800" dirty="0" err="1" smtClean="0"/>
              <a:t>jiten.adhikari</a:t>
            </a:r>
            <a:r>
              <a:rPr lang="en-US" sz="800" dirty="0" smtClean="0"/>
              <a:t>\\Desktop\\Selenium\\Drivers and Plugin\\chromedriver.exe");</a:t>
            </a:r>
          </a:p>
          <a:p>
            <a:r>
              <a:rPr lang="en-US" sz="800" dirty="0" smtClean="0"/>
              <a:t>	  driver = new ChromeDriver();</a:t>
            </a:r>
          </a:p>
          <a:p>
            <a:r>
              <a:rPr lang="en-US" sz="800" dirty="0" smtClean="0"/>
              <a:t>    </a:t>
            </a:r>
            <a:r>
              <a:rPr lang="en-US" sz="800" dirty="0" err="1" smtClean="0"/>
              <a:t>baseUrl</a:t>
            </a:r>
            <a:r>
              <a:rPr lang="en-US" sz="800" dirty="0" smtClean="0"/>
              <a:t> = </a:t>
            </a:r>
            <a:r>
              <a:rPr lang="en-US" sz="800" dirty="0" smtClean="0"/>
              <a:t>“/";</a:t>
            </a:r>
            <a:endParaRPr lang="en-US" sz="800" dirty="0" smtClean="0"/>
          </a:p>
          <a:p>
            <a:r>
              <a:rPr lang="en-US" sz="800" dirty="0" smtClean="0"/>
              <a:t>    </a:t>
            </a:r>
            <a:r>
              <a:rPr lang="en-US" sz="800" dirty="0" err="1" smtClean="0"/>
              <a:t>driver.manage</a:t>
            </a:r>
            <a:r>
              <a:rPr lang="en-US" sz="800" dirty="0" smtClean="0"/>
              <a:t>().timeouts().</a:t>
            </a:r>
            <a:r>
              <a:rPr lang="en-US" sz="800" dirty="0" err="1" smtClean="0"/>
              <a:t>implicitlyWait</a:t>
            </a:r>
            <a:r>
              <a:rPr lang="en-US" sz="800" dirty="0" smtClean="0"/>
              <a:t>(30, </a:t>
            </a:r>
            <a:r>
              <a:rPr lang="en-US" sz="800" dirty="0" err="1" smtClean="0"/>
              <a:t>TimeUnit.</a:t>
            </a:r>
            <a:r>
              <a:rPr lang="en-US" sz="800" i="1" dirty="0" err="1" smtClean="0"/>
              <a:t>SECONDS</a:t>
            </a:r>
            <a:r>
              <a:rPr lang="en-US" sz="800" dirty="0" smtClean="0"/>
              <a:t>);</a:t>
            </a:r>
          </a:p>
          <a:p>
            <a:r>
              <a:rPr lang="en-US" sz="800" dirty="0" smtClean="0"/>
              <a:t>  }</a:t>
            </a:r>
          </a:p>
          <a:p>
            <a:r>
              <a:rPr lang="en-US" sz="800" dirty="0" smtClean="0"/>
              <a:t> @Test</a:t>
            </a:r>
          </a:p>
          <a:p>
            <a:r>
              <a:rPr lang="en-US" sz="800" dirty="0" smtClean="0"/>
              <a:t>  public void </a:t>
            </a:r>
            <a:r>
              <a:rPr lang="en-US" sz="800" dirty="0" err="1" smtClean="0"/>
              <a:t>testUntitled</a:t>
            </a:r>
            <a:r>
              <a:rPr lang="en-US" sz="800" dirty="0" smtClean="0"/>
              <a:t>() throws Exception {</a:t>
            </a:r>
          </a:p>
          <a:p>
            <a:r>
              <a:rPr lang="en-US" sz="800" dirty="0" smtClean="0"/>
              <a:t>    </a:t>
            </a:r>
            <a:r>
              <a:rPr lang="en-US" sz="800" dirty="0" err="1" smtClean="0"/>
              <a:t>driver.get</a:t>
            </a:r>
            <a:r>
              <a:rPr lang="en-US" sz="800" dirty="0" smtClean="0"/>
              <a:t>(</a:t>
            </a:r>
            <a:r>
              <a:rPr lang="en-US" sz="800" dirty="0" err="1" smtClean="0"/>
              <a:t>baseUrl</a:t>
            </a:r>
            <a:r>
              <a:rPr lang="en-US" sz="800" dirty="0" smtClean="0"/>
              <a:t> + </a:t>
            </a:r>
            <a:r>
              <a:rPr lang="en-US" sz="800" dirty="0" smtClean="0"/>
              <a:t>“/”)</a:t>
            </a:r>
            <a:endParaRPr lang="en-US" sz="800" dirty="0" smtClean="0"/>
          </a:p>
          <a:p>
            <a:r>
              <a:rPr lang="en-US" sz="800" dirty="0" smtClean="0"/>
              <a:t>     </a:t>
            </a:r>
            <a:r>
              <a:rPr lang="en-US" sz="800" dirty="0" err="1" smtClean="0"/>
              <a:t>driver.findElement</a:t>
            </a:r>
            <a:r>
              <a:rPr lang="en-US" sz="800" dirty="0" smtClean="0"/>
              <a:t>(By.</a:t>
            </a:r>
            <a:r>
              <a:rPr lang="en-US" sz="800" i="1" dirty="0" smtClean="0"/>
              <a:t>id</a:t>
            </a:r>
            <a:r>
              <a:rPr lang="en-US" sz="800" dirty="0" smtClean="0"/>
              <a:t>("</a:t>
            </a:r>
            <a:r>
              <a:rPr lang="en-US" sz="800" dirty="0" err="1" smtClean="0"/>
              <a:t>enterID</a:t>
            </a:r>
            <a:r>
              <a:rPr lang="en-US" sz="800" dirty="0" smtClean="0"/>
              <a:t>-input")).</a:t>
            </a:r>
            <a:r>
              <a:rPr lang="en-US" sz="800" dirty="0" err="1" smtClean="0"/>
              <a:t>sendKeys</a:t>
            </a:r>
            <a:r>
              <a:rPr lang="en-US" sz="800" dirty="0" smtClean="0"/>
              <a:t>("FTIVT.BZCM");</a:t>
            </a:r>
          </a:p>
          <a:p>
            <a:r>
              <a:rPr lang="en-US" sz="800" dirty="0" smtClean="0"/>
              <a:t>    </a:t>
            </a:r>
            <a:r>
              <a:rPr lang="en-US" sz="800" dirty="0" err="1" smtClean="0"/>
              <a:t>driver.findElement</a:t>
            </a:r>
            <a:r>
              <a:rPr lang="en-US" sz="800" dirty="0" smtClean="0"/>
              <a:t>(</a:t>
            </a:r>
            <a:r>
              <a:rPr lang="en-US" sz="800" dirty="0" err="1" smtClean="0"/>
              <a:t>By.</a:t>
            </a:r>
            <a:r>
              <a:rPr lang="en-US" sz="800" i="1" dirty="0" err="1" smtClean="0"/>
              <a:t>cssSelector</a:t>
            </a:r>
            <a:r>
              <a:rPr lang="en-US" sz="800" dirty="0" smtClean="0"/>
              <a:t>("a[name=\"enter-online-id-submit\"] &gt; span")).click();</a:t>
            </a:r>
          </a:p>
          <a:p>
            <a:r>
              <a:rPr lang="en-US" sz="800" dirty="0" smtClean="0"/>
              <a:t> }</a:t>
            </a:r>
          </a:p>
          <a:p>
            <a:r>
              <a:rPr lang="en-US" sz="800" dirty="0" smtClean="0"/>
              <a:t> @After</a:t>
            </a:r>
          </a:p>
          <a:p>
            <a:r>
              <a:rPr lang="en-US" sz="800" dirty="0" smtClean="0"/>
              <a:t>  public void </a:t>
            </a:r>
            <a:r>
              <a:rPr lang="en-US" sz="800" dirty="0" err="1" smtClean="0"/>
              <a:t>tearDown</a:t>
            </a:r>
            <a:r>
              <a:rPr lang="en-US" sz="800" dirty="0" smtClean="0"/>
              <a:t>() throws Exception {</a:t>
            </a:r>
          </a:p>
          <a:p>
            <a:r>
              <a:rPr lang="en-US" sz="800" dirty="0" smtClean="0"/>
              <a:t>    </a:t>
            </a:r>
            <a:r>
              <a:rPr lang="en-US" sz="800" dirty="0" err="1" smtClean="0"/>
              <a:t>driver.quit</a:t>
            </a:r>
            <a:r>
              <a:rPr lang="en-US" sz="800" dirty="0" smtClean="0"/>
              <a:t>();</a:t>
            </a:r>
          </a:p>
          <a:p>
            <a:r>
              <a:rPr lang="en-US" sz="800" dirty="0" smtClean="0"/>
              <a:t>}</a:t>
            </a:r>
          </a:p>
          <a:p>
            <a:endParaRPr lang="en-US" sz="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the Test</a:t>
            </a:r>
            <a:endParaRPr lang="en-US" dirty="0"/>
          </a:p>
        </p:txBody>
      </p:sp>
      <p:pic>
        <p:nvPicPr>
          <p:cNvPr id="1026" name="Picture 2"/>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461036" y="1271684"/>
            <a:ext cx="8435811" cy="4880922"/>
          </a:xfrm>
          <a:prstGeom prst="rect">
            <a:avLst/>
          </a:prstGeom>
          <a:noFill/>
          <a:ln w="9525">
            <a:noFill/>
            <a:miter lim="800000"/>
            <a:headEnd/>
            <a:tailEnd/>
          </a:ln>
        </p:spPr>
      </p:pic>
    </p:spTree>
    <p:extLst>
      <p:ext uri="{BB962C8B-B14F-4D97-AF65-F5344CB8AC3E}">
        <p14:creationId xmlns="" xmlns:p14="http://schemas.microsoft.com/office/powerpoint/2010/main" val="3952638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Structure of a Selenium Test</a:t>
            </a:r>
            <a:endParaRPr lang="en-US" dirty="0"/>
          </a:p>
        </p:txBody>
      </p:sp>
      <p:sp>
        <p:nvSpPr>
          <p:cNvPr id="3" name="Text Placeholder 2"/>
          <p:cNvSpPr>
            <a:spLocks noGrp="1"/>
          </p:cNvSpPr>
          <p:nvPr>
            <p:ph type="body" sz="quarter" idx="10"/>
          </p:nvPr>
        </p:nvSpPr>
        <p:spPr>
          <a:xfrm>
            <a:off x="461036" y="1271683"/>
            <a:ext cx="8494705" cy="5138081"/>
          </a:xfrm>
        </p:spPr>
        <p:txBody>
          <a:bodyPr>
            <a:normAutofit fontScale="92500" lnSpcReduction="10000"/>
          </a:bodyPr>
          <a:lstStyle/>
          <a:p>
            <a:r>
              <a:rPr lang="en-US" dirty="0" smtClean="0">
                <a:solidFill>
                  <a:schemeClr val="tx1"/>
                </a:solidFill>
              </a:rPr>
              <a:t>Code structure is as show below </a:t>
            </a:r>
          </a:p>
          <a:p>
            <a:r>
              <a:rPr lang="en-US" sz="1100" dirty="0" smtClean="0">
                <a:solidFill>
                  <a:schemeClr val="tx1"/>
                </a:solidFill>
              </a:rPr>
              <a:t>1. Import all the jar files </a:t>
            </a:r>
          </a:p>
          <a:p>
            <a:r>
              <a:rPr lang="en-US" sz="1100" dirty="0" smtClean="0"/>
              <a:t>import </a:t>
            </a:r>
            <a:r>
              <a:rPr lang="en-US" sz="1100" u="sng" dirty="0" err="1" smtClean="0"/>
              <a:t>java.util.regex.Pattern</a:t>
            </a:r>
            <a:r>
              <a:rPr lang="en-US" sz="1100" dirty="0" smtClean="0"/>
              <a:t>;  //   all the jar files needed for selenium code should be imported </a:t>
            </a:r>
          </a:p>
          <a:p>
            <a:r>
              <a:rPr lang="en-US" sz="1100" dirty="0" smtClean="0">
                <a:solidFill>
                  <a:schemeClr val="tx1"/>
                </a:solidFill>
              </a:rPr>
              <a:t>2.@ Before </a:t>
            </a:r>
          </a:p>
          <a:p>
            <a:r>
              <a:rPr lang="en-US" sz="1100" dirty="0" smtClean="0"/>
              <a:t>@Before  // Before signifies the code that will be executed before the test code is run , it invokes the browser driver .</a:t>
            </a:r>
          </a:p>
          <a:p>
            <a:r>
              <a:rPr lang="en-US" sz="1100" dirty="0" smtClean="0"/>
              <a:t>  public void </a:t>
            </a:r>
            <a:r>
              <a:rPr lang="en-US" sz="1100" dirty="0" err="1" smtClean="0"/>
              <a:t>setUp</a:t>
            </a:r>
            <a:r>
              <a:rPr lang="en-US" sz="1100" dirty="0" smtClean="0"/>
              <a:t>() throws Exception {</a:t>
            </a:r>
          </a:p>
          <a:p>
            <a:r>
              <a:rPr lang="en-US" sz="1100" dirty="0" smtClean="0"/>
              <a:t>driver = new ChromeDriver();}</a:t>
            </a:r>
          </a:p>
          <a:p>
            <a:r>
              <a:rPr lang="en-US" sz="1100" dirty="0" smtClean="0">
                <a:solidFill>
                  <a:schemeClr val="tx1"/>
                </a:solidFill>
              </a:rPr>
              <a:t>3.@ Test</a:t>
            </a:r>
          </a:p>
          <a:p>
            <a:r>
              <a:rPr lang="en-US" sz="1100" dirty="0" smtClean="0"/>
              <a:t> @Test   // Test signifies the actual test code that will be executed .</a:t>
            </a:r>
          </a:p>
          <a:p>
            <a:r>
              <a:rPr lang="en-US" sz="1100" dirty="0" smtClean="0"/>
              <a:t>  public void </a:t>
            </a:r>
            <a:r>
              <a:rPr lang="en-US" sz="1100" dirty="0" err="1" smtClean="0"/>
              <a:t>testUntitled</a:t>
            </a:r>
            <a:r>
              <a:rPr lang="en-US" sz="1100" dirty="0" smtClean="0"/>
              <a:t>() throws Exception {</a:t>
            </a:r>
          </a:p>
          <a:p>
            <a:r>
              <a:rPr lang="en-US" sz="1100" dirty="0" smtClean="0"/>
              <a:t>…………..</a:t>
            </a:r>
          </a:p>
          <a:p>
            <a:r>
              <a:rPr lang="en-US" sz="1100" dirty="0" smtClean="0"/>
              <a:t>…………}</a:t>
            </a:r>
          </a:p>
          <a:p>
            <a:r>
              <a:rPr lang="en-US" sz="1100" dirty="0" smtClean="0">
                <a:solidFill>
                  <a:schemeClr val="tx1"/>
                </a:solidFill>
              </a:rPr>
              <a:t>4.@ After </a:t>
            </a:r>
          </a:p>
          <a:p>
            <a:r>
              <a:rPr lang="en-US" sz="1100" dirty="0" smtClean="0"/>
              <a:t>@After // After signifies the code that will run after the test code run is completed </a:t>
            </a:r>
          </a:p>
          <a:p>
            <a:r>
              <a:rPr lang="en-US" sz="1100" dirty="0" smtClean="0"/>
              <a:t>  public void </a:t>
            </a:r>
            <a:r>
              <a:rPr lang="en-US" sz="1100" dirty="0" err="1" smtClean="0"/>
              <a:t>tearDown</a:t>
            </a:r>
            <a:r>
              <a:rPr lang="en-US" sz="1100" dirty="0" smtClean="0"/>
              <a:t>() throws Exception {</a:t>
            </a:r>
          </a:p>
          <a:p>
            <a:r>
              <a:rPr lang="en-US" sz="1100" dirty="0" smtClean="0"/>
              <a:t>    </a:t>
            </a:r>
            <a:r>
              <a:rPr lang="en-US" sz="1100" dirty="0" err="1" smtClean="0"/>
              <a:t>driver.quit</a:t>
            </a:r>
            <a:r>
              <a:rPr lang="en-US" sz="1100" dirty="0" smtClean="0"/>
              <a:t>();</a:t>
            </a:r>
          </a:p>
          <a:p>
            <a:r>
              <a:rPr lang="en-US" sz="1100" dirty="0" smtClean="0"/>
              <a:t>}</a:t>
            </a:r>
          </a:p>
          <a:p>
            <a:r>
              <a:rPr lang="en-US" sz="1100" dirty="0" smtClean="0">
                <a:solidFill>
                  <a:schemeClr val="tx1"/>
                </a:solidFill>
              </a:rPr>
              <a:t>Sample code is attached</a:t>
            </a:r>
            <a:r>
              <a:rPr lang="en-US" sz="1100" dirty="0" smtClean="0"/>
              <a:t>      </a:t>
            </a:r>
          </a:p>
          <a:p>
            <a:endParaRPr lang="en-US" sz="1200" dirty="0" smtClean="0"/>
          </a:p>
        </p:txBody>
      </p:sp>
      <p:graphicFrame>
        <p:nvGraphicFramePr>
          <p:cNvPr id="6" name="Object 5"/>
          <p:cNvGraphicFramePr>
            <a:graphicFrameLocks noChangeAspect="1"/>
          </p:cNvGraphicFramePr>
          <p:nvPr/>
        </p:nvGraphicFramePr>
        <p:xfrm>
          <a:off x="2266950" y="5819775"/>
          <a:ext cx="914400" cy="714375"/>
        </p:xfrm>
        <a:graphic>
          <a:graphicData uri="http://schemas.openxmlformats.org/presentationml/2006/ole">
            <p:oleObj spid="_x0000_s66625" name="Document" showAsIcon="1" r:id="rId3" imgW="914400" imgH="714375" progId="Word.Document.12">
              <p:embed/>
            </p:oleObj>
          </a:graphicData>
        </a:graphic>
      </p:graphicFrame>
    </p:spTree>
    <p:extLst>
      <p:ext uri="{BB962C8B-B14F-4D97-AF65-F5344CB8AC3E}">
        <p14:creationId xmlns="" xmlns:p14="http://schemas.microsoft.com/office/powerpoint/2010/main" val="3416806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a:p>
        </p:txBody>
      </p:sp>
      <p:graphicFrame>
        <p:nvGraphicFramePr>
          <p:cNvPr id="9" name="Content Placeholder 4"/>
          <p:cNvGraphicFramePr>
            <a:graphicFrameLocks noGrp="1"/>
          </p:cNvGraphicFramePr>
          <p:nvPr>
            <p:ph sz="quarter" idx="12"/>
            <p:custDataLst>
              <p:tags r:id="rId2"/>
            </p:custDataLst>
            <p:extLst>
              <p:ext uri="{D42A27DB-BD31-4B8C-83A1-F6EECF244321}">
                <p14:modId xmlns="" xmlns:p14="http://schemas.microsoft.com/office/powerpoint/2010/main" val="1837568311"/>
              </p:ext>
            </p:extLst>
          </p:nvPr>
        </p:nvGraphicFramePr>
        <p:xfrm>
          <a:off x="461035" y="2140903"/>
          <a:ext cx="8205260" cy="3288420"/>
        </p:xfrm>
        <a:graphic>
          <a:graphicData uri="http://schemas.openxmlformats.org/drawingml/2006/table">
            <a:tbl>
              <a:tblPr firstRow="1" bandRow="1">
                <a:tableStyleId>{2D5ABB26-0587-4C30-8999-92F81FD0307C}</a:tableStyleId>
              </a:tblPr>
              <a:tblGrid>
                <a:gridCol w="457257"/>
                <a:gridCol w="7027913"/>
                <a:gridCol w="720090"/>
              </a:tblGrid>
              <a:tr h="0">
                <a:tc gridSpan="2">
                  <a:txBody>
                    <a:bodyPr/>
                    <a:lstStyle/>
                    <a:p>
                      <a:pPr marL="0" lvl="0" algn="l">
                        <a:spcBef>
                          <a:spcPts val="10"/>
                        </a:spcBef>
                        <a:spcAft>
                          <a:spcPts val="10"/>
                        </a:spcAft>
                      </a:pPr>
                      <a:r>
                        <a:rPr lang="en-US" sz="1400" b="0" dirty="0" smtClean="0">
                          <a:solidFill>
                            <a:srgbClr val="000000"/>
                          </a:solidFill>
                        </a:rPr>
                        <a:t>Course Objectives</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1" smtClean="0">
                          <a:solidFill>
                            <a:srgbClr val="000000"/>
                          </a:solidFill>
                        </a:rPr>
                        <a:t>Automation Overview</a:t>
                      </a:r>
                      <a:endParaRPr lang="en-US" sz="1400" b="1">
                        <a:solidFill>
                          <a:srgbClr val="000000"/>
                        </a:solidFill>
                      </a:endParaRPr>
                    </a:p>
                  </a:txBody>
                  <a:tcPr marL="72009" marR="72009" marT="108014" marB="108014" anchor="ctr">
                    <a:solidFill>
                      <a:schemeClr val="bg2"/>
                    </a:solidFill>
                  </a:tcP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1" dirty="0">
                        <a:solidFill>
                          <a:srgbClr val="000000"/>
                        </a:solidFill>
                      </a:endParaRPr>
                    </a:p>
                  </a:txBody>
                  <a:tcPr marL="72009" marR="72009" marT="108014" marB="108014" anchor="ctr">
                    <a:solidFill>
                      <a:schemeClr val="bg2"/>
                    </a:solidFill>
                  </a:tcP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pPr marL="0" lvl="1" algn="l">
                        <a:spcBef>
                          <a:spcPts val="10"/>
                        </a:spcBef>
                        <a:spcAft>
                          <a:spcPts val="10"/>
                        </a:spcAft>
                      </a:pPr>
                      <a:r>
                        <a:rPr lang="en-US" sz="1400" b="0" dirty="0" smtClean="0">
                          <a:solidFill>
                            <a:srgbClr val="000000"/>
                          </a:solidFill>
                        </a:rPr>
                        <a:t>Definition, Objectives, Critical Success Factors</a:t>
                      </a:r>
                      <a:endParaRPr lang="en-US" sz="1400" b="0" dirty="0">
                        <a:solidFill>
                          <a:srgbClr val="000000"/>
                        </a:solidFill>
                      </a:endParaRPr>
                    </a:p>
                  </a:txBody>
                  <a:tcPr marL="72009" marR="72009" marT="36005" marB="36005" anchor="ctr"/>
                </a:tc>
                <a:tc>
                  <a:txBody>
                    <a:bodyPr/>
                    <a:lstStyle/>
                    <a:p>
                      <a:pPr marL="0" lvl="0" algn="r">
                        <a:spcBef>
                          <a:spcPts val="10"/>
                        </a:spcBef>
                        <a:spcAft>
                          <a:spcPts val="10"/>
                        </a:spcAft>
                      </a:pPr>
                      <a:endParaRPr lang="en-US" sz="1400" b="0">
                        <a:solidFill>
                          <a:srgbClr val="000000"/>
                        </a:solidFill>
                      </a:endParaRPr>
                    </a:p>
                  </a:txBody>
                  <a:tcPr marL="72009" marR="72009" marT="36005" marB="36005" anchor="ct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pPr marL="0" lvl="1" algn="l">
                        <a:spcBef>
                          <a:spcPts val="10"/>
                        </a:spcBef>
                        <a:spcAft>
                          <a:spcPts val="10"/>
                        </a:spcAft>
                      </a:pPr>
                      <a:r>
                        <a:rPr lang="en-US" sz="1400" b="0" smtClean="0">
                          <a:solidFill>
                            <a:srgbClr val="000000"/>
                          </a:solidFill>
                        </a:rPr>
                        <a:t>Automation Lifecycle</a:t>
                      </a:r>
                      <a:endParaRPr lang="en-US" sz="1400" b="0">
                        <a:solidFill>
                          <a:srgbClr val="000000"/>
                        </a:solidFill>
                      </a:endParaRPr>
                    </a:p>
                  </a:txBody>
                  <a:tcPr marL="72009" marR="72009" marT="36005" marB="36005" anchor="ctr"/>
                </a:tc>
                <a:tc>
                  <a:txBody>
                    <a:bodyPr/>
                    <a:lstStyle/>
                    <a:p>
                      <a:pPr marL="0" lvl="0" algn="r">
                        <a:spcBef>
                          <a:spcPts val="10"/>
                        </a:spcBef>
                        <a:spcAft>
                          <a:spcPts val="10"/>
                        </a:spcAft>
                      </a:pPr>
                      <a:endParaRPr lang="en-US" sz="1400" b="0">
                        <a:solidFill>
                          <a:srgbClr val="000000"/>
                        </a:solidFill>
                      </a:endParaRPr>
                    </a:p>
                  </a:txBody>
                  <a:tcPr marL="72009" marR="72009" marT="36005" marB="36005" anchor="ct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pPr marL="0" lvl="1" algn="l">
                        <a:spcBef>
                          <a:spcPts val="10"/>
                        </a:spcBef>
                        <a:spcAft>
                          <a:spcPts val="10"/>
                        </a:spcAft>
                      </a:pPr>
                      <a:r>
                        <a:rPr lang="en-US" sz="1400" b="0" dirty="0" smtClean="0">
                          <a:solidFill>
                            <a:srgbClr val="000000"/>
                          </a:solidFill>
                        </a:rPr>
                        <a:t>Identifying Automation</a:t>
                      </a:r>
                      <a:r>
                        <a:rPr lang="en-US" sz="1400" b="0" baseline="0" dirty="0" smtClean="0">
                          <a:solidFill>
                            <a:srgbClr val="000000"/>
                          </a:solidFill>
                        </a:rPr>
                        <a:t> Opportunities</a:t>
                      </a:r>
                      <a:endParaRPr lang="en-US" sz="1400" b="0" dirty="0">
                        <a:solidFill>
                          <a:srgbClr val="000000"/>
                        </a:solidFill>
                      </a:endParaRPr>
                    </a:p>
                  </a:txBody>
                  <a:tcPr marL="72009" marR="72009" marT="36005" marB="36005" anchor="ctr"/>
                </a:tc>
                <a:tc>
                  <a:txBody>
                    <a:bodyPr/>
                    <a:lstStyle/>
                    <a:p>
                      <a:pPr marL="0" lvl="0" algn="r">
                        <a:spcBef>
                          <a:spcPts val="10"/>
                        </a:spcBef>
                        <a:spcAft>
                          <a:spcPts val="10"/>
                        </a:spcAft>
                      </a:pPr>
                      <a:endParaRPr lang="en-US" sz="1400" b="0">
                        <a:solidFill>
                          <a:srgbClr val="000000"/>
                        </a:solidFill>
                      </a:endParaRPr>
                    </a:p>
                  </a:txBody>
                  <a:tcPr marL="72009" marR="72009" marT="36005" marB="36005" anchor="ct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tc>
                <a:tc>
                  <a:txBody>
                    <a:bodyPr/>
                    <a:lstStyle/>
                    <a:p>
                      <a:pPr marL="0" lvl="1" algn="l">
                        <a:spcBef>
                          <a:spcPts val="10"/>
                        </a:spcBef>
                        <a:spcAft>
                          <a:spcPts val="10"/>
                        </a:spcAft>
                      </a:pPr>
                      <a:r>
                        <a:rPr lang="en-US" sz="1400" b="0" dirty="0" smtClean="0">
                          <a:solidFill>
                            <a:srgbClr val="000000"/>
                          </a:solidFill>
                        </a:rPr>
                        <a:t>Automation Framework Principles</a:t>
                      </a:r>
                      <a:endParaRPr lang="en-US" sz="1400" b="0" dirty="0">
                        <a:solidFill>
                          <a:srgbClr val="000000"/>
                        </a:solidFill>
                      </a:endParaRPr>
                    </a:p>
                  </a:txBody>
                  <a:tcPr marL="72009" marR="72009" marT="36005" marB="36005" anchor="ctr"/>
                </a:tc>
                <a:tc>
                  <a:txBody>
                    <a:bodyPr/>
                    <a:lstStyle/>
                    <a:p>
                      <a:pPr marL="0" lvl="0" algn="r">
                        <a:spcBef>
                          <a:spcPts val="10"/>
                        </a:spcBef>
                        <a:spcAft>
                          <a:spcPts val="10"/>
                        </a:spcAft>
                      </a:pPr>
                      <a:endParaRPr lang="en-US" sz="1400" b="0">
                        <a:solidFill>
                          <a:srgbClr val="000000"/>
                        </a:solidFill>
                      </a:endParaRPr>
                    </a:p>
                  </a:txBody>
                  <a:tcPr marL="72009" marR="72009" marT="36005" marB="36005" anchor="ctr"/>
                </a:tc>
              </a:tr>
              <a:tr h="0">
                <a:tc gridSpan="2">
                  <a:txBody>
                    <a:bodyPr/>
                    <a:lstStyle/>
                    <a:p>
                      <a:pPr marL="0" lvl="0" algn="l">
                        <a:spcBef>
                          <a:spcPts val="10"/>
                        </a:spcBef>
                        <a:spcAft>
                          <a:spcPts val="10"/>
                        </a:spcAft>
                      </a:pPr>
                      <a:r>
                        <a:rPr lang="en-US" sz="1400" b="0" dirty="0" smtClean="0">
                          <a:solidFill>
                            <a:srgbClr val="000000"/>
                          </a:solidFill>
                        </a:rPr>
                        <a:t> Basics Of Java</a:t>
                      </a:r>
                      <a:endParaRPr lang="en-US" sz="1400" b="0" dirty="0">
                        <a:solidFill>
                          <a:srgbClr val="000000"/>
                        </a:solidFill>
                      </a:endParaRPr>
                    </a:p>
                  </a:txBody>
                  <a:tcPr marL="72009" marR="72009" marT="108014" marB="108014" anchor="ctr"/>
                </a:tc>
                <a:tc hMerge="1">
                  <a:txBody>
                    <a:bodyPr/>
                    <a:lstStyle/>
                    <a:p>
                      <a:endParaRPr lang="en-US"/>
                    </a:p>
                  </a:txBody>
                  <a:tcP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Selenium Overview</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smtClean="0">
                          <a:solidFill>
                            <a:srgbClr val="000000"/>
                          </a:solidFill>
                        </a:rPr>
                        <a:t>Sauce Labs Overview</a:t>
                      </a:r>
                      <a:endParaRPr lang="en-US" sz="1400" b="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bl>
          </a:graphicData>
        </a:graphic>
      </p:graphicFrame>
    </p:spTree>
    <p:custDataLst>
      <p:tags r:id="rId1"/>
    </p:custDataLst>
    <p:extLst>
      <p:ext uri="{BB962C8B-B14F-4D97-AF65-F5344CB8AC3E}">
        <p14:creationId xmlns="" xmlns:p14="http://schemas.microsoft.com/office/powerpoint/2010/main" val="13374594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
          <p:cNvSpPr txBox="1">
            <a:spLocks/>
          </p:cNvSpPr>
          <p:nvPr/>
        </p:nvSpPr>
        <p:spPr>
          <a:xfrm>
            <a:off x="408765" y="3841295"/>
            <a:ext cx="8571948" cy="2677627"/>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endParaRPr lang="en-US" sz="1050" noProof="1">
              <a:latin typeface="+mn-lt"/>
              <a:cs typeface="+mn-cs"/>
            </a:endParaRPr>
          </a:p>
        </p:txBody>
      </p:sp>
      <p:sp>
        <p:nvSpPr>
          <p:cNvPr id="2" name="Title 1"/>
          <p:cNvSpPr>
            <a:spLocks noGrp="1"/>
          </p:cNvSpPr>
          <p:nvPr>
            <p:ph type="title"/>
          </p:nvPr>
        </p:nvSpPr>
        <p:spPr/>
        <p:txBody>
          <a:bodyPr/>
          <a:lstStyle/>
          <a:p>
            <a:r>
              <a:rPr lang="en-US" dirty="0" smtClean="0"/>
              <a:t>Selenium Grid</a:t>
            </a:r>
            <a:endParaRPr lang="en-US" dirty="0"/>
          </a:p>
        </p:txBody>
      </p:sp>
      <p:sp>
        <p:nvSpPr>
          <p:cNvPr id="3" name="Text Placeholder 2"/>
          <p:cNvSpPr>
            <a:spLocks noGrp="1"/>
          </p:cNvSpPr>
          <p:nvPr>
            <p:ph type="body" sz="quarter" idx="10"/>
          </p:nvPr>
        </p:nvSpPr>
        <p:spPr/>
        <p:txBody>
          <a:bodyPr>
            <a:normAutofit/>
          </a:bodyPr>
          <a:lstStyle/>
          <a:p>
            <a:r>
              <a:rPr lang="en-US" dirty="0" smtClean="0"/>
              <a:t>Selenium Grid allows tests to scale </a:t>
            </a:r>
            <a:r>
              <a:rPr lang="en-US" dirty="0"/>
              <a:t>by distributing tests on several </a:t>
            </a:r>
            <a:r>
              <a:rPr lang="en-US" dirty="0" smtClean="0"/>
              <a:t>machines, so they can be run </a:t>
            </a:r>
            <a:r>
              <a:rPr lang="en-US" dirty="0"/>
              <a:t>in parallel, </a:t>
            </a:r>
            <a:r>
              <a:rPr lang="en-US" dirty="0" smtClean="0"/>
              <a:t>against different remote machines with different environments:</a:t>
            </a:r>
            <a:endParaRPr lang="en-US" dirty="0"/>
          </a:p>
        </p:txBody>
      </p:sp>
      <p:sp>
        <p:nvSpPr>
          <p:cNvPr id="4" name="Content Placeholder 4"/>
          <p:cNvSpPr txBox="1">
            <a:spLocks/>
          </p:cNvSpPr>
          <p:nvPr/>
        </p:nvSpPr>
        <p:spPr>
          <a:xfrm>
            <a:off x="413659" y="2148218"/>
            <a:ext cx="4114800" cy="155486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r>
              <a:rPr lang="en-US" sz="1050" b="1" noProof="1" smtClean="0">
                <a:latin typeface="+mn-lt"/>
                <a:cs typeface="+mn-cs"/>
              </a:rPr>
              <a:t>Selenium Hub</a:t>
            </a:r>
          </a:p>
          <a:p>
            <a:pPr>
              <a:spcBef>
                <a:spcPts val="300"/>
              </a:spcBef>
              <a:buClrTx/>
            </a:pPr>
            <a:r>
              <a:rPr lang="en-US" sz="1050" dirty="0">
                <a:latin typeface="+mn-lt"/>
                <a:cs typeface="+mn-cs"/>
              </a:rPr>
              <a:t>The hub  is the central point that will receive all the test request and distribute them the right nodes</a:t>
            </a:r>
            <a:endParaRPr lang="en-US" sz="1050" noProof="1">
              <a:latin typeface="+mn-lt"/>
              <a:cs typeface="+mn-cs"/>
            </a:endParaRPr>
          </a:p>
          <a:p>
            <a:pPr marL="0" indent="0">
              <a:spcBef>
                <a:spcPts val="300"/>
              </a:spcBef>
              <a:buClrTx/>
              <a:buNone/>
            </a:pPr>
            <a:r>
              <a:rPr lang="en-US" sz="1050" b="1" noProof="1" smtClean="0">
                <a:latin typeface="+mn-lt"/>
                <a:cs typeface="+mn-cs"/>
              </a:rPr>
              <a:t/>
            </a:r>
            <a:br>
              <a:rPr lang="en-US" sz="1050" b="1" noProof="1" smtClean="0">
                <a:latin typeface="+mn-lt"/>
                <a:cs typeface="+mn-cs"/>
              </a:rPr>
            </a:br>
            <a:r>
              <a:rPr lang="en-US" sz="1050" b="1" noProof="1" smtClean="0">
                <a:latin typeface="+mn-lt"/>
                <a:cs typeface="+mn-cs"/>
              </a:rPr>
              <a:t>Selenium Nodes:</a:t>
            </a:r>
            <a:endParaRPr lang="en-US" sz="1050" noProof="1" smtClean="0">
              <a:latin typeface="+mn-lt"/>
              <a:cs typeface="+mn-cs"/>
            </a:endParaRPr>
          </a:p>
          <a:p>
            <a:pPr>
              <a:spcBef>
                <a:spcPts val="300"/>
              </a:spcBef>
              <a:buClrTx/>
            </a:pPr>
            <a:r>
              <a:rPr lang="en-US" sz="1050" noProof="1">
                <a:latin typeface="+mn-lt"/>
                <a:cs typeface="+mn-cs"/>
              </a:rPr>
              <a:t>The nodes are the points where test cases will be executed. The nodes will be different machines with different browsers and OSs. </a:t>
            </a:r>
          </a:p>
        </p:txBody>
      </p:sp>
      <p:sp>
        <p:nvSpPr>
          <p:cNvPr id="5" name="Rectangle 4"/>
          <p:cNvSpPr/>
          <p:nvPr>
            <p:custDataLst>
              <p:tags r:id="rId1"/>
            </p:custDataLst>
          </p:nvPr>
        </p:nvSpPr>
        <p:spPr bwMode="auto">
          <a:xfrm>
            <a:off x="413659" y="1890849"/>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Definitions</a:t>
            </a:r>
            <a:endParaRPr lang="en-GB" sz="1200" b="1" dirty="0">
              <a:solidFill>
                <a:schemeClr val="bg1"/>
              </a:solidFill>
              <a:latin typeface="Arial" charset="0"/>
            </a:endParaRPr>
          </a:p>
        </p:txBody>
      </p:sp>
      <p:sp>
        <p:nvSpPr>
          <p:cNvPr id="6" name="Content Placeholder 4"/>
          <p:cNvSpPr txBox="1">
            <a:spLocks/>
          </p:cNvSpPr>
          <p:nvPr/>
        </p:nvSpPr>
        <p:spPr>
          <a:xfrm>
            <a:off x="4865913" y="2148218"/>
            <a:ext cx="4114800" cy="1554865"/>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smtClean="0"/>
              <a:t>See this three part series on a blog of an example of how to setup and configure the Grid: </a:t>
            </a:r>
            <a:r>
              <a:rPr lang="en-US" sz="1050" dirty="0" smtClean="0">
                <a:hlinkClick r:id="rId8" action="ppaction://hlinkfile"/>
              </a:rPr>
              <a:t>Part 1</a:t>
            </a:r>
            <a:r>
              <a:rPr lang="en-US" sz="1050" dirty="0" smtClean="0"/>
              <a:t>, </a:t>
            </a:r>
            <a:r>
              <a:rPr lang="en-US" sz="1050" dirty="0" smtClean="0">
                <a:hlinkClick r:id="rId9"/>
              </a:rPr>
              <a:t>Part 2</a:t>
            </a:r>
            <a:r>
              <a:rPr lang="en-US" sz="1050" dirty="0" smtClean="0"/>
              <a:t>, </a:t>
            </a:r>
            <a:r>
              <a:rPr lang="en-US" sz="1050" dirty="0" smtClean="0">
                <a:hlinkClick r:id="rId10"/>
              </a:rPr>
              <a:t>Part 3</a:t>
            </a:r>
            <a:endParaRPr lang="en-US" sz="1050" dirty="0" smtClean="0"/>
          </a:p>
          <a:p>
            <a:r>
              <a:rPr lang="en-US" sz="1050" dirty="0" smtClean="0"/>
              <a:t>See </a:t>
            </a:r>
            <a:r>
              <a:rPr lang="en-US" sz="1050" dirty="0" smtClean="0">
                <a:hlinkClick r:id="rId11" action="ppaction://hlinkfile"/>
              </a:rPr>
              <a:t>this blog post </a:t>
            </a:r>
            <a:r>
              <a:rPr lang="en-US" sz="1050" dirty="0" smtClean="0"/>
              <a:t>for an example of how to design tests for optimal cross-browser usage.</a:t>
            </a:r>
            <a:endParaRPr lang="en-US" sz="1050" dirty="0"/>
          </a:p>
        </p:txBody>
      </p:sp>
      <p:sp>
        <p:nvSpPr>
          <p:cNvPr id="7" name="Rectangle 6"/>
          <p:cNvSpPr/>
          <p:nvPr>
            <p:custDataLst>
              <p:tags r:id="rId2"/>
            </p:custDataLst>
          </p:nvPr>
        </p:nvSpPr>
        <p:spPr bwMode="auto">
          <a:xfrm>
            <a:off x="4865913" y="1890849"/>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Setup Notes</a:t>
            </a:r>
            <a:endParaRPr lang="en-GB" sz="1200" b="1" dirty="0">
              <a:solidFill>
                <a:schemeClr val="bg1"/>
              </a:solidFill>
              <a:latin typeface="Arial" charset="0"/>
            </a:endParaRPr>
          </a:p>
        </p:txBody>
      </p:sp>
      <p:pic>
        <p:nvPicPr>
          <p:cNvPr id="1026" name="Picture 2"/>
          <p:cNvPicPr>
            <a:picLocks noChangeAspect="1" noChangeArrowheads="1"/>
          </p:cNvPicPr>
          <p:nvPr/>
        </p:nvPicPr>
        <p:blipFill>
          <a:blip r:embed="rId12" cstate="screen">
            <a:extLst>
              <a:ext uri="{28A0092B-C50C-407E-A947-70E740481C1C}">
                <a14:useLocalDpi xmlns="" xmlns:a14="http://schemas.microsoft.com/office/drawing/2010/main"/>
              </a:ext>
            </a:extLst>
          </a:blip>
          <a:srcRect/>
          <a:stretch>
            <a:fillRect/>
          </a:stretch>
        </p:blipFill>
        <p:spPr bwMode="auto">
          <a:xfrm>
            <a:off x="4533171" y="4135995"/>
            <a:ext cx="323137" cy="4523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ectangle 13"/>
          <p:cNvSpPr/>
          <p:nvPr>
            <p:custDataLst>
              <p:tags r:id="rId3"/>
            </p:custDataLst>
          </p:nvPr>
        </p:nvSpPr>
        <p:spPr bwMode="auto">
          <a:xfrm>
            <a:off x="721997" y="3994118"/>
            <a:ext cx="1005840" cy="137160"/>
          </a:xfrm>
          <a:prstGeom prst="rect">
            <a:avLst/>
          </a:prstGeom>
          <a:solidFill>
            <a:schemeClr val="bg2">
              <a:lumMod val="25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ctr" anchorCtr="0" compatLnSpc="1">
            <a:prstTxWarp prst="textNoShape">
              <a:avLst/>
            </a:prstTxWarp>
            <a:noAutofit/>
          </a:bodyPr>
          <a:lstStyle/>
          <a:p>
            <a:pPr algn="ctr" fontAlgn="base">
              <a:spcBef>
                <a:spcPct val="0"/>
              </a:spcBef>
              <a:spcAft>
                <a:spcPct val="0"/>
              </a:spcAft>
            </a:pPr>
            <a:r>
              <a:rPr lang="en-GB" sz="800" b="1" dirty="0" smtClean="0">
                <a:solidFill>
                  <a:schemeClr val="bg1"/>
                </a:solidFill>
                <a:latin typeface="Arial" charset="0"/>
              </a:rPr>
              <a:t>Selenium Test 1</a:t>
            </a:r>
            <a:endParaRPr lang="en-GB" sz="800" b="1" dirty="0">
              <a:solidFill>
                <a:schemeClr val="bg1"/>
              </a:solidFill>
              <a:latin typeface="Arial" charset="0"/>
            </a:endParaRPr>
          </a:p>
        </p:txBody>
      </p:sp>
      <p:sp>
        <p:nvSpPr>
          <p:cNvPr id="15" name="Rectangle 14"/>
          <p:cNvSpPr/>
          <p:nvPr>
            <p:custDataLst>
              <p:tags r:id="rId4"/>
            </p:custDataLst>
          </p:nvPr>
        </p:nvSpPr>
        <p:spPr bwMode="auto">
          <a:xfrm>
            <a:off x="721997" y="4179192"/>
            <a:ext cx="1005840" cy="137160"/>
          </a:xfrm>
          <a:prstGeom prst="rect">
            <a:avLst/>
          </a:prstGeom>
          <a:solidFill>
            <a:schemeClr val="bg2">
              <a:lumMod val="25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ctr" anchorCtr="0" compatLnSpc="1">
            <a:prstTxWarp prst="textNoShape">
              <a:avLst/>
            </a:prstTxWarp>
            <a:noAutofit/>
          </a:bodyPr>
          <a:lstStyle/>
          <a:p>
            <a:pPr algn="ctr" fontAlgn="base">
              <a:spcBef>
                <a:spcPct val="0"/>
              </a:spcBef>
              <a:spcAft>
                <a:spcPct val="0"/>
              </a:spcAft>
            </a:pPr>
            <a:r>
              <a:rPr lang="en-GB" sz="800" b="1" dirty="0" smtClean="0">
                <a:solidFill>
                  <a:schemeClr val="bg1"/>
                </a:solidFill>
                <a:latin typeface="Arial" charset="0"/>
              </a:rPr>
              <a:t>Selenium Test 2</a:t>
            </a:r>
            <a:endParaRPr lang="en-GB" sz="800" b="1" dirty="0">
              <a:solidFill>
                <a:schemeClr val="bg1"/>
              </a:solidFill>
              <a:latin typeface="Arial" charset="0"/>
            </a:endParaRPr>
          </a:p>
        </p:txBody>
      </p:sp>
      <p:grpSp>
        <p:nvGrpSpPr>
          <p:cNvPr id="26" name="Group 25"/>
          <p:cNvGrpSpPr/>
          <p:nvPr/>
        </p:nvGrpSpPr>
        <p:grpSpPr>
          <a:xfrm>
            <a:off x="3704947" y="5205205"/>
            <a:ext cx="602882" cy="782924"/>
            <a:chOff x="3287224" y="5211518"/>
            <a:chExt cx="602882" cy="782924"/>
          </a:xfrm>
        </p:grpSpPr>
        <p:pic>
          <p:nvPicPr>
            <p:cNvPr id="9" name="Picture 2"/>
            <p:cNvPicPr>
              <a:picLocks noChangeAspect="1" noChangeArrowheads="1"/>
            </p:cNvPicPr>
            <p:nvPr/>
          </p:nvPicPr>
          <p:blipFill>
            <a:blip r:embed="rId13" cstate="screen">
              <a:extLst>
                <a:ext uri="{28A0092B-C50C-407E-A947-70E740481C1C}">
                  <a14:useLocalDpi xmlns="" xmlns:a14="http://schemas.microsoft.com/office/drawing/2010/main"/>
                </a:ext>
              </a:extLst>
            </a:blip>
            <a:srcRect/>
            <a:stretch>
              <a:fillRect/>
            </a:stretch>
          </p:blipFill>
          <p:spPr bwMode="auto">
            <a:xfrm>
              <a:off x="3369971" y="5211518"/>
              <a:ext cx="437388" cy="437388"/>
            </a:xfrm>
            <a:prstGeom prst="rect">
              <a:avLst/>
            </a:prstGeom>
            <a:solidFill>
              <a:schemeClr val="bg1">
                <a:lumMod val="85000"/>
              </a:schemeClr>
            </a:solidFill>
            <a:ln>
              <a:noFill/>
            </a:ln>
          </p:spPr>
        </p:pic>
        <p:grpSp>
          <p:nvGrpSpPr>
            <p:cNvPr id="20" name="Group 19"/>
            <p:cNvGrpSpPr/>
            <p:nvPr/>
          </p:nvGrpSpPr>
          <p:grpSpPr>
            <a:xfrm>
              <a:off x="3287224" y="5688305"/>
              <a:ext cx="602882" cy="306137"/>
              <a:chOff x="3287224" y="5688305"/>
              <a:chExt cx="602882" cy="306137"/>
            </a:xfrm>
          </p:grpSpPr>
          <p:pic>
            <p:nvPicPr>
              <p:cNvPr id="1029" name="Picture 5"/>
              <p:cNvPicPr>
                <a:picLocks noChangeAspect="1" noChangeArrowheads="1"/>
              </p:cNvPicPr>
              <p:nvPr/>
            </p:nvPicPr>
            <p:blipFill>
              <a:blip r:embed="rId14" cstate="screen">
                <a:extLst>
                  <a:ext uri="{28A0092B-C50C-407E-A947-70E740481C1C}">
                    <a14:useLocalDpi xmlns="" xmlns:a14="http://schemas.microsoft.com/office/drawing/2010/main"/>
                  </a:ext>
                </a:extLst>
              </a:blip>
              <a:srcRect/>
              <a:stretch>
                <a:fillRect/>
              </a:stretch>
            </p:blipFill>
            <p:spPr bwMode="auto">
              <a:xfrm>
                <a:off x="3287224" y="5688305"/>
                <a:ext cx="257405" cy="3061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5" cstate="screen">
                <a:extLst>
                  <a:ext uri="{28A0092B-C50C-407E-A947-70E740481C1C}">
                    <a14:useLocalDpi xmlns="" xmlns:a14="http://schemas.microsoft.com/office/drawing/2010/main"/>
                  </a:ext>
                </a:extLst>
              </a:blip>
              <a:srcRect/>
              <a:stretch>
                <a:fillRect/>
              </a:stretch>
            </p:blipFill>
            <p:spPr bwMode="auto">
              <a:xfrm>
                <a:off x="3583969" y="5688305"/>
                <a:ext cx="306137" cy="3061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grpSp>
        <p:nvGrpSpPr>
          <p:cNvPr id="27" name="Group 26"/>
          <p:cNvGrpSpPr/>
          <p:nvPr/>
        </p:nvGrpSpPr>
        <p:grpSpPr>
          <a:xfrm>
            <a:off x="2354127" y="5205205"/>
            <a:ext cx="557948" cy="740460"/>
            <a:chOff x="2384024" y="5222404"/>
            <a:chExt cx="557948" cy="740460"/>
          </a:xfrm>
        </p:grpSpPr>
        <p:pic>
          <p:nvPicPr>
            <p:cNvPr id="8" name="Picture 2"/>
            <p:cNvPicPr>
              <a:picLocks noChangeAspect="1" noChangeArrowheads="1"/>
            </p:cNvPicPr>
            <p:nvPr/>
          </p:nvPicPr>
          <p:blipFill>
            <a:blip r:embed="rId13" cstate="screen">
              <a:extLst>
                <a:ext uri="{28A0092B-C50C-407E-A947-70E740481C1C}">
                  <a14:useLocalDpi xmlns="" xmlns:a14="http://schemas.microsoft.com/office/drawing/2010/main"/>
                </a:ext>
              </a:extLst>
            </a:blip>
            <a:srcRect/>
            <a:stretch>
              <a:fillRect/>
            </a:stretch>
          </p:blipFill>
          <p:spPr bwMode="auto">
            <a:xfrm>
              <a:off x="2444304" y="5222404"/>
              <a:ext cx="437388" cy="437388"/>
            </a:xfrm>
            <a:prstGeom prst="rect">
              <a:avLst/>
            </a:prstGeom>
            <a:solidFill>
              <a:schemeClr val="bg1">
                <a:lumMod val="85000"/>
              </a:schemeClr>
            </a:solidFill>
            <a:ln>
              <a:noFill/>
            </a:ln>
          </p:spPr>
        </p:pic>
        <p:grpSp>
          <p:nvGrpSpPr>
            <p:cNvPr id="21" name="Group 20"/>
            <p:cNvGrpSpPr/>
            <p:nvPr/>
          </p:nvGrpSpPr>
          <p:grpSpPr>
            <a:xfrm>
              <a:off x="2384024" y="5699974"/>
              <a:ext cx="557948" cy="262890"/>
              <a:chOff x="2379451" y="5699974"/>
              <a:chExt cx="557948" cy="262890"/>
            </a:xfrm>
          </p:grpSpPr>
          <p:pic>
            <p:nvPicPr>
              <p:cNvPr id="1034" name="Picture 10"/>
              <p:cNvPicPr>
                <a:picLocks noChangeAspect="1" noChangeArrowheads="1"/>
              </p:cNvPicPr>
              <p:nvPr/>
            </p:nvPicPr>
            <p:blipFill rotWithShape="1">
              <a:blip r:embed="rId16" cstate="screen">
                <a:extLst>
                  <a:ext uri="{28A0092B-C50C-407E-A947-70E740481C1C}">
                    <a14:useLocalDpi xmlns="" xmlns:a14="http://schemas.microsoft.com/office/drawing/2010/main"/>
                  </a:ext>
                </a:extLst>
              </a:blip>
              <a:srcRect/>
              <a:stretch/>
            </p:blipFill>
            <p:spPr bwMode="auto">
              <a:xfrm>
                <a:off x="2379451" y="5706816"/>
                <a:ext cx="262890" cy="2492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7" cstate="screen">
                <a:extLst>
                  <a:ext uri="{28A0092B-C50C-407E-A947-70E740481C1C}">
                    <a14:useLocalDpi xmlns="" xmlns:a14="http://schemas.microsoft.com/office/drawing/2010/main"/>
                  </a:ext>
                </a:extLst>
              </a:blip>
              <a:srcRect/>
              <a:stretch>
                <a:fillRect/>
              </a:stretch>
            </p:blipFill>
            <p:spPr bwMode="auto">
              <a:xfrm>
                <a:off x="2674509" y="5699974"/>
                <a:ext cx="262890" cy="26289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grpSp>
        <p:nvGrpSpPr>
          <p:cNvPr id="23" name="Group 22"/>
          <p:cNvGrpSpPr/>
          <p:nvPr/>
        </p:nvGrpSpPr>
        <p:grpSpPr>
          <a:xfrm>
            <a:off x="5107315" y="5205205"/>
            <a:ext cx="590977" cy="782785"/>
            <a:chOff x="4177227" y="5240685"/>
            <a:chExt cx="590977" cy="782785"/>
          </a:xfrm>
        </p:grpSpPr>
        <p:pic>
          <p:nvPicPr>
            <p:cNvPr id="10" name="Picture 2"/>
            <p:cNvPicPr>
              <a:picLocks noChangeAspect="1" noChangeArrowheads="1"/>
            </p:cNvPicPr>
            <p:nvPr/>
          </p:nvPicPr>
          <p:blipFill>
            <a:blip r:embed="rId13" cstate="screen">
              <a:extLst>
                <a:ext uri="{28A0092B-C50C-407E-A947-70E740481C1C}">
                  <a14:useLocalDpi xmlns="" xmlns:a14="http://schemas.microsoft.com/office/drawing/2010/main"/>
                </a:ext>
              </a:extLst>
            </a:blip>
            <a:srcRect/>
            <a:stretch>
              <a:fillRect/>
            </a:stretch>
          </p:blipFill>
          <p:spPr bwMode="auto">
            <a:xfrm>
              <a:off x="4254021" y="5240685"/>
              <a:ext cx="437388" cy="437388"/>
            </a:xfrm>
            <a:prstGeom prst="rect">
              <a:avLst/>
            </a:prstGeom>
            <a:solidFill>
              <a:schemeClr val="bg1">
                <a:lumMod val="85000"/>
              </a:schemeClr>
            </a:solidFill>
            <a:ln>
              <a:noFill/>
            </a:ln>
          </p:spPr>
        </p:pic>
        <p:grpSp>
          <p:nvGrpSpPr>
            <p:cNvPr id="19" name="Group 18"/>
            <p:cNvGrpSpPr/>
            <p:nvPr/>
          </p:nvGrpSpPr>
          <p:grpSpPr>
            <a:xfrm>
              <a:off x="4177227" y="5717333"/>
              <a:ext cx="590977" cy="306137"/>
              <a:chOff x="4482027" y="5717333"/>
              <a:chExt cx="590977" cy="306137"/>
            </a:xfrm>
          </p:grpSpPr>
          <p:pic>
            <p:nvPicPr>
              <p:cNvPr id="24" name="Picture 6"/>
              <p:cNvPicPr>
                <a:picLocks noChangeAspect="1" noChangeArrowheads="1"/>
              </p:cNvPicPr>
              <p:nvPr/>
            </p:nvPicPr>
            <p:blipFill>
              <a:blip r:embed="rId15" cstate="screen">
                <a:extLst>
                  <a:ext uri="{28A0092B-C50C-407E-A947-70E740481C1C}">
                    <a14:useLocalDpi xmlns="" xmlns:a14="http://schemas.microsoft.com/office/drawing/2010/main"/>
                  </a:ext>
                </a:extLst>
              </a:blip>
              <a:srcRect/>
              <a:stretch>
                <a:fillRect/>
              </a:stretch>
            </p:blipFill>
            <p:spPr bwMode="auto">
              <a:xfrm>
                <a:off x="4766867" y="5717333"/>
                <a:ext cx="306137" cy="3061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10"/>
              <p:cNvPicPr>
                <a:picLocks noChangeAspect="1" noChangeArrowheads="1"/>
              </p:cNvPicPr>
              <p:nvPr/>
            </p:nvPicPr>
            <p:blipFill rotWithShape="1">
              <a:blip r:embed="rId16" cstate="screen">
                <a:extLst>
                  <a:ext uri="{28A0092B-C50C-407E-A947-70E740481C1C}">
                    <a14:useLocalDpi xmlns="" xmlns:a14="http://schemas.microsoft.com/office/drawing/2010/main"/>
                  </a:ext>
                </a:extLst>
              </a:blip>
              <a:srcRect/>
              <a:stretch/>
            </p:blipFill>
            <p:spPr bwMode="auto">
              <a:xfrm>
                <a:off x="4482027" y="5734613"/>
                <a:ext cx="262890" cy="2492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grpSp>
        <p:nvGrpSpPr>
          <p:cNvPr id="22" name="Group 21"/>
          <p:cNvGrpSpPr/>
          <p:nvPr/>
        </p:nvGrpSpPr>
        <p:grpSpPr>
          <a:xfrm>
            <a:off x="6492455" y="5205205"/>
            <a:ext cx="642754" cy="824075"/>
            <a:chOff x="5048045" y="5237187"/>
            <a:chExt cx="642754" cy="824075"/>
          </a:xfrm>
        </p:grpSpPr>
        <p:pic>
          <p:nvPicPr>
            <p:cNvPr id="11" name="Picture 2"/>
            <p:cNvPicPr>
              <a:picLocks noChangeAspect="1" noChangeArrowheads="1"/>
            </p:cNvPicPr>
            <p:nvPr/>
          </p:nvPicPr>
          <p:blipFill>
            <a:blip r:embed="rId13" cstate="screen">
              <a:extLst>
                <a:ext uri="{28A0092B-C50C-407E-A947-70E740481C1C}">
                  <a14:useLocalDpi xmlns="" xmlns:a14="http://schemas.microsoft.com/office/drawing/2010/main"/>
                </a:ext>
              </a:extLst>
            </a:blip>
            <a:srcRect/>
            <a:stretch>
              <a:fillRect/>
            </a:stretch>
          </p:blipFill>
          <p:spPr bwMode="auto">
            <a:xfrm>
              <a:off x="5150728" y="5237187"/>
              <a:ext cx="437388" cy="437388"/>
            </a:xfrm>
            <a:prstGeom prst="rect">
              <a:avLst/>
            </a:prstGeom>
            <a:solidFill>
              <a:schemeClr val="bg1">
                <a:lumMod val="85000"/>
              </a:schemeClr>
            </a:solidFill>
            <a:ln>
              <a:noFill/>
            </a:ln>
          </p:spPr>
        </p:pic>
        <p:grpSp>
          <p:nvGrpSpPr>
            <p:cNvPr id="18" name="Group 17"/>
            <p:cNvGrpSpPr/>
            <p:nvPr/>
          </p:nvGrpSpPr>
          <p:grpSpPr>
            <a:xfrm>
              <a:off x="5048045" y="5690596"/>
              <a:ext cx="642754" cy="370666"/>
              <a:chOff x="5347130" y="5690596"/>
              <a:chExt cx="642754" cy="370666"/>
            </a:xfrm>
          </p:grpSpPr>
          <p:pic>
            <p:nvPicPr>
              <p:cNvPr id="1038" name="Picture 14"/>
              <p:cNvPicPr>
                <a:picLocks noChangeAspect="1" noChangeArrowheads="1"/>
              </p:cNvPicPr>
              <p:nvPr/>
            </p:nvPicPr>
            <p:blipFill>
              <a:blip r:embed="rId18" cstate="screen">
                <a:extLst>
                  <a:ext uri="{28A0092B-C50C-407E-A947-70E740481C1C}">
                    <a14:useLocalDpi xmlns="" xmlns:a14="http://schemas.microsoft.com/office/drawing/2010/main"/>
                  </a:ext>
                </a:extLst>
              </a:blip>
              <a:srcRect/>
              <a:stretch>
                <a:fillRect/>
              </a:stretch>
            </p:blipFill>
            <p:spPr bwMode="auto">
              <a:xfrm>
                <a:off x="5347130" y="5690596"/>
                <a:ext cx="306137" cy="3706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19" cstate="screen">
                <a:extLst>
                  <a:ext uri="{28A0092B-C50C-407E-A947-70E740481C1C}">
                    <a14:useLocalDpi xmlns="" xmlns:a14="http://schemas.microsoft.com/office/drawing/2010/main"/>
                  </a:ext>
                </a:extLst>
              </a:blip>
              <a:srcRect/>
              <a:stretch>
                <a:fillRect/>
              </a:stretch>
            </p:blipFill>
            <p:spPr bwMode="auto">
              <a:xfrm>
                <a:off x="5683747" y="5701596"/>
                <a:ext cx="306137" cy="3376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sp>
        <p:nvSpPr>
          <p:cNvPr id="28" name="TextBox 27"/>
          <p:cNvSpPr txBox="1"/>
          <p:nvPr/>
        </p:nvSpPr>
        <p:spPr>
          <a:xfrm>
            <a:off x="2123987" y="4927079"/>
            <a:ext cx="1018228" cy="230832"/>
          </a:xfrm>
          <a:prstGeom prst="rect">
            <a:avLst/>
          </a:prstGeom>
          <a:noFill/>
        </p:spPr>
        <p:txBody>
          <a:bodyPr wrap="none" rtlCol="0">
            <a:spAutoFit/>
          </a:bodyPr>
          <a:lstStyle/>
          <a:p>
            <a:pPr algn="ctr"/>
            <a:r>
              <a:rPr lang="en-US" sz="900" b="1" dirty="0" smtClean="0"/>
              <a:t>Selenium Node</a:t>
            </a:r>
            <a:endParaRPr lang="en-US" sz="900" b="1" dirty="0"/>
          </a:p>
        </p:txBody>
      </p:sp>
      <p:sp>
        <p:nvSpPr>
          <p:cNvPr id="37" name="TextBox 36"/>
          <p:cNvSpPr txBox="1"/>
          <p:nvPr/>
        </p:nvSpPr>
        <p:spPr>
          <a:xfrm>
            <a:off x="3497274" y="4927079"/>
            <a:ext cx="1018228" cy="230832"/>
          </a:xfrm>
          <a:prstGeom prst="rect">
            <a:avLst/>
          </a:prstGeom>
          <a:noFill/>
        </p:spPr>
        <p:txBody>
          <a:bodyPr wrap="none" rtlCol="0">
            <a:spAutoFit/>
          </a:bodyPr>
          <a:lstStyle/>
          <a:p>
            <a:pPr algn="ctr"/>
            <a:r>
              <a:rPr lang="en-US" sz="900" b="1" dirty="0" smtClean="0"/>
              <a:t>Selenium Node</a:t>
            </a:r>
            <a:endParaRPr lang="en-US" sz="900" b="1" dirty="0"/>
          </a:p>
        </p:txBody>
      </p:sp>
      <p:sp>
        <p:nvSpPr>
          <p:cNvPr id="38" name="TextBox 37"/>
          <p:cNvSpPr txBox="1"/>
          <p:nvPr/>
        </p:nvSpPr>
        <p:spPr>
          <a:xfrm>
            <a:off x="4893689" y="4927079"/>
            <a:ext cx="1018228" cy="230832"/>
          </a:xfrm>
          <a:prstGeom prst="rect">
            <a:avLst/>
          </a:prstGeom>
          <a:noFill/>
        </p:spPr>
        <p:txBody>
          <a:bodyPr wrap="none" rtlCol="0">
            <a:spAutoFit/>
          </a:bodyPr>
          <a:lstStyle/>
          <a:p>
            <a:pPr algn="ctr"/>
            <a:r>
              <a:rPr lang="en-US" sz="900" b="1" dirty="0" smtClean="0"/>
              <a:t>Selenium Node</a:t>
            </a:r>
            <a:endParaRPr lang="en-US" sz="900" b="1" dirty="0"/>
          </a:p>
        </p:txBody>
      </p:sp>
      <p:sp>
        <p:nvSpPr>
          <p:cNvPr id="39" name="TextBox 38"/>
          <p:cNvSpPr txBox="1"/>
          <p:nvPr/>
        </p:nvSpPr>
        <p:spPr>
          <a:xfrm>
            <a:off x="6304718" y="4927079"/>
            <a:ext cx="1018228" cy="230832"/>
          </a:xfrm>
          <a:prstGeom prst="rect">
            <a:avLst/>
          </a:prstGeom>
          <a:noFill/>
        </p:spPr>
        <p:txBody>
          <a:bodyPr wrap="none" rtlCol="0">
            <a:spAutoFit/>
          </a:bodyPr>
          <a:lstStyle/>
          <a:p>
            <a:pPr algn="ctr"/>
            <a:r>
              <a:rPr lang="en-US" sz="900" b="1" dirty="0" smtClean="0"/>
              <a:t>Selenium Node</a:t>
            </a:r>
            <a:endParaRPr lang="en-US" sz="900" b="1" dirty="0"/>
          </a:p>
        </p:txBody>
      </p:sp>
      <p:sp>
        <p:nvSpPr>
          <p:cNvPr id="40" name="TextBox 39"/>
          <p:cNvSpPr txBox="1"/>
          <p:nvPr/>
        </p:nvSpPr>
        <p:spPr>
          <a:xfrm>
            <a:off x="4217685" y="3878145"/>
            <a:ext cx="954108" cy="230832"/>
          </a:xfrm>
          <a:prstGeom prst="rect">
            <a:avLst/>
          </a:prstGeom>
          <a:noFill/>
        </p:spPr>
        <p:txBody>
          <a:bodyPr wrap="none" rtlCol="0">
            <a:spAutoFit/>
          </a:bodyPr>
          <a:lstStyle/>
          <a:p>
            <a:pPr algn="ctr"/>
            <a:r>
              <a:rPr lang="en-US" sz="900" b="1" dirty="0" smtClean="0"/>
              <a:t>Selenium Hub</a:t>
            </a:r>
            <a:endParaRPr lang="en-US" sz="900" b="1" dirty="0"/>
          </a:p>
        </p:txBody>
      </p:sp>
      <p:sp>
        <p:nvSpPr>
          <p:cNvPr id="41" name="TextBox 40"/>
          <p:cNvSpPr txBox="1"/>
          <p:nvPr/>
        </p:nvSpPr>
        <p:spPr>
          <a:xfrm>
            <a:off x="2008796" y="6057258"/>
            <a:ext cx="1248610" cy="338554"/>
          </a:xfrm>
          <a:prstGeom prst="rect">
            <a:avLst/>
          </a:prstGeom>
          <a:noFill/>
        </p:spPr>
        <p:txBody>
          <a:bodyPr wrap="square" lIns="0" rIns="0" rtlCol="0">
            <a:spAutoFit/>
          </a:bodyPr>
          <a:lstStyle/>
          <a:p>
            <a:pPr algn="ctr"/>
            <a:r>
              <a:rPr lang="en-US" sz="800" dirty="0" smtClean="0"/>
              <a:t>Registers itself to hub as providing IE on Windows 7</a:t>
            </a:r>
            <a:endParaRPr lang="en-US" sz="800" dirty="0"/>
          </a:p>
        </p:txBody>
      </p:sp>
      <p:sp>
        <p:nvSpPr>
          <p:cNvPr id="42" name="TextBox 41"/>
          <p:cNvSpPr txBox="1"/>
          <p:nvPr/>
        </p:nvSpPr>
        <p:spPr>
          <a:xfrm>
            <a:off x="3382083" y="6057258"/>
            <a:ext cx="1248610" cy="338554"/>
          </a:xfrm>
          <a:prstGeom prst="rect">
            <a:avLst/>
          </a:prstGeom>
          <a:noFill/>
        </p:spPr>
        <p:txBody>
          <a:bodyPr wrap="square" lIns="0" rIns="0" rtlCol="0">
            <a:spAutoFit/>
          </a:bodyPr>
          <a:lstStyle/>
          <a:p>
            <a:pPr algn="ctr"/>
            <a:r>
              <a:rPr lang="en-US" sz="800" dirty="0" smtClean="0"/>
              <a:t>Registers itself to hub as providing Firefox on Linux</a:t>
            </a:r>
            <a:endParaRPr lang="en-US" sz="800" dirty="0"/>
          </a:p>
        </p:txBody>
      </p:sp>
      <p:sp>
        <p:nvSpPr>
          <p:cNvPr id="43" name="TextBox 42"/>
          <p:cNvSpPr txBox="1"/>
          <p:nvPr/>
        </p:nvSpPr>
        <p:spPr>
          <a:xfrm>
            <a:off x="4778498" y="6057258"/>
            <a:ext cx="1248610" cy="461665"/>
          </a:xfrm>
          <a:prstGeom prst="rect">
            <a:avLst/>
          </a:prstGeom>
          <a:noFill/>
        </p:spPr>
        <p:txBody>
          <a:bodyPr wrap="square" lIns="0" rIns="0" rtlCol="0">
            <a:spAutoFit/>
          </a:bodyPr>
          <a:lstStyle/>
          <a:p>
            <a:pPr algn="ctr"/>
            <a:r>
              <a:rPr lang="en-US" sz="800" dirty="0" smtClean="0"/>
              <a:t>Registers itself to hub as providing Firefox on Windows XP</a:t>
            </a:r>
            <a:endParaRPr lang="en-US" sz="800" dirty="0"/>
          </a:p>
        </p:txBody>
      </p:sp>
      <p:sp>
        <p:nvSpPr>
          <p:cNvPr id="44" name="TextBox 43"/>
          <p:cNvSpPr txBox="1"/>
          <p:nvPr/>
        </p:nvSpPr>
        <p:spPr>
          <a:xfrm>
            <a:off x="6189527" y="6057258"/>
            <a:ext cx="1248610" cy="338554"/>
          </a:xfrm>
          <a:prstGeom prst="rect">
            <a:avLst/>
          </a:prstGeom>
          <a:noFill/>
        </p:spPr>
        <p:txBody>
          <a:bodyPr wrap="square" lIns="0" rIns="0" rtlCol="0">
            <a:spAutoFit/>
          </a:bodyPr>
          <a:lstStyle/>
          <a:p>
            <a:pPr algn="ctr"/>
            <a:r>
              <a:rPr lang="en-US" sz="800" dirty="0" smtClean="0"/>
              <a:t>Registers itself to hub as providing Safari on OS X</a:t>
            </a:r>
            <a:endParaRPr lang="en-US" sz="800" dirty="0"/>
          </a:p>
        </p:txBody>
      </p:sp>
      <p:cxnSp>
        <p:nvCxnSpPr>
          <p:cNvPr id="30" name="Straight Arrow Connector 29"/>
          <p:cNvCxnSpPr>
            <a:stCxn id="1026" idx="2"/>
            <a:endCxn id="37" idx="0"/>
          </p:cNvCxnSpPr>
          <p:nvPr/>
        </p:nvCxnSpPr>
        <p:spPr>
          <a:xfrm rot="5400000">
            <a:off x="4181218" y="4413556"/>
            <a:ext cx="338693" cy="68835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9"/>
          <p:cNvCxnSpPr>
            <a:stCxn id="1026" idx="2"/>
            <a:endCxn id="28" idx="0"/>
          </p:cNvCxnSpPr>
          <p:nvPr/>
        </p:nvCxnSpPr>
        <p:spPr>
          <a:xfrm rot="5400000">
            <a:off x="3494575" y="3726913"/>
            <a:ext cx="338693" cy="206163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29"/>
          <p:cNvCxnSpPr>
            <a:stCxn id="1026" idx="2"/>
            <a:endCxn id="38" idx="0"/>
          </p:cNvCxnSpPr>
          <p:nvPr/>
        </p:nvCxnSpPr>
        <p:spPr>
          <a:xfrm rot="16200000" flipH="1">
            <a:off x="4879425" y="4403700"/>
            <a:ext cx="338693" cy="70806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29"/>
          <p:cNvCxnSpPr>
            <a:stCxn id="1026" idx="2"/>
            <a:endCxn id="39" idx="0"/>
          </p:cNvCxnSpPr>
          <p:nvPr/>
        </p:nvCxnSpPr>
        <p:spPr>
          <a:xfrm rot="16200000" flipH="1">
            <a:off x="5584940" y="3698186"/>
            <a:ext cx="338693" cy="211909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custDataLst>
              <p:tags r:id="rId5"/>
            </p:custDataLst>
          </p:nvPr>
        </p:nvSpPr>
        <p:spPr bwMode="auto">
          <a:xfrm>
            <a:off x="721997" y="4364266"/>
            <a:ext cx="1005840" cy="137160"/>
          </a:xfrm>
          <a:prstGeom prst="rect">
            <a:avLst/>
          </a:prstGeom>
          <a:solidFill>
            <a:schemeClr val="bg2">
              <a:lumMod val="25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ctr" anchorCtr="0" compatLnSpc="1">
            <a:prstTxWarp prst="textNoShape">
              <a:avLst/>
            </a:prstTxWarp>
            <a:noAutofit/>
          </a:bodyPr>
          <a:lstStyle/>
          <a:p>
            <a:pPr algn="ctr" fontAlgn="base">
              <a:spcBef>
                <a:spcPct val="0"/>
              </a:spcBef>
              <a:spcAft>
                <a:spcPct val="0"/>
              </a:spcAft>
            </a:pPr>
            <a:r>
              <a:rPr lang="en-GB" sz="800" b="1" dirty="0" smtClean="0">
                <a:solidFill>
                  <a:schemeClr val="bg1"/>
                </a:solidFill>
                <a:latin typeface="Arial" charset="0"/>
              </a:rPr>
              <a:t>Selenium Test 3</a:t>
            </a:r>
            <a:endParaRPr lang="en-GB" sz="800" b="1" dirty="0">
              <a:solidFill>
                <a:schemeClr val="bg1"/>
              </a:solidFill>
              <a:latin typeface="Arial" charset="0"/>
            </a:endParaRPr>
          </a:p>
        </p:txBody>
      </p:sp>
      <p:sp>
        <p:nvSpPr>
          <p:cNvPr id="76" name="Rectangle 75"/>
          <p:cNvSpPr/>
          <p:nvPr>
            <p:custDataLst>
              <p:tags r:id="rId6"/>
            </p:custDataLst>
          </p:nvPr>
        </p:nvSpPr>
        <p:spPr bwMode="auto">
          <a:xfrm>
            <a:off x="721997" y="4549341"/>
            <a:ext cx="1005840" cy="137160"/>
          </a:xfrm>
          <a:prstGeom prst="rect">
            <a:avLst/>
          </a:prstGeom>
          <a:solidFill>
            <a:schemeClr val="bg2">
              <a:lumMod val="25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ctr" anchorCtr="0" compatLnSpc="1">
            <a:prstTxWarp prst="textNoShape">
              <a:avLst/>
            </a:prstTxWarp>
            <a:noAutofit/>
          </a:bodyPr>
          <a:lstStyle/>
          <a:p>
            <a:pPr algn="ctr" fontAlgn="base">
              <a:spcBef>
                <a:spcPct val="0"/>
              </a:spcBef>
              <a:spcAft>
                <a:spcPct val="0"/>
              </a:spcAft>
            </a:pPr>
            <a:r>
              <a:rPr lang="en-GB" sz="800" b="1" dirty="0" smtClean="0">
                <a:solidFill>
                  <a:schemeClr val="bg1"/>
                </a:solidFill>
                <a:latin typeface="Arial" charset="0"/>
              </a:rPr>
              <a:t>Selenium Test 4</a:t>
            </a:r>
            <a:endParaRPr lang="en-GB" sz="800" b="1" dirty="0">
              <a:solidFill>
                <a:schemeClr val="bg1"/>
              </a:solidFill>
              <a:latin typeface="Arial" charset="0"/>
            </a:endParaRPr>
          </a:p>
        </p:txBody>
      </p:sp>
      <p:sp>
        <p:nvSpPr>
          <p:cNvPr id="1048" name="Right Arrow 1047"/>
          <p:cNvSpPr/>
          <p:nvPr/>
        </p:nvSpPr>
        <p:spPr>
          <a:xfrm>
            <a:off x="1991806" y="4190078"/>
            <a:ext cx="2299033" cy="271253"/>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Request Execution on a Specific Config</a:t>
            </a:r>
            <a:endParaRPr lang="en-US" sz="800" dirty="0"/>
          </a:p>
        </p:txBody>
      </p:sp>
    </p:spTree>
    <p:extLst>
      <p:ext uri="{BB962C8B-B14F-4D97-AF65-F5344CB8AC3E}">
        <p14:creationId xmlns="" xmlns:p14="http://schemas.microsoft.com/office/powerpoint/2010/main" val="19585048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TestNG Framework</a:t>
            </a:r>
            <a:endParaRPr lang="en-US" dirty="0"/>
          </a:p>
        </p:txBody>
      </p:sp>
      <p:sp>
        <p:nvSpPr>
          <p:cNvPr id="3" name="Text Placeholder 2"/>
          <p:cNvSpPr>
            <a:spLocks noGrp="1"/>
          </p:cNvSpPr>
          <p:nvPr>
            <p:ph type="body" sz="quarter" idx="10"/>
          </p:nvPr>
        </p:nvSpPr>
        <p:spPr/>
        <p:txBody>
          <a:bodyPr vert="horz" lIns="0" tIns="0" rIns="0" bIns="0" rtlCol="0">
            <a:normAutofit/>
          </a:bodyPr>
          <a:lstStyle/>
          <a:p>
            <a:r>
              <a:rPr lang="en-US" dirty="0"/>
              <a:t>TestNG is a testing framework inspired from JUnit and NUnit but introducing some new functionalities that make it more powerful and easier to use.</a:t>
            </a:r>
          </a:p>
        </p:txBody>
      </p:sp>
      <p:sp>
        <p:nvSpPr>
          <p:cNvPr id="4" name="Rectangle 3"/>
          <p:cNvSpPr/>
          <p:nvPr>
            <p:custDataLst>
              <p:tags r:id="rId1"/>
            </p:custDataLst>
          </p:nvPr>
        </p:nvSpPr>
        <p:spPr bwMode="auto">
          <a:xfrm>
            <a:off x="461035" y="1890849"/>
            <a:ext cx="8342305"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Definitions</a:t>
            </a:r>
            <a:endParaRPr lang="en-GB" sz="1200" b="1" dirty="0">
              <a:solidFill>
                <a:schemeClr val="bg1"/>
              </a:solidFill>
              <a:latin typeface="Arial" charset="0"/>
            </a:endParaRPr>
          </a:p>
        </p:txBody>
      </p:sp>
      <p:sp>
        <p:nvSpPr>
          <p:cNvPr id="5" name="Rectangle 4"/>
          <p:cNvSpPr/>
          <p:nvPr>
            <p:custDataLst>
              <p:tags r:id="rId2"/>
            </p:custDataLst>
          </p:nvPr>
        </p:nvSpPr>
        <p:spPr bwMode="auto">
          <a:xfrm>
            <a:off x="413659" y="1890849"/>
            <a:ext cx="411480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What is TestNG?</a:t>
            </a:r>
            <a:endParaRPr lang="en-GB" sz="1200" b="1" dirty="0">
              <a:solidFill>
                <a:schemeClr val="bg1"/>
              </a:solidFill>
              <a:latin typeface="Arial" charset="0"/>
            </a:endParaRPr>
          </a:p>
        </p:txBody>
      </p:sp>
      <p:sp>
        <p:nvSpPr>
          <p:cNvPr id="6" name="Content Placeholder 4"/>
          <p:cNvSpPr txBox="1">
            <a:spLocks/>
          </p:cNvSpPr>
          <p:nvPr/>
        </p:nvSpPr>
        <p:spPr>
          <a:xfrm>
            <a:off x="413658" y="2148218"/>
            <a:ext cx="8389681" cy="1222511"/>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Tx/>
            </a:pPr>
            <a:r>
              <a:rPr lang="en-US" sz="1050" dirty="0" smtClean="0"/>
              <a:t>TestNG is an open source automated testing framework; where </a:t>
            </a:r>
            <a:r>
              <a:rPr lang="en-US" sz="1050" b="1" dirty="0" smtClean="0"/>
              <a:t>NG</a:t>
            </a:r>
            <a:r>
              <a:rPr lang="en-US" sz="1050" dirty="0" smtClean="0"/>
              <a:t> of Test</a:t>
            </a:r>
            <a:r>
              <a:rPr lang="en-US" sz="1050" b="1" dirty="0" smtClean="0"/>
              <a:t>NG</a:t>
            </a:r>
            <a:r>
              <a:rPr lang="en-US" sz="1050" dirty="0" smtClean="0"/>
              <a:t> means </a:t>
            </a:r>
            <a:r>
              <a:rPr lang="en-US" sz="1050" b="1" dirty="0" smtClean="0"/>
              <a:t>N</a:t>
            </a:r>
            <a:r>
              <a:rPr lang="en-US" sz="1050" dirty="0" smtClean="0"/>
              <a:t>ext </a:t>
            </a:r>
            <a:r>
              <a:rPr lang="en-US" sz="1050" b="1" dirty="0" smtClean="0"/>
              <a:t>G</a:t>
            </a:r>
            <a:r>
              <a:rPr lang="en-US" sz="1050" dirty="0" smtClean="0"/>
              <a:t>eneration. TestNG is similar to JUnit (especially JUnit 4), but its not a JUnit extension. Its inspired by JUnit. It is designed to be better than JUnit, especially when testing integrated classes. </a:t>
            </a:r>
          </a:p>
          <a:p>
            <a:pPr>
              <a:spcBef>
                <a:spcPts val="300"/>
              </a:spcBef>
              <a:buClrTx/>
            </a:pPr>
            <a:endParaRPr lang="en-US" sz="1050" dirty="0" smtClean="0"/>
          </a:p>
          <a:p>
            <a:pPr>
              <a:spcBef>
                <a:spcPts val="300"/>
              </a:spcBef>
              <a:buClrTx/>
            </a:pPr>
            <a:r>
              <a:rPr lang="en-US" sz="1050" dirty="0" smtClean="0"/>
              <a:t>TestNG eliminates most of the limitations of the older framework and gives the developer the ability to write more flexible and powerful tests </a:t>
            </a:r>
            <a:r>
              <a:rPr lang="en-US" sz="1050" b="1" noProof="1" smtClean="0">
                <a:latin typeface="+mn-lt"/>
                <a:cs typeface="+mn-cs"/>
              </a:rPr>
              <a:t/>
            </a:r>
            <a:br>
              <a:rPr lang="en-US" sz="1050" b="1" noProof="1" smtClean="0">
                <a:latin typeface="+mn-lt"/>
                <a:cs typeface="+mn-cs"/>
              </a:rPr>
            </a:br>
            <a:endParaRPr lang="en-US" sz="1050" noProof="1">
              <a:latin typeface="+mn-lt"/>
              <a:cs typeface="+mn-cs"/>
            </a:endParaRPr>
          </a:p>
        </p:txBody>
      </p:sp>
      <p:sp>
        <p:nvSpPr>
          <p:cNvPr id="8" name="Rectangle 7"/>
          <p:cNvSpPr/>
          <p:nvPr>
            <p:custDataLst>
              <p:tags r:id="rId3"/>
            </p:custDataLst>
          </p:nvPr>
        </p:nvSpPr>
        <p:spPr bwMode="auto">
          <a:xfrm>
            <a:off x="413657" y="3540487"/>
            <a:ext cx="838968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TestNG Features</a:t>
            </a:r>
            <a:endParaRPr lang="en-GB" sz="1200" b="1" dirty="0">
              <a:solidFill>
                <a:schemeClr val="bg1"/>
              </a:solidFill>
              <a:latin typeface="Arial" charset="0"/>
            </a:endParaRPr>
          </a:p>
        </p:txBody>
      </p:sp>
      <p:sp>
        <p:nvSpPr>
          <p:cNvPr id="9" name="Content Placeholder 4"/>
          <p:cNvSpPr txBox="1">
            <a:spLocks/>
          </p:cNvSpPr>
          <p:nvPr/>
        </p:nvSpPr>
        <p:spPr>
          <a:xfrm>
            <a:off x="413656" y="3797857"/>
            <a:ext cx="8389681" cy="1219200"/>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Tx/>
            </a:pPr>
            <a:r>
              <a:rPr lang="en-US" sz="1050" dirty="0" smtClean="0"/>
              <a:t>Annotations. </a:t>
            </a:r>
          </a:p>
          <a:p>
            <a:pPr>
              <a:spcBef>
                <a:spcPts val="300"/>
              </a:spcBef>
              <a:buClrTx/>
            </a:pPr>
            <a:r>
              <a:rPr lang="en-US" sz="1050" dirty="0" smtClean="0"/>
              <a:t>TestNG uses more Java features.</a:t>
            </a:r>
          </a:p>
          <a:p>
            <a:pPr>
              <a:spcBef>
                <a:spcPts val="300"/>
              </a:spcBef>
              <a:buClrTx/>
            </a:pPr>
            <a:r>
              <a:rPr lang="en-US" sz="1050" dirty="0" smtClean="0"/>
              <a:t>Support for multi threaded testing</a:t>
            </a:r>
          </a:p>
          <a:p>
            <a:pPr>
              <a:spcBef>
                <a:spcPts val="300"/>
              </a:spcBef>
              <a:buClrTx/>
            </a:pPr>
            <a:r>
              <a:rPr lang="en-US" sz="1050" dirty="0" smtClean="0"/>
              <a:t>Supports Dependent test methods, parallel testing, load testing, partial failure.</a:t>
            </a:r>
          </a:p>
          <a:p>
            <a:pPr>
              <a:spcBef>
                <a:spcPts val="300"/>
              </a:spcBef>
              <a:buClrTx/>
            </a:pPr>
            <a:r>
              <a:rPr lang="en-US" sz="1050" dirty="0" smtClean="0"/>
              <a:t>Separate compile-time test code from run-time configuration/data info</a:t>
            </a:r>
            <a:r>
              <a:rPr lang="en-US" sz="1050" b="1" noProof="1" smtClean="0">
                <a:latin typeface="+mn-lt"/>
                <a:cs typeface="+mn-cs"/>
              </a:rPr>
              <a:t/>
            </a:r>
            <a:br>
              <a:rPr lang="en-US" sz="1050" b="1" noProof="1" smtClean="0">
                <a:latin typeface="+mn-lt"/>
                <a:cs typeface="+mn-cs"/>
              </a:rPr>
            </a:br>
            <a:endParaRPr lang="en-US" sz="1050" noProof="1">
              <a:latin typeface="+mn-lt"/>
              <a:cs typeface="+mn-cs"/>
            </a:endParaRPr>
          </a:p>
        </p:txBody>
      </p:sp>
      <p:sp>
        <p:nvSpPr>
          <p:cNvPr id="10" name="Rectangle 9"/>
          <p:cNvSpPr/>
          <p:nvPr>
            <p:custDataLst>
              <p:tags r:id="rId4"/>
            </p:custDataLst>
          </p:nvPr>
        </p:nvSpPr>
        <p:spPr bwMode="auto">
          <a:xfrm>
            <a:off x="413658" y="5169457"/>
            <a:ext cx="8389680"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fontAlgn="base">
              <a:spcBef>
                <a:spcPct val="0"/>
              </a:spcBef>
              <a:spcAft>
                <a:spcPct val="0"/>
              </a:spcAft>
            </a:pPr>
            <a:r>
              <a:rPr lang="en-GB" sz="1200" b="1" dirty="0" smtClean="0">
                <a:solidFill>
                  <a:schemeClr val="bg1"/>
                </a:solidFill>
                <a:latin typeface="Arial" charset="0"/>
              </a:rPr>
              <a:t>Benefits of using annotations</a:t>
            </a:r>
            <a:endParaRPr lang="en-GB" sz="1200" b="1" dirty="0">
              <a:solidFill>
                <a:schemeClr val="bg1"/>
              </a:solidFill>
              <a:latin typeface="Arial" charset="0"/>
            </a:endParaRPr>
          </a:p>
        </p:txBody>
      </p:sp>
      <p:sp>
        <p:nvSpPr>
          <p:cNvPr id="11" name="Content Placeholder 4"/>
          <p:cNvSpPr txBox="1">
            <a:spLocks/>
          </p:cNvSpPr>
          <p:nvPr/>
        </p:nvSpPr>
        <p:spPr>
          <a:xfrm>
            <a:off x="413657" y="5426827"/>
            <a:ext cx="8389681" cy="947079"/>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dirty="0" smtClean="0"/>
              <a:t>TestNG identifies the methods it is interested in by looking up annotations. Method names are not restricted to any pattern.</a:t>
            </a:r>
          </a:p>
          <a:p>
            <a:pPr>
              <a:spcBef>
                <a:spcPts val="300"/>
              </a:spcBef>
              <a:buClrTx/>
            </a:pPr>
            <a:r>
              <a:rPr lang="en-US" sz="1050" dirty="0" smtClean="0"/>
              <a:t>We can pass additional parameters to annotations.</a:t>
            </a:r>
          </a:p>
          <a:p>
            <a:pPr>
              <a:spcBef>
                <a:spcPts val="300"/>
              </a:spcBef>
              <a:buClrTx/>
            </a:pPr>
            <a:r>
              <a:rPr lang="en-US" sz="1050" dirty="0" smtClean="0"/>
              <a:t>Annotations are strongly typed, so the compiler will flag any mistakes right away.</a:t>
            </a:r>
          </a:p>
          <a:p>
            <a:pPr>
              <a:spcBef>
                <a:spcPts val="300"/>
              </a:spcBef>
              <a:buClrTx/>
            </a:pPr>
            <a:r>
              <a:rPr lang="en-US" sz="1050" dirty="0" smtClean="0"/>
              <a:t>Test classes no longer need to extend anything (such as </a:t>
            </a:r>
            <a:r>
              <a:rPr lang="en-US" sz="1050" dirty="0" err="1" smtClean="0"/>
              <a:t>TestCase</a:t>
            </a:r>
            <a:r>
              <a:rPr lang="en-US" sz="1050" dirty="0" smtClean="0"/>
              <a:t>, for JUnit 3).</a:t>
            </a:r>
          </a:p>
          <a:p>
            <a:pPr>
              <a:spcBef>
                <a:spcPts val="300"/>
              </a:spcBef>
              <a:buClrTx/>
              <a:buNone/>
            </a:pPr>
            <a:r>
              <a:rPr lang="en-US" sz="1050" b="1" noProof="1" smtClean="0">
                <a:latin typeface="+mn-lt"/>
                <a:cs typeface="+mn-cs"/>
              </a:rPr>
              <a:t/>
            </a:r>
            <a:br>
              <a:rPr lang="en-US" sz="1050" b="1" noProof="1" smtClean="0">
                <a:latin typeface="+mn-lt"/>
                <a:cs typeface="+mn-cs"/>
              </a:rPr>
            </a:br>
            <a:endParaRPr lang="en-US" sz="1050" noProof="1">
              <a:latin typeface="+mn-lt"/>
              <a:cs typeface="+mn-cs"/>
            </a:endParaRPr>
          </a:p>
        </p:txBody>
      </p:sp>
    </p:spTree>
    <p:extLst>
      <p:ext uri="{BB962C8B-B14F-4D97-AF65-F5344CB8AC3E}">
        <p14:creationId xmlns="" xmlns:p14="http://schemas.microsoft.com/office/powerpoint/2010/main" val="2586544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Data-Driven Testing using TestNG</a:t>
            </a:r>
            <a:endParaRPr lang="en-US" dirty="0"/>
          </a:p>
        </p:txBody>
      </p:sp>
      <p:sp>
        <p:nvSpPr>
          <p:cNvPr id="13" name="Text Placeholder 12"/>
          <p:cNvSpPr>
            <a:spLocks noGrp="1"/>
          </p:cNvSpPr>
          <p:nvPr>
            <p:ph type="body" sz="quarter" idx="10"/>
          </p:nvPr>
        </p:nvSpPr>
        <p:spPr>
          <a:xfrm>
            <a:off x="461036" y="1271684"/>
            <a:ext cx="8641080" cy="4910752"/>
          </a:xfrm>
        </p:spPr>
        <p:txBody>
          <a:bodyPr/>
          <a:lstStyle/>
          <a:p>
            <a:r>
              <a:rPr lang="en-US" b="0" dirty="0" smtClean="0">
                <a:solidFill>
                  <a:srgbClr val="000000"/>
                </a:solidFill>
              </a:rPr>
              <a:t>Unlike QTP Data Driven Testing is not inbuilt in Selenium.  Data Driven testing can be perform in Selenium by making use of TestNG Framework.</a:t>
            </a:r>
          </a:p>
          <a:p>
            <a:r>
              <a:rPr lang="en-US" b="0" dirty="0" smtClean="0">
                <a:solidFill>
                  <a:srgbClr val="000000"/>
                </a:solidFill>
              </a:rPr>
              <a:t>Following Attached Code and Data Sheet explains how TestNG Can be use to perform Data Driven Testing.</a:t>
            </a:r>
          </a:p>
          <a:p>
            <a:endParaRPr lang="en-US" dirty="0" smtClean="0"/>
          </a:p>
          <a:p>
            <a:endParaRPr lang="en-US" dirty="0"/>
          </a:p>
        </p:txBody>
      </p:sp>
      <p:graphicFrame>
        <p:nvGraphicFramePr>
          <p:cNvPr id="14" name="Object 13"/>
          <p:cNvGraphicFramePr>
            <a:graphicFrameLocks noChangeAspect="1"/>
          </p:cNvGraphicFramePr>
          <p:nvPr>
            <p:extLst>
              <p:ext uri="{D42A27DB-BD31-4B8C-83A1-F6EECF244321}">
                <p14:modId xmlns="" xmlns:p14="http://schemas.microsoft.com/office/powerpoint/2010/main" val="3205958389"/>
              </p:ext>
            </p:extLst>
          </p:nvPr>
        </p:nvGraphicFramePr>
        <p:xfrm>
          <a:off x="757451" y="3429000"/>
          <a:ext cx="914400" cy="714375"/>
        </p:xfrm>
        <a:graphic>
          <a:graphicData uri="http://schemas.openxmlformats.org/presentationml/2006/ole">
            <p:oleObj spid="_x0000_s67712" name="Packager Shell Object" showAsIcon="1" r:id="rId3" imgW="914400" imgH="714240" progId="Package">
              <p:embed/>
            </p:oleObj>
          </a:graphicData>
        </a:graphic>
      </p:graphicFrame>
      <p:graphicFrame>
        <p:nvGraphicFramePr>
          <p:cNvPr id="15" name="Object 14"/>
          <p:cNvGraphicFramePr>
            <a:graphicFrameLocks noChangeAspect="1"/>
          </p:cNvGraphicFramePr>
          <p:nvPr>
            <p:extLst>
              <p:ext uri="{D42A27DB-BD31-4B8C-83A1-F6EECF244321}">
                <p14:modId xmlns="" xmlns:p14="http://schemas.microsoft.com/office/powerpoint/2010/main" val="2075625733"/>
              </p:ext>
            </p:extLst>
          </p:nvPr>
        </p:nvGraphicFramePr>
        <p:xfrm>
          <a:off x="2668138" y="3429000"/>
          <a:ext cx="914400" cy="714375"/>
        </p:xfrm>
        <a:graphic>
          <a:graphicData uri="http://schemas.openxmlformats.org/presentationml/2006/ole">
            <p:oleObj spid="_x0000_s67713" name="Worksheet" showAsIcon="1" r:id="rId4" imgW="914400" imgH="714240" progId="Excel.Sheet.8">
              <p:embed/>
            </p:oleObj>
          </a:graphicData>
        </a:graphic>
      </p:graphicFrame>
    </p:spTree>
    <p:extLst>
      <p:ext uri="{BB962C8B-B14F-4D97-AF65-F5344CB8AC3E}">
        <p14:creationId xmlns="" xmlns:p14="http://schemas.microsoft.com/office/powerpoint/2010/main" val="258654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Resources</a:t>
            </a:r>
            <a:endParaRPr lang="en-US" dirty="0"/>
          </a:p>
        </p:txBody>
      </p:sp>
      <p:sp>
        <p:nvSpPr>
          <p:cNvPr id="3" name="Text Placeholder 2"/>
          <p:cNvSpPr>
            <a:spLocks noGrp="1"/>
          </p:cNvSpPr>
          <p:nvPr>
            <p:ph type="body" sz="quarter" idx="10"/>
          </p:nvPr>
        </p:nvSpPr>
        <p:spPr>
          <a:xfrm>
            <a:off x="519526" y="1271684"/>
            <a:ext cx="8641080" cy="523220"/>
          </a:xfrm>
        </p:spPr>
        <p:txBody>
          <a:bodyPr/>
          <a:lstStyle/>
          <a:p>
            <a:r>
              <a:rPr lang="en-US" dirty="0" smtClean="0"/>
              <a:t>For more details on Selenium, see the following resources:</a:t>
            </a:r>
            <a:endParaRPr lang="en-US" dirty="0"/>
          </a:p>
        </p:txBody>
      </p:sp>
      <p:sp>
        <p:nvSpPr>
          <p:cNvPr id="5" name="TextBox 4"/>
          <p:cNvSpPr txBox="1"/>
          <p:nvPr/>
        </p:nvSpPr>
        <p:spPr>
          <a:xfrm>
            <a:off x="519526" y="4922809"/>
            <a:ext cx="8160450" cy="468056"/>
          </a:xfrm>
          <a:prstGeom prst="rect">
            <a:avLst/>
          </a:prstGeom>
          <a:noFill/>
          <a:ln>
            <a:solidFill>
              <a:schemeClr val="accent2">
                <a:lumMod val="50000"/>
              </a:schemeClr>
            </a:solidFill>
            <a:prstDash val="dash"/>
          </a:ln>
        </p:spPr>
        <p:txBody>
          <a:bodyPr wrap="square" rtlCol="0">
            <a:noAutofit/>
          </a:bodyPr>
          <a:lstStyle/>
          <a:p>
            <a:r>
              <a:rPr lang="en-US" sz="1200" b="1" dirty="0" smtClean="0"/>
              <a:t>Attribution: </a:t>
            </a:r>
            <a:r>
              <a:rPr lang="en-US" sz="1200" dirty="0" smtClean="0"/>
              <a:t> currently, some of the content in the </a:t>
            </a:r>
            <a:r>
              <a:rPr lang="en-US" altLang="en-US" sz="1200" dirty="0"/>
              <a:t>WebDriver API Command &amp; </a:t>
            </a:r>
            <a:r>
              <a:rPr lang="en-US" altLang="en-US" sz="1200" dirty="0" smtClean="0"/>
              <a:t>Operations</a:t>
            </a:r>
            <a:r>
              <a:rPr lang="en-US" altLang="en-US" sz="1200" dirty="0"/>
              <a:t> </a:t>
            </a:r>
            <a:r>
              <a:rPr lang="en-US" altLang="en-US" sz="1200" dirty="0" smtClean="0"/>
              <a:t>section comes directly from SeleniumHQ.</a:t>
            </a:r>
            <a:r>
              <a:rPr lang="en-US" sz="1200" dirty="0" smtClean="0"/>
              <a:t> Intent is to revise this over time.</a:t>
            </a:r>
            <a:endParaRPr lang="en-US" sz="1200" dirty="0"/>
          </a:p>
        </p:txBody>
      </p:sp>
      <p:graphicFrame>
        <p:nvGraphicFramePr>
          <p:cNvPr id="6" name="Table 5"/>
          <p:cNvGraphicFramePr>
            <a:graphicFrameLocks noGrp="1"/>
          </p:cNvGraphicFramePr>
          <p:nvPr>
            <p:extLst>
              <p:ext uri="{D42A27DB-BD31-4B8C-83A1-F6EECF244321}">
                <p14:modId xmlns="" xmlns:p14="http://schemas.microsoft.com/office/powerpoint/2010/main" val="1810506005"/>
              </p:ext>
            </p:extLst>
          </p:nvPr>
        </p:nvGraphicFramePr>
        <p:xfrm>
          <a:off x="428379" y="1669149"/>
          <a:ext cx="8205261" cy="2864358"/>
        </p:xfrm>
        <a:graphic>
          <a:graphicData uri="http://schemas.openxmlformats.org/drawingml/2006/table">
            <a:tbl>
              <a:tblPr firstRow="1">
                <a:tableStyleId>{793D81CF-94F2-401A-BA57-92F5A7B2D0C5}</a:tableStyleId>
              </a:tblPr>
              <a:tblGrid>
                <a:gridCol w="2913535"/>
                <a:gridCol w="5291726"/>
              </a:tblGrid>
              <a:tr h="0">
                <a:tc>
                  <a:txBody>
                    <a:bodyPr/>
                    <a:lstStyle/>
                    <a:p>
                      <a:r>
                        <a:rPr lang="en-US" sz="1100" dirty="0" smtClean="0"/>
                        <a:t>Link</a:t>
                      </a:r>
                      <a:endParaRPr lang="en-US" sz="1100" dirty="0"/>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bg2">
                        <a:lumMod val="50000"/>
                      </a:schemeClr>
                    </a:solidFill>
                  </a:tcPr>
                </a:tc>
                <a:tc>
                  <a:txBody>
                    <a:bodyPr/>
                    <a:lstStyle/>
                    <a:p>
                      <a:r>
                        <a:rPr lang="en-US" sz="1100" dirty="0" smtClean="0"/>
                        <a:t>Description</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bg2">
                        <a:lumMod val="50000"/>
                      </a:schemeClr>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hlinkClick r:id="rId2"/>
                        </a:rPr>
                        <a:t>http://seleniumhq.org/</a:t>
                      </a:r>
                      <a:endParaRPr lang="en-US" sz="1100" dirty="0" smtClean="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r>
                        <a:rPr lang="en-US" sz="1100" dirty="0" smtClean="0"/>
                        <a:t>Official website for Selenium, with</a:t>
                      </a:r>
                      <a:r>
                        <a:rPr lang="en-US" sz="1100" baseline="0" dirty="0" smtClean="0"/>
                        <a:t> documentation available. </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hlinkClick r:id="rId3"/>
                        </a:rPr>
                        <a:t>http://code.google.com/p/selenium/</a:t>
                      </a:r>
                      <a:endParaRPr lang="en-US" sz="1100" dirty="0" smtClean="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r>
                        <a:rPr lang="en-US" sz="1100" dirty="0" smtClean="0"/>
                        <a:t>Official Google wiki reference for Selenium</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hlinkClick r:id="rId4"/>
                        </a:rPr>
                        <a:t>http://seleniumhq.wordpress.com/</a:t>
                      </a:r>
                      <a:endParaRPr lang="en-US" sz="1100" dirty="0" smtClean="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r>
                        <a:rPr lang="en-US" sz="1100" dirty="0" smtClean="0"/>
                        <a:t>Official</a:t>
                      </a:r>
                      <a:r>
                        <a:rPr lang="en-US" sz="1100" baseline="0" dirty="0" smtClean="0"/>
                        <a:t> Selenium blog – latest news and updates here.</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ingdings"/>
                          <a:hlinkClick r:id="rId5"/>
                        </a:rPr>
                        <a:t>http://deors.wordpress.com/tag/selenium/</a:t>
                      </a:r>
                      <a:r>
                        <a:rPr lang="en-US" sz="1100" dirty="0" smtClean="0">
                          <a:sym typeface="Wingdings"/>
                        </a:rPr>
                        <a:t> </a:t>
                      </a:r>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r>
                        <a:rPr lang="en-US" sz="1100" dirty="0" smtClean="0"/>
                        <a:t>Blog</a:t>
                      </a:r>
                      <a:r>
                        <a:rPr lang="en-US" sz="1100" baseline="0" dirty="0" smtClean="0"/>
                        <a:t> of the Accenture </a:t>
                      </a:r>
                      <a:r>
                        <a:rPr lang="en-US" sz="1100" dirty="0" smtClean="0">
                          <a:ea typeface="Calibri" panose="020F0502020204030204" pitchFamily="34" charset="0"/>
                        </a:rPr>
                        <a:t>Java Capability Lead at the Accenture Delivery Center in Spain </a:t>
                      </a:r>
                      <a:r>
                        <a:rPr lang="en-US" sz="1100" baseline="0" dirty="0" smtClean="0"/>
                        <a:t>(Jorge Hidalgo). Contains a number of posts on Selenium.</a:t>
                      </a:r>
                      <a:endParaRPr lang="en-US" sz="1100" dirty="0"/>
                    </a:p>
                  </a:txBody>
                  <a:tcPr marT="91440" marB="91440"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algn="l" defTabSz="914400" rtl="0" eaLnBrk="1" latinLnBrk="0" hangingPunct="1">
                        <a:lnSpc>
                          <a:spcPct val="115000"/>
                        </a:lnSpc>
                        <a:spcBef>
                          <a:spcPts val="0"/>
                        </a:spcBef>
                        <a:spcAft>
                          <a:spcPts val="0"/>
                        </a:spcAft>
                      </a:pPr>
                      <a:r>
                        <a:rPr lang="en-US" sz="1100" kern="1200" dirty="0">
                          <a:solidFill>
                            <a:schemeClr val="dk1"/>
                          </a:solidFill>
                          <a:latin typeface="+mn-lt"/>
                          <a:ea typeface="+mn-ea"/>
                          <a:cs typeface="+mn-cs"/>
                          <a:hlinkClick r:id="rId6"/>
                        </a:rPr>
                        <a:t>http://www.tutorialspoint.com/testng/testng_environment.htm</a:t>
                      </a:r>
                      <a:endParaRPr lang="en-US" sz="1100" kern="1200" dirty="0">
                        <a:solidFill>
                          <a:schemeClr val="dk1"/>
                        </a:solidFill>
                        <a:latin typeface="+mn-lt"/>
                        <a:ea typeface="+mn-ea"/>
                        <a:cs typeface="+mn-cs"/>
                      </a:endParaRPr>
                    </a:p>
                  </a:txBody>
                  <a:tcPr marT="91440" marB="91440">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100" kern="1200" dirty="0">
                          <a:solidFill>
                            <a:schemeClr val="dk1"/>
                          </a:solidFill>
                          <a:latin typeface="+mn-lt"/>
                          <a:ea typeface="+mn-ea"/>
                          <a:cs typeface="+mn-cs"/>
                        </a:rPr>
                        <a:t>Official Tutorial Website for TestNG</a:t>
                      </a:r>
                    </a:p>
                  </a:txBody>
                  <a:tcPr marT="91440" marB="91440">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algn="l" defTabSz="914400" rtl="0" eaLnBrk="1" latinLnBrk="0" hangingPunct="1">
                        <a:lnSpc>
                          <a:spcPct val="115000"/>
                        </a:lnSpc>
                        <a:spcBef>
                          <a:spcPts val="0"/>
                        </a:spcBef>
                        <a:spcAft>
                          <a:spcPts val="0"/>
                        </a:spcAft>
                      </a:pPr>
                      <a:r>
                        <a:rPr lang="en-US" sz="1100" kern="1200" dirty="0">
                          <a:solidFill>
                            <a:schemeClr val="dk1"/>
                          </a:solidFill>
                          <a:latin typeface="+mn-lt"/>
                          <a:ea typeface="+mn-ea"/>
                          <a:cs typeface="+mn-cs"/>
                          <a:hlinkClick r:id="rId7"/>
                        </a:rPr>
                        <a:t>http://saucelabs.com/java</a:t>
                      </a:r>
                      <a:endParaRPr lang="en-US" sz="1100" kern="1200" dirty="0">
                        <a:solidFill>
                          <a:schemeClr val="dk1"/>
                        </a:solidFill>
                        <a:latin typeface="+mn-lt"/>
                        <a:ea typeface="+mn-ea"/>
                        <a:cs typeface="+mn-cs"/>
                      </a:endParaRPr>
                    </a:p>
                  </a:txBody>
                  <a:tcPr marT="91440" marB="91440">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100" kern="1200" dirty="0">
                          <a:solidFill>
                            <a:schemeClr val="dk1"/>
                          </a:solidFill>
                          <a:latin typeface="+mn-lt"/>
                          <a:ea typeface="+mn-ea"/>
                          <a:cs typeface="+mn-cs"/>
                        </a:rPr>
                        <a:t>Official website for Sauce Lab connection with Selenium</a:t>
                      </a:r>
                    </a:p>
                  </a:txBody>
                  <a:tcPr marT="91440" marB="91440">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553702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a:p>
        </p:txBody>
      </p:sp>
      <p:graphicFrame>
        <p:nvGraphicFramePr>
          <p:cNvPr id="9" name="Content Placeholder 4"/>
          <p:cNvGraphicFramePr>
            <a:graphicFrameLocks noGrp="1"/>
          </p:cNvGraphicFramePr>
          <p:nvPr>
            <p:ph sz="quarter" idx="12"/>
            <p:custDataLst>
              <p:tags r:id="rId2"/>
            </p:custDataLst>
            <p:extLst>
              <p:ext uri="{D42A27DB-BD31-4B8C-83A1-F6EECF244321}">
                <p14:modId xmlns="" xmlns:p14="http://schemas.microsoft.com/office/powerpoint/2010/main" val="1112942700"/>
              </p:ext>
            </p:extLst>
          </p:nvPr>
        </p:nvGraphicFramePr>
        <p:xfrm>
          <a:off x="461036" y="1801504"/>
          <a:ext cx="8205260" cy="3432438"/>
        </p:xfrm>
        <a:graphic>
          <a:graphicData uri="http://schemas.openxmlformats.org/drawingml/2006/table">
            <a:tbl>
              <a:tblPr firstRow="1" bandRow="1">
                <a:tableStyleId>{2D5ABB26-0587-4C30-8999-92F81FD0307C}</a:tableStyleId>
              </a:tblPr>
              <a:tblGrid>
                <a:gridCol w="457257"/>
                <a:gridCol w="7027913"/>
                <a:gridCol w="720090"/>
              </a:tblGrid>
              <a:tr h="0">
                <a:tc gridSpan="2">
                  <a:txBody>
                    <a:bodyPr/>
                    <a:lstStyle/>
                    <a:p>
                      <a:pPr marL="0" lvl="0" algn="l">
                        <a:spcBef>
                          <a:spcPts val="10"/>
                        </a:spcBef>
                        <a:spcAft>
                          <a:spcPts val="10"/>
                        </a:spcAft>
                      </a:pPr>
                      <a:r>
                        <a:rPr lang="en-US" sz="1400" b="0" dirty="0" smtClean="0">
                          <a:solidFill>
                            <a:srgbClr val="000000"/>
                          </a:solidFill>
                        </a:rPr>
                        <a:t>Course Objectives</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smtClean="0">
                          <a:solidFill>
                            <a:srgbClr val="000000"/>
                          </a:solidFill>
                        </a:rPr>
                        <a:t>Automation Overview</a:t>
                      </a:r>
                      <a:endParaRPr lang="en-US" sz="1400" b="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Basics Of Java</a:t>
                      </a:r>
                      <a:endParaRPr lang="en-US" sz="1400" b="0" dirty="0">
                        <a:solidFill>
                          <a:srgbClr val="000000"/>
                        </a:solidFill>
                      </a:endParaRPr>
                    </a:p>
                  </a:txBody>
                  <a:tcPr marL="72009" marR="72009" marT="108014" marB="108014" anchor="ctr"/>
                </a:tc>
                <a:tc hMerge="1">
                  <a:txBody>
                    <a:bodyPr/>
                    <a:lstStyle/>
                    <a:p>
                      <a:endParaRPr lang="en-US"/>
                    </a:p>
                  </a:txBody>
                  <a:tcP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Selenium Overview</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1" dirty="0" smtClean="0">
                          <a:solidFill>
                            <a:srgbClr val="000000"/>
                          </a:solidFill>
                        </a:rPr>
                        <a:t>Sauce Labs Overview</a:t>
                      </a:r>
                      <a:endParaRPr lang="en-US" sz="1400" b="1" dirty="0">
                        <a:solidFill>
                          <a:srgbClr val="000000"/>
                        </a:solidFill>
                      </a:endParaRPr>
                    </a:p>
                  </a:txBody>
                  <a:tcPr marL="72009" marR="72009" marT="108014" marB="108014" anchor="ctr">
                    <a:solidFill>
                      <a:schemeClr val="bg2"/>
                    </a:solidFill>
                  </a:tcP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1" dirty="0">
                        <a:solidFill>
                          <a:srgbClr val="000000"/>
                        </a:solidFill>
                      </a:endParaRPr>
                    </a:p>
                  </a:txBody>
                  <a:tcPr marL="72009" marR="72009" marT="108014" marB="108014" anchor="ctr">
                    <a:solidFill>
                      <a:schemeClr val="bg2"/>
                    </a:solidFill>
                  </a:tcP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solidFill>
                      <a:schemeClr val="bg1"/>
                    </a:solidFill>
                  </a:tcPr>
                </a:tc>
                <a:tc>
                  <a:txBody>
                    <a:bodyPr/>
                    <a:lstStyle/>
                    <a:p>
                      <a:pPr marL="0" lvl="1" algn="l">
                        <a:spcBef>
                          <a:spcPts val="10"/>
                        </a:spcBef>
                        <a:spcAft>
                          <a:spcPts val="10"/>
                        </a:spcAft>
                      </a:pPr>
                      <a:r>
                        <a:rPr lang="en-US" sz="1400" b="0" dirty="0" smtClean="0">
                          <a:solidFill>
                            <a:srgbClr val="000000"/>
                          </a:solidFill>
                        </a:rPr>
                        <a:t>Introduction</a:t>
                      </a:r>
                      <a:endParaRPr lang="en-US" sz="1400" b="0" dirty="0">
                        <a:solidFill>
                          <a:srgbClr val="000000"/>
                        </a:solidFill>
                      </a:endParaRP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solidFill>
                      <a:schemeClr val="bg1"/>
                    </a:solidFill>
                  </a:tcP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solidFill>
                      <a:schemeClr val="bg1"/>
                    </a:solidFill>
                  </a:tcPr>
                </a:tc>
                <a:tc>
                  <a:txBody>
                    <a:bodyPr/>
                    <a:lstStyle/>
                    <a:p>
                      <a:pPr marL="0" lvl="1" algn="l">
                        <a:spcBef>
                          <a:spcPts val="10"/>
                        </a:spcBef>
                        <a:spcAft>
                          <a:spcPts val="10"/>
                        </a:spcAft>
                      </a:pPr>
                      <a:r>
                        <a:rPr lang="en-US" sz="1400" b="0" dirty="0" smtClean="0">
                          <a:solidFill>
                            <a:srgbClr val="000000"/>
                          </a:solidFill>
                        </a:rPr>
                        <a:t>Interacting with</a:t>
                      </a:r>
                      <a:r>
                        <a:rPr lang="en-US" sz="1400" b="0" baseline="0" dirty="0" smtClean="0">
                          <a:solidFill>
                            <a:srgbClr val="000000"/>
                          </a:solidFill>
                        </a:rPr>
                        <a:t> Selenium</a:t>
                      </a:r>
                      <a:endParaRPr lang="en-US" sz="1400" b="0" dirty="0">
                        <a:solidFill>
                          <a:srgbClr val="000000"/>
                        </a:solidFill>
                      </a:endParaRP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solidFill>
                      <a:schemeClr val="bg1"/>
                    </a:solidFill>
                  </a:tcP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solidFill>
                      <a:schemeClr val="bg1"/>
                    </a:solidFill>
                  </a:tcPr>
                </a:tc>
                <a:tc>
                  <a:txBody>
                    <a:bodyPr/>
                    <a:lstStyle/>
                    <a:p>
                      <a:pPr marL="0" lvl="1" algn="l">
                        <a:spcBef>
                          <a:spcPts val="10"/>
                        </a:spcBef>
                        <a:spcAft>
                          <a:spcPts val="10"/>
                        </a:spcAft>
                      </a:pPr>
                      <a:r>
                        <a:rPr lang="en-US" sz="1400" b="0" dirty="0" smtClean="0">
                          <a:solidFill>
                            <a:srgbClr val="000000"/>
                          </a:solidFill>
                        </a:rPr>
                        <a:t>Sample Tests</a:t>
                      </a:r>
                      <a:endParaRPr lang="en-US" sz="1400" b="0" dirty="0">
                        <a:solidFill>
                          <a:srgbClr val="000000"/>
                        </a:solidFill>
                      </a:endParaRPr>
                    </a:p>
                  </a:txBody>
                  <a:tcPr marL="72009" marR="72009" marT="36005" marB="36005" anchor="ct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solidFill>
                      <a:schemeClr val="bg1"/>
                    </a:solidFill>
                  </a:tcPr>
                </a:tc>
              </a:tr>
              <a:tr h="0">
                <a:tc gridSpan="2">
                  <a:txBody>
                    <a:bodyPr/>
                    <a:lstStyle/>
                    <a:p>
                      <a:pPr marL="0" lvl="0" algn="l">
                        <a:spcBef>
                          <a:spcPts val="10"/>
                        </a:spcBef>
                        <a:spcAft>
                          <a:spcPts val="10"/>
                        </a:spcAft>
                      </a:pPr>
                      <a:r>
                        <a:rPr lang="en-US" sz="1400" b="0" dirty="0" smtClean="0">
                          <a:solidFill>
                            <a:srgbClr val="000000"/>
                          </a:solidFill>
                        </a:rPr>
                        <a:t>Appendix</a:t>
                      </a:r>
                      <a:endParaRPr lang="en-US" sz="1400" b="0" dirty="0">
                        <a:solidFill>
                          <a:srgbClr val="000000"/>
                        </a:solidFill>
                      </a:endParaRPr>
                    </a:p>
                  </a:txBody>
                  <a:tcPr marL="72009" marR="72009" marT="108014" marB="108014" anchor="ctr">
                    <a:solidFill>
                      <a:schemeClr val="bg1"/>
                    </a:solidFill>
                  </a:tcPr>
                </a:tc>
                <a:tc hMerge="1">
                  <a:txBody>
                    <a:bodyPr/>
                    <a:lstStyle/>
                    <a:p>
                      <a:endParaRPr lang="en-US"/>
                    </a:p>
                  </a:txBody>
                  <a:tcPr/>
                </a:tc>
                <a:tc>
                  <a:txBody>
                    <a:bodyPr/>
                    <a:lstStyle/>
                    <a:p>
                      <a:pPr marL="0" lvl="0" algn="r">
                        <a:spcBef>
                          <a:spcPts val="10"/>
                        </a:spcBef>
                        <a:spcAft>
                          <a:spcPts val="10"/>
                        </a:spcAft>
                      </a:pPr>
                      <a:endParaRPr lang="en-US" sz="1400" b="1" dirty="0">
                        <a:solidFill>
                          <a:srgbClr val="000000"/>
                        </a:solidFill>
                      </a:endParaRPr>
                    </a:p>
                  </a:txBody>
                  <a:tcPr marL="72009" marR="72009" marT="108014" marB="108014" anchor="ctr">
                    <a:solidFill>
                      <a:schemeClr val="bg1"/>
                    </a:solidFill>
                  </a:tcPr>
                </a:tc>
              </a:tr>
            </a:tbl>
          </a:graphicData>
        </a:graphic>
      </p:graphicFrame>
    </p:spTree>
    <p:custDataLst>
      <p:tags r:id="rId1"/>
    </p:custDataLst>
    <p:extLst>
      <p:ext uri="{BB962C8B-B14F-4D97-AF65-F5344CB8AC3E}">
        <p14:creationId xmlns="" xmlns:p14="http://schemas.microsoft.com/office/powerpoint/2010/main" val="5751871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Sauce Labs Introduction</a:t>
            </a:r>
            <a:endParaRPr lang="en-US" dirty="0"/>
          </a:p>
        </p:txBody>
      </p:sp>
      <p:sp>
        <p:nvSpPr>
          <p:cNvPr id="5" name="Text Placeholder 4"/>
          <p:cNvSpPr>
            <a:spLocks noGrp="1"/>
          </p:cNvSpPr>
          <p:nvPr>
            <p:ph type="body" sz="quarter" idx="10"/>
          </p:nvPr>
        </p:nvSpPr>
        <p:spPr/>
        <p:txBody>
          <a:bodyPr/>
          <a:lstStyle/>
          <a:p>
            <a:r>
              <a:rPr lang="en-US" dirty="0" smtClean="0"/>
              <a:t>Sauce Labs provides Virtual Machines (VMs) for a variety of OS/Browser configurations in a cloud infrastructure, allowing for remote execution of tests across a number of combinations.</a:t>
            </a:r>
            <a:endParaRPr lang="en-US" dirty="0"/>
          </a:p>
        </p:txBody>
      </p:sp>
      <p:sp>
        <p:nvSpPr>
          <p:cNvPr id="6" name="Content Placeholder 4"/>
          <p:cNvSpPr txBox="1">
            <a:spLocks/>
          </p:cNvSpPr>
          <p:nvPr/>
        </p:nvSpPr>
        <p:spPr>
          <a:xfrm>
            <a:off x="408765" y="2013858"/>
            <a:ext cx="8571948" cy="3450771"/>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Tx/>
              <a:buNone/>
            </a:pPr>
            <a:endParaRPr lang="en-US" sz="1050" noProof="1">
              <a:latin typeface="+mn-lt"/>
              <a:cs typeface="+mn-cs"/>
            </a:endParaRPr>
          </a:p>
        </p:txBody>
      </p:sp>
      <p:pic>
        <p:nvPicPr>
          <p:cNvPr id="7" name="Picture 2"/>
          <p:cNvPicPr>
            <a:picLocks noChangeAspect="1" noChangeArrowheads="1"/>
          </p:cNvPicPr>
          <p:nvPr/>
        </p:nvPicPr>
        <p:blipFill>
          <a:blip r:embed="rId8" cstate="screen">
            <a:extLst>
              <a:ext uri="{28A0092B-C50C-407E-A947-70E740481C1C}">
                <a14:useLocalDpi xmlns="" xmlns:a14="http://schemas.microsoft.com/office/drawing/2010/main"/>
              </a:ext>
            </a:extLst>
          </a:blip>
          <a:srcRect/>
          <a:stretch>
            <a:fillRect/>
          </a:stretch>
        </p:blipFill>
        <p:spPr bwMode="auto">
          <a:xfrm>
            <a:off x="6688599" y="2822278"/>
            <a:ext cx="323137" cy="4523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Rectangle 7"/>
          <p:cNvSpPr/>
          <p:nvPr>
            <p:custDataLst>
              <p:tags r:id="rId1"/>
            </p:custDataLst>
          </p:nvPr>
        </p:nvSpPr>
        <p:spPr bwMode="auto">
          <a:xfrm>
            <a:off x="569593" y="2713059"/>
            <a:ext cx="1005840" cy="137160"/>
          </a:xfrm>
          <a:prstGeom prst="rect">
            <a:avLst/>
          </a:prstGeom>
          <a:solidFill>
            <a:schemeClr val="bg2">
              <a:lumMod val="25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ctr" anchorCtr="0" compatLnSpc="1">
            <a:prstTxWarp prst="textNoShape">
              <a:avLst/>
            </a:prstTxWarp>
            <a:noAutofit/>
          </a:bodyPr>
          <a:lstStyle/>
          <a:p>
            <a:pPr algn="ctr" fontAlgn="base">
              <a:spcBef>
                <a:spcPct val="0"/>
              </a:spcBef>
              <a:spcAft>
                <a:spcPct val="0"/>
              </a:spcAft>
            </a:pPr>
            <a:r>
              <a:rPr lang="en-GB" sz="800" b="1" dirty="0" smtClean="0">
                <a:solidFill>
                  <a:schemeClr val="bg1"/>
                </a:solidFill>
                <a:latin typeface="Arial" charset="0"/>
              </a:rPr>
              <a:t>Selenium Test 1</a:t>
            </a:r>
            <a:endParaRPr lang="en-GB" sz="800" b="1" dirty="0">
              <a:solidFill>
                <a:schemeClr val="bg1"/>
              </a:solidFill>
              <a:latin typeface="Arial" charset="0"/>
            </a:endParaRPr>
          </a:p>
        </p:txBody>
      </p:sp>
      <p:sp>
        <p:nvSpPr>
          <p:cNvPr id="9" name="Rectangle 8"/>
          <p:cNvSpPr/>
          <p:nvPr>
            <p:custDataLst>
              <p:tags r:id="rId2"/>
            </p:custDataLst>
          </p:nvPr>
        </p:nvSpPr>
        <p:spPr bwMode="auto">
          <a:xfrm>
            <a:off x="569593" y="2898133"/>
            <a:ext cx="1005840" cy="137160"/>
          </a:xfrm>
          <a:prstGeom prst="rect">
            <a:avLst/>
          </a:prstGeom>
          <a:solidFill>
            <a:schemeClr val="bg2">
              <a:lumMod val="25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ctr" anchorCtr="0" compatLnSpc="1">
            <a:prstTxWarp prst="textNoShape">
              <a:avLst/>
            </a:prstTxWarp>
            <a:noAutofit/>
          </a:bodyPr>
          <a:lstStyle/>
          <a:p>
            <a:pPr algn="ctr" fontAlgn="base">
              <a:spcBef>
                <a:spcPct val="0"/>
              </a:spcBef>
              <a:spcAft>
                <a:spcPct val="0"/>
              </a:spcAft>
            </a:pPr>
            <a:r>
              <a:rPr lang="en-GB" sz="800" b="1" dirty="0" smtClean="0">
                <a:solidFill>
                  <a:schemeClr val="bg1"/>
                </a:solidFill>
                <a:latin typeface="Arial" charset="0"/>
              </a:rPr>
              <a:t>Selenium Test 2</a:t>
            </a:r>
            <a:endParaRPr lang="en-GB" sz="800" b="1" dirty="0">
              <a:solidFill>
                <a:schemeClr val="bg1"/>
              </a:solidFill>
              <a:latin typeface="Arial" charset="0"/>
            </a:endParaRPr>
          </a:p>
        </p:txBody>
      </p:sp>
      <p:grpSp>
        <p:nvGrpSpPr>
          <p:cNvPr id="10" name="Group 9"/>
          <p:cNvGrpSpPr/>
          <p:nvPr/>
        </p:nvGrpSpPr>
        <p:grpSpPr>
          <a:xfrm>
            <a:off x="5501674" y="3891488"/>
            <a:ext cx="602882" cy="782924"/>
            <a:chOff x="3287224" y="5211518"/>
            <a:chExt cx="602882" cy="782924"/>
          </a:xfrm>
        </p:grpSpPr>
        <p:pic>
          <p:nvPicPr>
            <p:cNvPr id="11" name="Picture 2"/>
            <p:cNvPicPr>
              <a:picLocks noChangeAspect="1" noChangeArrowheads="1"/>
            </p:cNvPicPr>
            <p:nvPr/>
          </p:nvPicPr>
          <p:blipFill>
            <a:blip r:embed="rId9" cstate="screen">
              <a:extLst>
                <a:ext uri="{28A0092B-C50C-407E-A947-70E740481C1C}">
                  <a14:useLocalDpi xmlns="" xmlns:a14="http://schemas.microsoft.com/office/drawing/2010/main"/>
                </a:ext>
              </a:extLst>
            </a:blip>
            <a:srcRect/>
            <a:stretch>
              <a:fillRect/>
            </a:stretch>
          </p:blipFill>
          <p:spPr bwMode="auto">
            <a:xfrm>
              <a:off x="3369971" y="5211518"/>
              <a:ext cx="437388" cy="437388"/>
            </a:xfrm>
            <a:prstGeom prst="rect">
              <a:avLst/>
            </a:prstGeom>
            <a:solidFill>
              <a:schemeClr val="bg1">
                <a:lumMod val="85000"/>
              </a:schemeClr>
            </a:solidFill>
            <a:ln>
              <a:noFill/>
            </a:ln>
          </p:spPr>
        </p:pic>
        <p:grpSp>
          <p:nvGrpSpPr>
            <p:cNvPr id="12" name="Group 11"/>
            <p:cNvGrpSpPr/>
            <p:nvPr/>
          </p:nvGrpSpPr>
          <p:grpSpPr>
            <a:xfrm>
              <a:off x="3287224" y="5688305"/>
              <a:ext cx="602882" cy="306137"/>
              <a:chOff x="3287224" y="5688305"/>
              <a:chExt cx="602882" cy="306137"/>
            </a:xfrm>
          </p:grpSpPr>
          <p:pic>
            <p:nvPicPr>
              <p:cNvPr id="13" name="Picture 5"/>
              <p:cNvPicPr>
                <a:picLocks noChangeAspect="1" noChangeArrowheads="1"/>
              </p:cNvPicPr>
              <p:nvPr/>
            </p:nvPicPr>
            <p:blipFill>
              <a:blip r:embed="rId10" cstate="screen">
                <a:extLst>
                  <a:ext uri="{28A0092B-C50C-407E-A947-70E740481C1C}">
                    <a14:useLocalDpi xmlns="" xmlns:a14="http://schemas.microsoft.com/office/drawing/2010/main"/>
                  </a:ext>
                </a:extLst>
              </a:blip>
              <a:srcRect/>
              <a:stretch>
                <a:fillRect/>
              </a:stretch>
            </p:blipFill>
            <p:spPr bwMode="auto">
              <a:xfrm>
                <a:off x="3287224" y="5688305"/>
                <a:ext cx="257405" cy="3061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a:blip r:embed="rId11" cstate="screen">
                <a:extLst>
                  <a:ext uri="{28A0092B-C50C-407E-A947-70E740481C1C}">
                    <a14:useLocalDpi xmlns="" xmlns:a14="http://schemas.microsoft.com/office/drawing/2010/main"/>
                  </a:ext>
                </a:extLst>
              </a:blip>
              <a:srcRect/>
              <a:stretch>
                <a:fillRect/>
              </a:stretch>
            </p:blipFill>
            <p:spPr bwMode="auto">
              <a:xfrm>
                <a:off x="3583969" y="5688305"/>
                <a:ext cx="306137" cy="3061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grpSp>
        <p:nvGrpSpPr>
          <p:cNvPr id="15" name="Group 14"/>
          <p:cNvGrpSpPr/>
          <p:nvPr/>
        </p:nvGrpSpPr>
        <p:grpSpPr>
          <a:xfrm>
            <a:off x="4510092" y="3891488"/>
            <a:ext cx="557948" cy="740460"/>
            <a:chOff x="2384024" y="5222404"/>
            <a:chExt cx="557948" cy="740460"/>
          </a:xfrm>
        </p:grpSpPr>
        <p:pic>
          <p:nvPicPr>
            <p:cNvPr id="16" name="Picture 2"/>
            <p:cNvPicPr>
              <a:picLocks noChangeAspect="1" noChangeArrowheads="1"/>
            </p:cNvPicPr>
            <p:nvPr/>
          </p:nvPicPr>
          <p:blipFill>
            <a:blip r:embed="rId9" cstate="screen">
              <a:extLst>
                <a:ext uri="{28A0092B-C50C-407E-A947-70E740481C1C}">
                  <a14:useLocalDpi xmlns="" xmlns:a14="http://schemas.microsoft.com/office/drawing/2010/main"/>
                </a:ext>
              </a:extLst>
            </a:blip>
            <a:srcRect/>
            <a:stretch>
              <a:fillRect/>
            </a:stretch>
          </p:blipFill>
          <p:spPr bwMode="auto">
            <a:xfrm>
              <a:off x="2444304" y="5222404"/>
              <a:ext cx="437388" cy="437388"/>
            </a:xfrm>
            <a:prstGeom prst="rect">
              <a:avLst/>
            </a:prstGeom>
            <a:solidFill>
              <a:schemeClr val="bg1">
                <a:lumMod val="85000"/>
              </a:schemeClr>
            </a:solidFill>
            <a:ln>
              <a:noFill/>
            </a:ln>
          </p:spPr>
        </p:pic>
        <p:grpSp>
          <p:nvGrpSpPr>
            <p:cNvPr id="17" name="Group 16"/>
            <p:cNvGrpSpPr/>
            <p:nvPr/>
          </p:nvGrpSpPr>
          <p:grpSpPr>
            <a:xfrm>
              <a:off x="2384024" y="5699974"/>
              <a:ext cx="557948" cy="262890"/>
              <a:chOff x="2379451" y="5699974"/>
              <a:chExt cx="557948" cy="262890"/>
            </a:xfrm>
          </p:grpSpPr>
          <p:pic>
            <p:nvPicPr>
              <p:cNvPr id="18" name="Picture 10"/>
              <p:cNvPicPr>
                <a:picLocks noChangeAspect="1" noChangeArrowheads="1"/>
              </p:cNvPicPr>
              <p:nvPr/>
            </p:nvPicPr>
            <p:blipFill rotWithShape="1">
              <a:blip r:embed="rId12" cstate="screen">
                <a:extLst>
                  <a:ext uri="{28A0092B-C50C-407E-A947-70E740481C1C}">
                    <a14:useLocalDpi xmlns="" xmlns:a14="http://schemas.microsoft.com/office/drawing/2010/main"/>
                  </a:ext>
                </a:extLst>
              </a:blip>
              <a:srcRect/>
              <a:stretch/>
            </p:blipFill>
            <p:spPr bwMode="auto">
              <a:xfrm>
                <a:off x="2379451" y="5706816"/>
                <a:ext cx="262890" cy="2492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 name="Picture 13"/>
              <p:cNvPicPr>
                <a:picLocks noChangeAspect="1" noChangeArrowheads="1"/>
              </p:cNvPicPr>
              <p:nvPr/>
            </p:nvPicPr>
            <p:blipFill>
              <a:blip r:embed="rId13" cstate="screen">
                <a:extLst>
                  <a:ext uri="{28A0092B-C50C-407E-A947-70E740481C1C}">
                    <a14:useLocalDpi xmlns="" xmlns:a14="http://schemas.microsoft.com/office/drawing/2010/main"/>
                  </a:ext>
                </a:extLst>
              </a:blip>
              <a:srcRect/>
              <a:stretch>
                <a:fillRect/>
              </a:stretch>
            </p:blipFill>
            <p:spPr bwMode="auto">
              <a:xfrm>
                <a:off x="2674509" y="5699974"/>
                <a:ext cx="262890" cy="26289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grpSp>
        <p:nvGrpSpPr>
          <p:cNvPr id="20" name="Group 19"/>
          <p:cNvGrpSpPr/>
          <p:nvPr/>
        </p:nvGrpSpPr>
        <p:grpSpPr>
          <a:xfrm>
            <a:off x="6566636" y="3891488"/>
            <a:ext cx="590977" cy="782785"/>
            <a:chOff x="4177227" y="5240685"/>
            <a:chExt cx="590977" cy="782785"/>
          </a:xfrm>
        </p:grpSpPr>
        <p:pic>
          <p:nvPicPr>
            <p:cNvPr id="21" name="Picture 2"/>
            <p:cNvPicPr>
              <a:picLocks noChangeAspect="1" noChangeArrowheads="1"/>
            </p:cNvPicPr>
            <p:nvPr/>
          </p:nvPicPr>
          <p:blipFill>
            <a:blip r:embed="rId9" cstate="screen">
              <a:extLst>
                <a:ext uri="{28A0092B-C50C-407E-A947-70E740481C1C}">
                  <a14:useLocalDpi xmlns="" xmlns:a14="http://schemas.microsoft.com/office/drawing/2010/main"/>
                </a:ext>
              </a:extLst>
            </a:blip>
            <a:srcRect/>
            <a:stretch>
              <a:fillRect/>
            </a:stretch>
          </p:blipFill>
          <p:spPr bwMode="auto">
            <a:xfrm>
              <a:off x="4254021" y="5240685"/>
              <a:ext cx="437388" cy="437388"/>
            </a:xfrm>
            <a:prstGeom prst="rect">
              <a:avLst/>
            </a:prstGeom>
            <a:solidFill>
              <a:schemeClr val="bg1">
                <a:lumMod val="85000"/>
              </a:schemeClr>
            </a:solidFill>
            <a:ln>
              <a:noFill/>
            </a:ln>
          </p:spPr>
        </p:pic>
        <p:grpSp>
          <p:nvGrpSpPr>
            <p:cNvPr id="22" name="Group 21"/>
            <p:cNvGrpSpPr/>
            <p:nvPr/>
          </p:nvGrpSpPr>
          <p:grpSpPr>
            <a:xfrm>
              <a:off x="4177227" y="5717333"/>
              <a:ext cx="590977" cy="306137"/>
              <a:chOff x="4482027" y="5717333"/>
              <a:chExt cx="590977" cy="306137"/>
            </a:xfrm>
          </p:grpSpPr>
          <p:pic>
            <p:nvPicPr>
              <p:cNvPr id="23" name="Picture 6"/>
              <p:cNvPicPr>
                <a:picLocks noChangeAspect="1" noChangeArrowheads="1"/>
              </p:cNvPicPr>
              <p:nvPr/>
            </p:nvPicPr>
            <p:blipFill>
              <a:blip r:embed="rId11" cstate="screen">
                <a:extLst>
                  <a:ext uri="{28A0092B-C50C-407E-A947-70E740481C1C}">
                    <a14:useLocalDpi xmlns="" xmlns:a14="http://schemas.microsoft.com/office/drawing/2010/main"/>
                  </a:ext>
                </a:extLst>
              </a:blip>
              <a:srcRect/>
              <a:stretch>
                <a:fillRect/>
              </a:stretch>
            </p:blipFill>
            <p:spPr bwMode="auto">
              <a:xfrm>
                <a:off x="4766867" y="5717333"/>
                <a:ext cx="306137" cy="3061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 name="Picture 10"/>
              <p:cNvPicPr>
                <a:picLocks noChangeAspect="1" noChangeArrowheads="1"/>
              </p:cNvPicPr>
              <p:nvPr/>
            </p:nvPicPr>
            <p:blipFill rotWithShape="1">
              <a:blip r:embed="rId12" cstate="screen">
                <a:extLst>
                  <a:ext uri="{28A0092B-C50C-407E-A947-70E740481C1C}">
                    <a14:useLocalDpi xmlns="" xmlns:a14="http://schemas.microsoft.com/office/drawing/2010/main"/>
                  </a:ext>
                </a:extLst>
              </a:blip>
              <a:srcRect/>
              <a:stretch/>
            </p:blipFill>
            <p:spPr bwMode="auto">
              <a:xfrm>
                <a:off x="4482027" y="5734613"/>
                <a:ext cx="262890" cy="2492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grpSp>
        <p:nvGrpSpPr>
          <p:cNvPr id="25" name="Group 24"/>
          <p:cNvGrpSpPr/>
          <p:nvPr/>
        </p:nvGrpSpPr>
        <p:grpSpPr>
          <a:xfrm>
            <a:off x="7494504" y="3891488"/>
            <a:ext cx="642754" cy="824075"/>
            <a:chOff x="5048045" y="5237187"/>
            <a:chExt cx="642754" cy="824075"/>
          </a:xfrm>
        </p:grpSpPr>
        <p:pic>
          <p:nvPicPr>
            <p:cNvPr id="26" name="Picture 2"/>
            <p:cNvPicPr>
              <a:picLocks noChangeAspect="1" noChangeArrowheads="1"/>
            </p:cNvPicPr>
            <p:nvPr/>
          </p:nvPicPr>
          <p:blipFill>
            <a:blip r:embed="rId9" cstate="screen">
              <a:extLst>
                <a:ext uri="{28A0092B-C50C-407E-A947-70E740481C1C}">
                  <a14:useLocalDpi xmlns="" xmlns:a14="http://schemas.microsoft.com/office/drawing/2010/main"/>
                </a:ext>
              </a:extLst>
            </a:blip>
            <a:srcRect/>
            <a:stretch>
              <a:fillRect/>
            </a:stretch>
          </p:blipFill>
          <p:spPr bwMode="auto">
            <a:xfrm>
              <a:off x="5150728" y="5237187"/>
              <a:ext cx="437388" cy="437388"/>
            </a:xfrm>
            <a:prstGeom prst="rect">
              <a:avLst/>
            </a:prstGeom>
            <a:solidFill>
              <a:schemeClr val="bg1">
                <a:lumMod val="85000"/>
              </a:schemeClr>
            </a:solidFill>
            <a:ln>
              <a:noFill/>
            </a:ln>
          </p:spPr>
        </p:pic>
        <p:grpSp>
          <p:nvGrpSpPr>
            <p:cNvPr id="27" name="Group 26"/>
            <p:cNvGrpSpPr/>
            <p:nvPr/>
          </p:nvGrpSpPr>
          <p:grpSpPr>
            <a:xfrm>
              <a:off x="5048045" y="5690596"/>
              <a:ext cx="642754" cy="370666"/>
              <a:chOff x="5347130" y="5690596"/>
              <a:chExt cx="642754" cy="370666"/>
            </a:xfrm>
          </p:grpSpPr>
          <p:pic>
            <p:nvPicPr>
              <p:cNvPr id="28" name="Picture 14"/>
              <p:cNvPicPr>
                <a:picLocks noChangeAspect="1" noChangeArrowheads="1"/>
              </p:cNvPicPr>
              <p:nvPr/>
            </p:nvPicPr>
            <p:blipFill>
              <a:blip r:embed="rId14" cstate="screen">
                <a:extLst>
                  <a:ext uri="{28A0092B-C50C-407E-A947-70E740481C1C}">
                    <a14:useLocalDpi xmlns="" xmlns:a14="http://schemas.microsoft.com/office/drawing/2010/main"/>
                  </a:ext>
                </a:extLst>
              </a:blip>
              <a:srcRect/>
              <a:stretch>
                <a:fillRect/>
              </a:stretch>
            </p:blipFill>
            <p:spPr bwMode="auto">
              <a:xfrm>
                <a:off x="5347130" y="5690596"/>
                <a:ext cx="306137" cy="3706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9" name="Picture 15"/>
              <p:cNvPicPr>
                <a:picLocks noChangeAspect="1" noChangeArrowheads="1"/>
              </p:cNvPicPr>
              <p:nvPr/>
            </p:nvPicPr>
            <p:blipFill>
              <a:blip r:embed="rId15" cstate="screen">
                <a:extLst>
                  <a:ext uri="{28A0092B-C50C-407E-A947-70E740481C1C}">
                    <a14:useLocalDpi xmlns="" xmlns:a14="http://schemas.microsoft.com/office/drawing/2010/main"/>
                  </a:ext>
                </a:extLst>
              </a:blip>
              <a:srcRect/>
              <a:stretch>
                <a:fillRect/>
              </a:stretch>
            </p:blipFill>
            <p:spPr bwMode="auto">
              <a:xfrm>
                <a:off x="5683747" y="5701596"/>
                <a:ext cx="306137" cy="3376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sp>
        <p:nvSpPr>
          <p:cNvPr id="30" name="TextBox 29"/>
          <p:cNvSpPr txBox="1"/>
          <p:nvPr/>
        </p:nvSpPr>
        <p:spPr>
          <a:xfrm>
            <a:off x="4562081" y="3623101"/>
            <a:ext cx="453971" cy="230832"/>
          </a:xfrm>
          <a:prstGeom prst="rect">
            <a:avLst/>
          </a:prstGeom>
          <a:noFill/>
        </p:spPr>
        <p:txBody>
          <a:bodyPr wrap="none" rtlCol="0">
            <a:spAutoFit/>
          </a:bodyPr>
          <a:lstStyle/>
          <a:p>
            <a:pPr algn="ctr"/>
            <a:r>
              <a:rPr lang="en-US" sz="900" b="1" dirty="0" smtClean="0"/>
              <a:t>VM 1</a:t>
            </a:r>
            <a:endParaRPr lang="en-US" sz="900" b="1" dirty="0"/>
          </a:p>
        </p:txBody>
      </p:sp>
      <p:sp>
        <p:nvSpPr>
          <p:cNvPr id="31" name="TextBox 30"/>
          <p:cNvSpPr txBox="1"/>
          <p:nvPr/>
        </p:nvSpPr>
        <p:spPr>
          <a:xfrm>
            <a:off x="5576130" y="3623101"/>
            <a:ext cx="453971" cy="230832"/>
          </a:xfrm>
          <a:prstGeom prst="rect">
            <a:avLst/>
          </a:prstGeom>
          <a:noFill/>
        </p:spPr>
        <p:txBody>
          <a:bodyPr wrap="none" rtlCol="0">
            <a:spAutoFit/>
          </a:bodyPr>
          <a:lstStyle/>
          <a:p>
            <a:pPr algn="ctr"/>
            <a:r>
              <a:rPr lang="en-US" sz="900" b="1" dirty="0" smtClean="0"/>
              <a:t>VM 2</a:t>
            </a:r>
            <a:endParaRPr lang="en-US" sz="900" b="1" dirty="0"/>
          </a:p>
        </p:txBody>
      </p:sp>
      <p:sp>
        <p:nvSpPr>
          <p:cNvPr id="32" name="TextBox 31"/>
          <p:cNvSpPr txBox="1"/>
          <p:nvPr/>
        </p:nvSpPr>
        <p:spPr>
          <a:xfrm>
            <a:off x="6635139" y="3623101"/>
            <a:ext cx="453971" cy="230832"/>
          </a:xfrm>
          <a:prstGeom prst="rect">
            <a:avLst/>
          </a:prstGeom>
          <a:noFill/>
        </p:spPr>
        <p:txBody>
          <a:bodyPr wrap="none" rtlCol="0">
            <a:spAutoFit/>
          </a:bodyPr>
          <a:lstStyle/>
          <a:p>
            <a:pPr algn="ctr"/>
            <a:r>
              <a:rPr lang="en-US" sz="900" b="1" dirty="0" smtClean="0"/>
              <a:t>VM 3</a:t>
            </a:r>
            <a:endParaRPr lang="en-US" sz="900" b="1" dirty="0"/>
          </a:p>
        </p:txBody>
      </p:sp>
      <p:sp>
        <p:nvSpPr>
          <p:cNvPr id="33" name="TextBox 32"/>
          <p:cNvSpPr txBox="1"/>
          <p:nvPr/>
        </p:nvSpPr>
        <p:spPr>
          <a:xfrm>
            <a:off x="7588896" y="3623101"/>
            <a:ext cx="453971" cy="230832"/>
          </a:xfrm>
          <a:prstGeom prst="rect">
            <a:avLst/>
          </a:prstGeom>
          <a:noFill/>
        </p:spPr>
        <p:txBody>
          <a:bodyPr wrap="none" rtlCol="0">
            <a:spAutoFit/>
          </a:bodyPr>
          <a:lstStyle/>
          <a:p>
            <a:pPr algn="ctr"/>
            <a:r>
              <a:rPr lang="en-US" sz="900" b="1" dirty="0" smtClean="0"/>
              <a:t>VM 4</a:t>
            </a:r>
            <a:endParaRPr lang="en-US" sz="900" b="1" dirty="0"/>
          </a:p>
        </p:txBody>
      </p:sp>
      <p:sp>
        <p:nvSpPr>
          <p:cNvPr id="34" name="TextBox 33"/>
          <p:cNvSpPr txBox="1"/>
          <p:nvPr/>
        </p:nvSpPr>
        <p:spPr>
          <a:xfrm>
            <a:off x="6145491" y="2564428"/>
            <a:ext cx="1409360" cy="230832"/>
          </a:xfrm>
          <a:prstGeom prst="rect">
            <a:avLst/>
          </a:prstGeom>
          <a:noFill/>
        </p:spPr>
        <p:txBody>
          <a:bodyPr wrap="none" rtlCol="0">
            <a:spAutoFit/>
          </a:bodyPr>
          <a:lstStyle/>
          <a:p>
            <a:pPr algn="ctr"/>
            <a:r>
              <a:rPr lang="en-US" sz="900" b="1" dirty="0" smtClean="0"/>
              <a:t>Sauce Labs Controller</a:t>
            </a:r>
            <a:endParaRPr lang="en-US" sz="900" b="1" dirty="0"/>
          </a:p>
        </p:txBody>
      </p:sp>
      <p:sp>
        <p:nvSpPr>
          <p:cNvPr id="35" name="TextBox 34"/>
          <p:cNvSpPr txBox="1"/>
          <p:nvPr/>
        </p:nvSpPr>
        <p:spPr>
          <a:xfrm>
            <a:off x="4240426" y="4722262"/>
            <a:ext cx="1097280" cy="215444"/>
          </a:xfrm>
          <a:prstGeom prst="rect">
            <a:avLst/>
          </a:prstGeom>
          <a:noFill/>
        </p:spPr>
        <p:txBody>
          <a:bodyPr wrap="square" lIns="0" rIns="0" rtlCol="0">
            <a:spAutoFit/>
          </a:bodyPr>
          <a:lstStyle/>
          <a:p>
            <a:pPr algn="ctr"/>
            <a:r>
              <a:rPr lang="en-US" sz="800" dirty="0" smtClean="0"/>
              <a:t>IE on Windows 7</a:t>
            </a:r>
            <a:endParaRPr lang="en-US" sz="800" dirty="0"/>
          </a:p>
        </p:txBody>
      </p:sp>
      <p:sp>
        <p:nvSpPr>
          <p:cNvPr id="36" name="TextBox 35"/>
          <p:cNvSpPr txBox="1"/>
          <p:nvPr/>
        </p:nvSpPr>
        <p:spPr>
          <a:xfrm>
            <a:off x="5254475" y="4722262"/>
            <a:ext cx="1097280" cy="215444"/>
          </a:xfrm>
          <a:prstGeom prst="rect">
            <a:avLst/>
          </a:prstGeom>
          <a:noFill/>
        </p:spPr>
        <p:txBody>
          <a:bodyPr wrap="square" lIns="0" rIns="0" rtlCol="0">
            <a:spAutoFit/>
          </a:bodyPr>
          <a:lstStyle/>
          <a:p>
            <a:pPr algn="ctr"/>
            <a:r>
              <a:rPr lang="en-US" sz="800" dirty="0" smtClean="0"/>
              <a:t>Firefox on Linux</a:t>
            </a:r>
            <a:endParaRPr lang="en-US" sz="800" dirty="0"/>
          </a:p>
        </p:txBody>
      </p:sp>
      <p:sp>
        <p:nvSpPr>
          <p:cNvPr id="37" name="TextBox 36"/>
          <p:cNvSpPr txBox="1"/>
          <p:nvPr/>
        </p:nvSpPr>
        <p:spPr>
          <a:xfrm>
            <a:off x="7267241" y="4722262"/>
            <a:ext cx="1097280" cy="215444"/>
          </a:xfrm>
          <a:prstGeom prst="rect">
            <a:avLst/>
          </a:prstGeom>
          <a:noFill/>
        </p:spPr>
        <p:txBody>
          <a:bodyPr wrap="square" lIns="0" rIns="0" rtlCol="0">
            <a:spAutoFit/>
          </a:bodyPr>
          <a:lstStyle/>
          <a:p>
            <a:pPr algn="ctr"/>
            <a:r>
              <a:rPr lang="en-US" sz="800" dirty="0" smtClean="0"/>
              <a:t>Safari on OS X</a:t>
            </a:r>
            <a:endParaRPr lang="en-US" sz="800" dirty="0"/>
          </a:p>
        </p:txBody>
      </p:sp>
      <p:cxnSp>
        <p:nvCxnSpPr>
          <p:cNvPr id="38" name="Straight Arrow Connector 29"/>
          <p:cNvCxnSpPr>
            <a:stCxn id="7" idx="2"/>
            <a:endCxn id="31" idx="0"/>
          </p:cNvCxnSpPr>
          <p:nvPr/>
        </p:nvCxnSpPr>
        <p:spPr>
          <a:xfrm rot="5400000">
            <a:off x="6152426" y="2925359"/>
            <a:ext cx="348432" cy="104705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29"/>
          <p:cNvCxnSpPr>
            <a:stCxn id="7" idx="2"/>
            <a:endCxn id="30" idx="0"/>
          </p:cNvCxnSpPr>
          <p:nvPr/>
        </p:nvCxnSpPr>
        <p:spPr>
          <a:xfrm rot="5400000">
            <a:off x="5645402" y="2418335"/>
            <a:ext cx="348432" cy="206110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29"/>
          <p:cNvCxnSpPr>
            <a:stCxn id="7" idx="2"/>
            <a:endCxn id="32" idx="0"/>
          </p:cNvCxnSpPr>
          <p:nvPr/>
        </p:nvCxnSpPr>
        <p:spPr>
          <a:xfrm rot="16200000" flipH="1">
            <a:off x="6681930" y="3442906"/>
            <a:ext cx="348432" cy="119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29"/>
          <p:cNvCxnSpPr>
            <a:stCxn id="7" idx="2"/>
            <a:endCxn id="33" idx="0"/>
          </p:cNvCxnSpPr>
          <p:nvPr/>
        </p:nvCxnSpPr>
        <p:spPr>
          <a:xfrm rot="16200000" flipH="1">
            <a:off x="7158809" y="2966028"/>
            <a:ext cx="348432" cy="96571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custDataLst>
              <p:tags r:id="rId3"/>
            </p:custDataLst>
          </p:nvPr>
        </p:nvSpPr>
        <p:spPr bwMode="auto">
          <a:xfrm>
            <a:off x="569593" y="3083207"/>
            <a:ext cx="1005840" cy="137160"/>
          </a:xfrm>
          <a:prstGeom prst="rect">
            <a:avLst/>
          </a:prstGeom>
          <a:solidFill>
            <a:schemeClr val="bg2">
              <a:lumMod val="25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ctr" anchorCtr="0" compatLnSpc="1">
            <a:prstTxWarp prst="textNoShape">
              <a:avLst/>
            </a:prstTxWarp>
            <a:noAutofit/>
          </a:bodyPr>
          <a:lstStyle/>
          <a:p>
            <a:pPr algn="ctr" fontAlgn="base">
              <a:spcBef>
                <a:spcPct val="0"/>
              </a:spcBef>
              <a:spcAft>
                <a:spcPct val="0"/>
              </a:spcAft>
            </a:pPr>
            <a:r>
              <a:rPr lang="en-GB" sz="800" b="1" dirty="0" smtClean="0">
                <a:solidFill>
                  <a:schemeClr val="bg1"/>
                </a:solidFill>
                <a:latin typeface="Arial" charset="0"/>
              </a:rPr>
              <a:t>Selenium Test 3</a:t>
            </a:r>
            <a:endParaRPr lang="en-GB" sz="800" b="1" dirty="0">
              <a:solidFill>
                <a:schemeClr val="bg1"/>
              </a:solidFill>
              <a:latin typeface="Arial" charset="0"/>
            </a:endParaRPr>
          </a:p>
        </p:txBody>
      </p:sp>
      <p:sp>
        <p:nvSpPr>
          <p:cNvPr id="43" name="Rectangle 42"/>
          <p:cNvSpPr/>
          <p:nvPr>
            <p:custDataLst>
              <p:tags r:id="rId4"/>
            </p:custDataLst>
          </p:nvPr>
        </p:nvSpPr>
        <p:spPr bwMode="auto">
          <a:xfrm>
            <a:off x="569593" y="3268282"/>
            <a:ext cx="1005840" cy="137160"/>
          </a:xfrm>
          <a:prstGeom prst="rect">
            <a:avLst/>
          </a:prstGeom>
          <a:solidFill>
            <a:schemeClr val="bg2">
              <a:lumMod val="25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ctr" anchorCtr="0" compatLnSpc="1">
            <a:prstTxWarp prst="textNoShape">
              <a:avLst/>
            </a:prstTxWarp>
            <a:noAutofit/>
          </a:bodyPr>
          <a:lstStyle/>
          <a:p>
            <a:pPr algn="ctr" fontAlgn="base">
              <a:spcBef>
                <a:spcPct val="0"/>
              </a:spcBef>
              <a:spcAft>
                <a:spcPct val="0"/>
              </a:spcAft>
            </a:pPr>
            <a:r>
              <a:rPr lang="en-GB" sz="800" b="1" dirty="0" smtClean="0">
                <a:solidFill>
                  <a:schemeClr val="bg1"/>
                </a:solidFill>
                <a:latin typeface="Arial" charset="0"/>
              </a:rPr>
              <a:t>Selenium Test 4</a:t>
            </a:r>
            <a:endParaRPr lang="en-GB" sz="800" b="1" dirty="0">
              <a:solidFill>
                <a:schemeClr val="bg1"/>
              </a:solidFill>
              <a:latin typeface="Arial" charset="0"/>
            </a:endParaRPr>
          </a:p>
        </p:txBody>
      </p:sp>
      <p:sp>
        <p:nvSpPr>
          <p:cNvPr id="44" name="Right Arrow 43"/>
          <p:cNvSpPr/>
          <p:nvPr/>
        </p:nvSpPr>
        <p:spPr>
          <a:xfrm>
            <a:off x="1728463" y="2880587"/>
            <a:ext cx="1067080" cy="318868"/>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5" name="TextBox 44"/>
          <p:cNvSpPr txBox="1"/>
          <p:nvPr/>
        </p:nvSpPr>
        <p:spPr>
          <a:xfrm>
            <a:off x="6313484" y="4722262"/>
            <a:ext cx="1097280" cy="215444"/>
          </a:xfrm>
          <a:prstGeom prst="rect">
            <a:avLst/>
          </a:prstGeom>
          <a:noFill/>
        </p:spPr>
        <p:txBody>
          <a:bodyPr wrap="square" lIns="0" rIns="0" rtlCol="0">
            <a:spAutoFit/>
          </a:bodyPr>
          <a:lstStyle/>
          <a:p>
            <a:pPr algn="ctr"/>
            <a:r>
              <a:rPr lang="en-US" sz="800" dirty="0" smtClean="0"/>
              <a:t>Firefox on Windows XP</a:t>
            </a:r>
            <a:endParaRPr lang="en-US" sz="800" dirty="0"/>
          </a:p>
        </p:txBody>
      </p:sp>
      <p:sp>
        <p:nvSpPr>
          <p:cNvPr id="3" name="Cloud 2"/>
          <p:cNvSpPr/>
          <p:nvPr/>
        </p:nvSpPr>
        <p:spPr>
          <a:xfrm>
            <a:off x="3061010" y="2616712"/>
            <a:ext cx="1389651" cy="863522"/>
          </a:xfrm>
          <a:prstGeom prst="clou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46" name="TextBox 45"/>
          <p:cNvSpPr txBox="1"/>
          <p:nvPr/>
        </p:nvSpPr>
        <p:spPr>
          <a:xfrm>
            <a:off x="8419679" y="3623101"/>
            <a:ext cx="505268" cy="230832"/>
          </a:xfrm>
          <a:prstGeom prst="rect">
            <a:avLst/>
          </a:prstGeom>
          <a:noFill/>
        </p:spPr>
        <p:txBody>
          <a:bodyPr wrap="none" rtlCol="0">
            <a:spAutoFit/>
          </a:bodyPr>
          <a:lstStyle/>
          <a:p>
            <a:pPr algn="ctr"/>
            <a:r>
              <a:rPr lang="en-US" sz="900" b="1" dirty="0" smtClean="0"/>
              <a:t>VM …</a:t>
            </a:r>
            <a:endParaRPr lang="en-US" sz="900" b="1" dirty="0"/>
          </a:p>
        </p:txBody>
      </p:sp>
      <p:cxnSp>
        <p:nvCxnSpPr>
          <p:cNvPr id="47" name="Straight Arrow Connector 29"/>
          <p:cNvCxnSpPr>
            <a:stCxn id="7" idx="2"/>
            <a:endCxn id="46" idx="0"/>
          </p:cNvCxnSpPr>
          <p:nvPr/>
        </p:nvCxnSpPr>
        <p:spPr>
          <a:xfrm rot="16200000" flipH="1">
            <a:off x="7587024" y="2537812"/>
            <a:ext cx="348432" cy="182214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 name="Picture 2"/>
          <p:cNvPicPr>
            <a:picLocks noChangeAspect="1" noChangeArrowheads="1"/>
          </p:cNvPicPr>
          <p:nvPr/>
        </p:nvPicPr>
        <p:blipFill>
          <a:blip r:embed="rId9" cstate="screen">
            <a:extLst>
              <a:ext uri="{28A0092B-C50C-407E-A947-70E740481C1C}">
                <a14:useLocalDpi xmlns="" xmlns:a14="http://schemas.microsoft.com/office/drawing/2010/main"/>
              </a:ext>
            </a:extLst>
          </a:blip>
          <a:srcRect/>
          <a:stretch>
            <a:fillRect/>
          </a:stretch>
        </p:blipFill>
        <p:spPr bwMode="auto">
          <a:xfrm>
            <a:off x="8453619" y="3916838"/>
            <a:ext cx="437388" cy="437388"/>
          </a:xfrm>
          <a:prstGeom prst="rect">
            <a:avLst/>
          </a:prstGeom>
          <a:solidFill>
            <a:schemeClr val="bg1">
              <a:lumMod val="85000"/>
            </a:schemeClr>
          </a:solidFill>
          <a:ln>
            <a:noFill/>
          </a:ln>
        </p:spPr>
      </p:pic>
      <p:sp>
        <p:nvSpPr>
          <p:cNvPr id="60" name="TextBox 59"/>
          <p:cNvSpPr txBox="1"/>
          <p:nvPr/>
        </p:nvSpPr>
        <p:spPr>
          <a:xfrm>
            <a:off x="8428148" y="4443440"/>
            <a:ext cx="488331" cy="461665"/>
          </a:xfrm>
          <a:prstGeom prst="rect">
            <a:avLst/>
          </a:prstGeom>
          <a:noFill/>
        </p:spPr>
        <p:txBody>
          <a:bodyPr wrap="square" lIns="0" rIns="0" rtlCol="0">
            <a:spAutoFit/>
          </a:bodyPr>
          <a:lstStyle/>
          <a:p>
            <a:pPr algn="ctr"/>
            <a:r>
              <a:rPr lang="en-US" sz="800" dirty="0" smtClean="0"/>
              <a:t>Many configs available</a:t>
            </a:r>
            <a:endParaRPr lang="en-US" sz="800" dirty="0"/>
          </a:p>
        </p:txBody>
      </p:sp>
      <p:sp>
        <p:nvSpPr>
          <p:cNvPr id="62" name="Rectangle 61"/>
          <p:cNvSpPr/>
          <p:nvPr>
            <p:custDataLst>
              <p:tags r:id="rId5"/>
            </p:custDataLst>
          </p:nvPr>
        </p:nvSpPr>
        <p:spPr bwMode="auto">
          <a:xfrm>
            <a:off x="568027" y="2148475"/>
            <a:ext cx="2492983"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algn="ctr" fontAlgn="base">
              <a:spcBef>
                <a:spcPct val="0"/>
              </a:spcBef>
              <a:spcAft>
                <a:spcPct val="0"/>
              </a:spcAft>
            </a:pPr>
            <a:r>
              <a:rPr lang="en-GB" sz="1200" b="1" dirty="0" smtClean="0">
                <a:solidFill>
                  <a:schemeClr val="bg1"/>
                </a:solidFill>
                <a:latin typeface="Arial" charset="0"/>
              </a:rPr>
              <a:t>Local Network</a:t>
            </a:r>
            <a:endParaRPr lang="en-GB" sz="1200" b="1" dirty="0">
              <a:solidFill>
                <a:schemeClr val="bg1"/>
              </a:solidFill>
              <a:latin typeface="Arial" charset="0"/>
            </a:endParaRPr>
          </a:p>
        </p:txBody>
      </p:sp>
      <p:sp>
        <p:nvSpPr>
          <p:cNvPr id="63" name="Rectangle 62"/>
          <p:cNvSpPr/>
          <p:nvPr>
            <p:custDataLst>
              <p:tags r:id="rId6"/>
            </p:custDataLst>
          </p:nvPr>
        </p:nvSpPr>
        <p:spPr bwMode="auto">
          <a:xfrm>
            <a:off x="4562081" y="2148475"/>
            <a:ext cx="4328926" cy="257369"/>
          </a:xfrm>
          <a:prstGeom prst="rect">
            <a:avLst/>
          </a:prstGeom>
          <a:solidFill>
            <a:schemeClr val="bg2">
              <a:lumMod val="10000"/>
            </a:schemeClr>
          </a:solidFill>
          <a:ln w="12700" cap="flat" cmpd="sng" algn="ctr">
            <a:solidFill>
              <a:schemeClr val="bg2">
                <a:lumMod val="10000"/>
              </a:schemeClr>
            </a:solidFill>
            <a:prstDash val="solid"/>
            <a:round/>
            <a:headEnd type="none" w="sm" len="sm"/>
            <a:tailEnd type="none" w="sm" len="sm"/>
          </a:ln>
          <a:effectLst/>
        </p:spPr>
        <p:txBody>
          <a:bodyPr vert="horz" wrap="square" lIns="91440" tIns="36000" rIns="91440" bIns="36000" numCol="1" rtlCol="0" anchor="t" anchorCtr="0" compatLnSpc="1">
            <a:prstTxWarp prst="textNoShape">
              <a:avLst/>
            </a:prstTxWarp>
            <a:spAutoFit/>
          </a:bodyPr>
          <a:lstStyle/>
          <a:p>
            <a:pPr algn="ctr" fontAlgn="base">
              <a:spcBef>
                <a:spcPct val="0"/>
              </a:spcBef>
              <a:spcAft>
                <a:spcPct val="0"/>
              </a:spcAft>
            </a:pPr>
            <a:r>
              <a:rPr lang="en-GB" sz="1200" b="1" dirty="0" smtClean="0">
                <a:solidFill>
                  <a:schemeClr val="bg1"/>
                </a:solidFill>
                <a:latin typeface="Arial" charset="0"/>
              </a:rPr>
              <a:t>Sauce Labs Cloud Network (External)</a:t>
            </a:r>
            <a:endParaRPr lang="en-GB" sz="1200" b="1" dirty="0">
              <a:solidFill>
                <a:schemeClr val="bg1"/>
              </a:solidFill>
              <a:latin typeface="Arial" charset="0"/>
            </a:endParaRPr>
          </a:p>
        </p:txBody>
      </p:sp>
      <p:sp>
        <p:nvSpPr>
          <p:cNvPr id="64" name="Rectangle 63"/>
          <p:cNvSpPr/>
          <p:nvPr/>
        </p:nvSpPr>
        <p:spPr>
          <a:xfrm>
            <a:off x="1699888" y="3275876"/>
            <a:ext cx="995687" cy="584775"/>
          </a:xfrm>
          <a:prstGeom prst="rect">
            <a:avLst/>
          </a:prstGeom>
        </p:spPr>
        <p:txBody>
          <a:bodyPr wrap="square" lIns="45720" rIns="45720">
            <a:spAutoFit/>
          </a:bodyPr>
          <a:lstStyle/>
          <a:p>
            <a:pPr algn="ctr"/>
            <a:r>
              <a:rPr lang="en-US" sz="800" dirty="0"/>
              <a:t>Request Execution on a Specific Config </a:t>
            </a:r>
            <a:r>
              <a:rPr lang="en-US" sz="800" dirty="0" smtClean="0"/>
              <a:t>(through Sauce Labs API)</a:t>
            </a:r>
            <a:endParaRPr lang="en-US" sz="800" dirty="0"/>
          </a:p>
        </p:txBody>
      </p:sp>
      <p:sp>
        <p:nvSpPr>
          <p:cNvPr id="65" name="Right Arrow 64"/>
          <p:cNvSpPr/>
          <p:nvPr/>
        </p:nvSpPr>
        <p:spPr>
          <a:xfrm>
            <a:off x="4641537" y="2860549"/>
            <a:ext cx="1067080" cy="318868"/>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6" name="Rectangle 65"/>
          <p:cNvSpPr/>
          <p:nvPr/>
        </p:nvSpPr>
        <p:spPr>
          <a:xfrm>
            <a:off x="408765" y="5148582"/>
            <a:ext cx="2601994" cy="246221"/>
          </a:xfrm>
          <a:prstGeom prst="rect">
            <a:avLst/>
          </a:prstGeom>
        </p:spPr>
        <p:txBody>
          <a:bodyPr wrap="none">
            <a:spAutoFit/>
          </a:bodyPr>
          <a:lstStyle/>
          <a:p>
            <a:r>
              <a:rPr lang="en-US" sz="1000" dirty="0" smtClean="0"/>
              <a:t>Company Website: </a:t>
            </a:r>
            <a:r>
              <a:rPr lang="en-US" sz="1000" dirty="0" smtClean="0">
                <a:hlinkClick r:id="rId16"/>
              </a:rPr>
              <a:t>https</a:t>
            </a:r>
            <a:r>
              <a:rPr lang="en-US" sz="1000" dirty="0">
                <a:hlinkClick r:id="rId16"/>
              </a:rPr>
              <a:t>://saucelabs.com</a:t>
            </a:r>
            <a:r>
              <a:rPr lang="en-US" sz="1000" dirty="0" smtClean="0">
                <a:hlinkClick r:id="rId16"/>
              </a:rPr>
              <a:t>/</a:t>
            </a:r>
            <a:r>
              <a:rPr lang="en-US" sz="1000" dirty="0" smtClean="0"/>
              <a:t> </a:t>
            </a:r>
            <a:endParaRPr lang="en-US" sz="1000" dirty="0"/>
          </a:p>
        </p:txBody>
      </p:sp>
      <p:sp>
        <p:nvSpPr>
          <p:cNvPr id="67" name="Rectangle 66"/>
          <p:cNvSpPr/>
          <p:nvPr/>
        </p:nvSpPr>
        <p:spPr>
          <a:xfrm>
            <a:off x="4387161" y="5058308"/>
            <a:ext cx="4503846" cy="338554"/>
          </a:xfrm>
          <a:prstGeom prst="rect">
            <a:avLst/>
          </a:prstGeom>
          <a:ln>
            <a:solidFill>
              <a:schemeClr val="bg2">
                <a:lumMod val="10000"/>
              </a:schemeClr>
            </a:solidFill>
            <a:prstDash val="dash"/>
          </a:ln>
        </p:spPr>
        <p:txBody>
          <a:bodyPr wrap="square" lIns="45720" rIns="45720">
            <a:spAutoFit/>
          </a:bodyPr>
          <a:lstStyle/>
          <a:p>
            <a:pPr algn="ctr"/>
            <a:r>
              <a:rPr lang="en-US" sz="800" i="1" dirty="0" smtClean="0"/>
              <a:t>Note</a:t>
            </a:r>
            <a:r>
              <a:rPr lang="en-US" sz="800" dirty="0" smtClean="0"/>
              <a:t>: Sauce </a:t>
            </a:r>
            <a:r>
              <a:rPr lang="en-US" sz="800" dirty="0"/>
              <a:t>Connect </a:t>
            </a:r>
            <a:r>
              <a:rPr lang="en-US" sz="800" dirty="0" smtClean="0"/>
              <a:t>can be used to enable a secure tunnel between the Sauce Labs cloud and local test environments (not publicly available)</a:t>
            </a:r>
            <a:endParaRPr lang="en-US" sz="800" dirty="0"/>
          </a:p>
        </p:txBody>
      </p:sp>
    </p:spTree>
    <p:extLst>
      <p:ext uri="{BB962C8B-B14F-4D97-AF65-F5344CB8AC3E}">
        <p14:creationId xmlns="" xmlns:p14="http://schemas.microsoft.com/office/powerpoint/2010/main" val="3113734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Sauce Connect Architecture Set-up </a:t>
            </a:r>
            <a:r>
              <a:rPr lang="en-US" dirty="0"/>
              <a:t>P</a:t>
            </a:r>
            <a:r>
              <a:rPr lang="en-US" dirty="0" smtClean="0"/>
              <a:t>rocess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037" y="1183342"/>
            <a:ext cx="7334250" cy="2971800"/>
          </a:xfrm>
          <a:prstGeom prst="rect">
            <a:avLst/>
          </a:prstGeom>
          <a:noFill/>
          <a:ln w="9525">
            <a:noFill/>
            <a:miter lim="800000"/>
            <a:headEnd/>
            <a:tailEnd/>
          </a:ln>
        </p:spPr>
      </p:pic>
      <p:sp>
        <p:nvSpPr>
          <p:cNvPr id="5" name="Content Placeholder 4"/>
          <p:cNvSpPr txBox="1">
            <a:spLocks/>
          </p:cNvSpPr>
          <p:nvPr/>
        </p:nvSpPr>
        <p:spPr>
          <a:xfrm>
            <a:off x="276615" y="4155142"/>
            <a:ext cx="8389681" cy="2317376"/>
          </a:xfrm>
          <a:prstGeom prst="rect">
            <a:avLst/>
          </a:prstGeom>
          <a:solidFill>
            <a:schemeClr val="bg1"/>
          </a:solidFill>
          <a:ln w="12700" cap="flat" cmpd="sng" algn="ctr">
            <a:solidFill>
              <a:schemeClr val="bg2">
                <a:lumMod val="1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Tx/>
              <a:buNone/>
            </a:pPr>
            <a:r>
              <a:rPr lang="en-US" sz="1050" dirty="0" smtClean="0"/>
              <a:t>1.	Sauce Connect, running on a machine inside the customer infrastructure contacts REST API in saucelabs.com and requests a tunnel machine to get started.</a:t>
            </a:r>
          </a:p>
          <a:p>
            <a:pPr>
              <a:spcBef>
                <a:spcPts val="300"/>
              </a:spcBef>
              <a:buClrTx/>
              <a:buNone/>
            </a:pPr>
            <a:r>
              <a:rPr lang="en-US" sz="1050" dirty="0" smtClean="0"/>
              <a:t>2.	Inside Sauce’s infrastructure, the request triggers a new VM to be booted and configured. Once booted and ready, the REST API will provide its domain back to Sauce Connect Support for multi threaded testing.</a:t>
            </a:r>
          </a:p>
          <a:p>
            <a:pPr>
              <a:spcBef>
                <a:spcPts val="300"/>
              </a:spcBef>
              <a:buClrTx/>
              <a:buNone/>
            </a:pPr>
            <a:r>
              <a:rPr lang="en-US" sz="1050" dirty="0" smtClean="0"/>
              <a:t>3.	Once the machine is ready and the domain is known, Sauce Connect will connect to this machine directly over port 443 using a special encrypted and reliable protocol created by Sauce (KPG).</a:t>
            </a:r>
          </a:p>
          <a:p>
            <a:pPr>
              <a:spcBef>
                <a:spcPts val="300"/>
              </a:spcBef>
              <a:buClrTx/>
              <a:buNone/>
            </a:pPr>
            <a:r>
              <a:rPr lang="en-US" sz="1050" dirty="0" smtClean="0"/>
              <a:t>4.	Once the tunnel is established, all test servers driving browsers under the control of this username will be configured to proxy HTTP traffic through the dedicated tunnel machine.</a:t>
            </a:r>
          </a:p>
          <a:p>
            <a:pPr>
              <a:spcBef>
                <a:spcPts val="300"/>
              </a:spcBef>
              <a:buClrTx/>
              <a:buAutoNum type="arabicPeriod" startAt="5"/>
            </a:pPr>
            <a:r>
              <a:rPr lang="en-US" sz="1050" dirty="0" smtClean="0"/>
              <a:t>Any HTTP traffic received by the dedicated tunnel machine is encrypted and sent through the tunnel and to the Sauce Connect instance running internally. Stringent firewall rules prevent this machine from receiving external HTTP traffic.</a:t>
            </a:r>
          </a:p>
          <a:p>
            <a:pPr>
              <a:spcBef>
                <a:spcPts val="300"/>
              </a:spcBef>
              <a:buClrTx/>
              <a:buNone/>
            </a:pPr>
            <a:r>
              <a:rPr lang="en-US" sz="1050" dirty="0" smtClean="0"/>
              <a:t>6.	Once traffic is received in the Sauce Connect instance, it is decrypted and re-generated, domains are resolved to reach the local (or even public) servers that this requests were meant to reach.</a:t>
            </a:r>
          </a:p>
          <a:p>
            <a:pPr>
              <a:spcBef>
                <a:spcPts val="300"/>
              </a:spcBef>
              <a:buClrTx/>
              <a:buNone/>
            </a:pPr>
            <a:r>
              <a:rPr lang="en-US" sz="1050" b="1" noProof="1" smtClean="0">
                <a:latin typeface="+mn-lt"/>
                <a:cs typeface="+mn-cs"/>
              </a:rPr>
              <a:t/>
            </a:r>
            <a:br>
              <a:rPr lang="en-US" sz="1050" b="1" noProof="1" smtClean="0">
                <a:latin typeface="+mn-lt"/>
                <a:cs typeface="+mn-cs"/>
              </a:rPr>
            </a:br>
            <a:endParaRPr lang="en-US" sz="1050" noProof="1">
              <a:latin typeface="+mn-lt"/>
              <a:cs typeface="+mn-cs"/>
            </a:endParaRPr>
          </a:p>
        </p:txBody>
      </p:sp>
      <p:sp>
        <p:nvSpPr>
          <p:cNvPr id="6" name="TextBox 5"/>
          <p:cNvSpPr txBox="1"/>
          <p:nvPr/>
        </p:nvSpPr>
        <p:spPr>
          <a:xfrm>
            <a:off x="3407229" y="93920"/>
            <a:ext cx="5660569" cy="274320"/>
          </a:xfrm>
          <a:prstGeom prst="rect">
            <a:avLst/>
          </a:prstGeom>
          <a:noFill/>
          <a:ln>
            <a:solidFill>
              <a:schemeClr val="accent2">
                <a:lumMod val="50000"/>
              </a:schemeClr>
            </a:solidFill>
            <a:prstDash val="dash"/>
          </a:ln>
        </p:spPr>
        <p:txBody>
          <a:bodyPr wrap="square" rtlCol="0">
            <a:noAutofit/>
          </a:bodyPr>
          <a:lstStyle/>
          <a:p>
            <a:r>
              <a:rPr lang="en-US" sz="1200" b="1" dirty="0" smtClean="0"/>
              <a:t>Attribution: </a:t>
            </a:r>
            <a:r>
              <a:rPr lang="en-US" sz="1200" dirty="0" smtClean="0">
                <a:hlinkClick r:id="rId3"/>
              </a:rPr>
              <a:t>https</a:t>
            </a:r>
            <a:r>
              <a:rPr lang="en-US" sz="1200" dirty="0">
                <a:hlinkClick r:id="rId3"/>
              </a:rPr>
              <a:t>://</a:t>
            </a:r>
            <a:r>
              <a:rPr lang="en-US" sz="1200" dirty="0" smtClean="0">
                <a:hlinkClick r:id="rId3"/>
              </a:rPr>
              <a:t>saucelabs.com/downloads/Sauce_Connect_Architecture.pdf</a:t>
            </a:r>
            <a:r>
              <a:rPr lang="en-US" sz="1200" dirty="0" smtClean="0"/>
              <a:t> </a:t>
            </a:r>
            <a:endParaRPr lang="en-US" sz="1200" dirty="0"/>
          </a:p>
        </p:txBody>
      </p:sp>
    </p:spTree>
    <p:extLst>
      <p:ext uri="{BB962C8B-B14F-4D97-AF65-F5344CB8AC3E}">
        <p14:creationId xmlns="" xmlns:p14="http://schemas.microsoft.com/office/powerpoint/2010/main" val="2289110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Sauce Labs Through Selenium</a:t>
            </a:r>
            <a:endParaRPr lang="en-US" dirty="0"/>
          </a:p>
        </p:txBody>
      </p:sp>
      <p:sp>
        <p:nvSpPr>
          <p:cNvPr id="3" name="Text Placeholder 2"/>
          <p:cNvSpPr>
            <a:spLocks noGrp="1"/>
          </p:cNvSpPr>
          <p:nvPr>
            <p:ph type="body" sz="quarter" idx="10"/>
          </p:nvPr>
        </p:nvSpPr>
        <p:spPr>
          <a:xfrm>
            <a:off x="461036" y="1354234"/>
            <a:ext cx="8641080" cy="3909916"/>
          </a:xfrm>
        </p:spPr>
        <p:txBody>
          <a:bodyPr>
            <a:normAutofit/>
          </a:bodyPr>
          <a:lstStyle/>
          <a:p>
            <a:r>
              <a:rPr lang="en-US" sz="1200" b="0" dirty="0" smtClean="0">
                <a:solidFill>
                  <a:srgbClr val="000000"/>
                </a:solidFill>
              </a:rPr>
              <a:t>Sauce Labs lets you easily run Selenium tests against a wide range of browsers on Windows, OS X, Linux, </a:t>
            </a:r>
            <a:r>
              <a:rPr lang="en-US" sz="1200" b="0" dirty="0" err="1" smtClean="0">
                <a:solidFill>
                  <a:srgbClr val="000000"/>
                </a:solidFill>
              </a:rPr>
              <a:t>iOS</a:t>
            </a:r>
            <a:r>
              <a:rPr lang="en-US" sz="1200" b="0" dirty="0" smtClean="0">
                <a:solidFill>
                  <a:srgbClr val="000000"/>
                </a:solidFill>
              </a:rPr>
              <a:t> and Android. Your tests are run in real browsers on a real operating system, in a dedicated, single-use VM. Once they're complete, screenshots, video, Selenium log and a log of passes and failures can be seen and shared.</a:t>
            </a:r>
          </a:p>
          <a:p>
            <a:r>
              <a:rPr lang="en-US" sz="1200" b="0" dirty="0" smtClean="0">
                <a:solidFill>
                  <a:srgbClr val="000000"/>
                </a:solidFill>
              </a:rPr>
              <a:t>Pre-requisite for interaction of sauce Lab Through Selenium:</a:t>
            </a:r>
          </a:p>
          <a:p>
            <a:pPr>
              <a:buFont typeface="Wingdings" pitchFamily="2" charset="2"/>
              <a:buChar char="Ø"/>
            </a:pPr>
            <a:r>
              <a:rPr lang="en-US" sz="1200" b="0" dirty="0" smtClean="0">
                <a:solidFill>
                  <a:srgbClr val="000000"/>
                </a:solidFill>
              </a:rPr>
              <a:t>  Latest Java (&gt;=Java 6) version is required</a:t>
            </a:r>
          </a:p>
          <a:p>
            <a:pPr>
              <a:buFont typeface="Wingdings" pitchFamily="2" charset="2"/>
              <a:buChar char="Ø"/>
            </a:pPr>
            <a:r>
              <a:rPr lang="en-US" sz="1200" b="0" dirty="0" smtClean="0">
                <a:solidFill>
                  <a:srgbClr val="000000"/>
                </a:solidFill>
              </a:rPr>
              <a:t>  Eclipse or Maven being use to build and deploy Java projects using JUNIT or TestNG Framework for testing.</a:t>
            </a:r>
          </a:p>
          <a:p>
            <a:r>
              <a:rPr lang="en-US" sz="1200" b="0" dirty="0" smtClean="0">
                <a:solidFill>
                  <a:srgbClr val="000000"/>
                </a:solidFill>
              </a:rPr>
              <a:t>Sauce </a:t>
            </a:r>
            <a:r>
              <a:rPr lang="en-US" sz="1200" b="0" dirty="0" err="1" smtClean="0">
                <a:solidFill>
                  <a:srgbClr val="000000"/>
                </a:solidFill>
              </a:rPr>
              <a:t>OnDemand</a:t>
            </a:r>
            <a:r>
              <a:rPr lang="en-US" sz="1200" b="0" dirty="0" smtClean="0">
                <a:solidFill>
                  <a:srgbClr val="000000"/>
                </a:solidFill>
              </a:rPr>
              <a:t> is a service that allows to run Selenium tests in our testing cloud .The IT burden of maintaining all those machines for Selenium Grid goes away and we can focus on writing tests. With Sauce Lab, we can: </a:t>
            </a:r>
          </a:p>
          <a:p>
            <a:pPr>
              <a:buFont typeface="Wingdings" pitchFamily="2" charset="2"/>
              <a:buChar char="Ø"/>
            </a:pPr>
            <a:r>
              <a:rPr lang="en-US" sz="1200" b="0" dirty="0" smtClean="0">
                <a:solidFill>
                  <a:srgbClr val="000000"/>
                </a:solidFill>
              </a:rPr>
              <a:t>Run the same script against different configurations in parallel</a:t>
            </a:r>
          </a:p>
          <a:p>
            <a:pPr>
              <a:buFont typeface="Wingdings" pitchFamily="2" charset="2"/>
              <a:buChar char="Ø"/>
            </a:pPr>
            <a:r>
              <a:rPr lang="en-US" sz="1200" b="0" dirty="0" smtClean="0">
                <a:solidFill>
                  <a:srgbClr val="000000"/>
                </a:solidFill>
              </a:rPr>
              <a:t>Instantly scale your testing efforts</a:t>
            </a:r>
          </a:p>
          <a:p>
            <a:pPr>
              <a:buFont typeface="Wingdings" pitchFamily="2" charset="2"/>
              <a:buChar char="Ø"/>
            </a:pPr>
            <a:r>
              <a:rPr lang="en-US" sz="1200" b="0" dirty="0" smtClean="0">
                <a:solidFill>
                  <a:srgbClr val="000000"/>
                </a:solidFill>
              </a:rPr>
              <a:t>Watch our script run in real time</a:t>
            </a:r>
          </a:p>
          <a:p>
            <a:pPr>
              <a:buFont typeface="Wingdings" pitchFamily="2" charset="2"/>
              <a:buChar char="Ø"/>
            </a:pPr>
            <a:r>
              <a:rPr lang="en-US" sz="1200" b="0" dirty="0" smtClean="0">
                <a:solidFill>
                  <a:srgbClr val="000000"/>
                </a:solidFill>
              </a:rPr>
              <a:t>Archive the results of a test after using the record function</a:t>
            </a:r>
          </a:p>
          <a:p>
            <a:pPr>
              <a:buFont typeface="Wingdings" pitchFamily="2" charset="2"/>
              <a:buChar char="Ø"/>
            </a:pPr>
            <a:r>
              <a:rPr lang="en-US" sz="1200" b="0" dirty="0" smtClean="0">
                <a:solidFill>
                  <a:srgbClr val="000000"/>
                </a:solidFill>
              </a:rPr>
              <a:t>Share the video playback with stakeholders or customers to showcase new functionality</a:t>
            </a:r>
          </a:p>
          <a:p>
            <a:pPr>
              <a:buFont typeface="Wingdings" pitchFamily="2" charset="2"/>
              <a:buChar char="Ø"/>
            </a:pPr>
            <a:endParaRPr lang="en-US" sz="1200" dirty="0" smtClean="0"/>
          </a:p>
        </p:txBody>
      </p:sp>
      <p:sp>
        <p:nvSpPr>
          <p:cNvPr id="4" name="TextBox 3"/>
          <p:cNvSpPr txBox="1"/>
          <p:nvPr/>
        </p:nvSpPr>
        <p:spPr>
          <a:xfrm rot="19629337">
            <a:off x="2898558" y="2934172"/>
            <a:ext cx="3020556" cy="390241"/>
          </a:xfrm>
          <a:prstGeom prst="rect">
            <a:avLst/>
          </a:prstGeom>
          <a:solidFill>
            <a:schemeClr val="bg1"/>
          </a:solidFill>
          <a:ln>
            <a:solidFill>
              <a:schemeClr val="accent2">
                <a:lumMod val="50000"/>
              </a:schemeClr>
            </a:solidFill>
            <a:prstDash val="dash"/>
          </a:ln>
        </p:spPr>
        <p:txBody>
          <a:bodyPr wrap="square" rtlCol="0">
            <a:noAutofit/>
          </a:bodyPr>
          <a:lstStyle/>
          <a:p>
            <a:pPr algn="ctr"/>
            <a:r>
              <a:rPr lang="en-US" b="1" dirty="0" smtClean="0">
                <a:solidFill>
                  <a:srgbClr val="FF0000"/>
                </a:solidFill>
              </a:rPr>
              <a:t>Update Content</a:t>
            </a:r>
            <a:endParaRPr lang="en-US" dirty="0">
              <a:solidFill>
                <a:srgbClr val="FF0000"/>
              </a:solidFill>
            </a:endParaRPr>
          </a:p>
        </p:txBody>
      </p:sp>
    </p:spTree>
    <p:extLst>
      <p:ext uri="{BB962C8B-B14F-4D97-AF65-F5344CB8AC3E}">
        <p14:creationId xmlns="" xmlns:p14="http://schemas.microsoft.com/office/powerpoint/2010/main" val="2289110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Test(JUNIT)</a:t>
            </a:r>
            <a:endParaRPr lang="en-US" dirty="0"/>
          </a:p>
        </p:txBody>
      </p:sp>
      <p:sp>
        <p:nvSpPr>
          <p:cNvPr id="3" name="Text Placeholder 2"/>
          <p:cNvSpPr>
            <a:spLocks noGrp="1"/>
          </p:cNvSpPr>
          <p:nvPr>
            <p:ph type="body" sz="quarter" idx="10"/>
          </p:nvPr>
        </p:nvSpPr>
        <p:spPr>
          <a:xfrm>
            <a:off x="461035" y="1244600"/>
            <a:ext cx="6498565" cy="5486400"/>
          </a:xfrm>
        </p:spPr>
        <p:txBody>
          <a:bodyPr>
            <a:noAutofit/>
          </a:bodyPr>
          <a:lstStyle/>
          <a:p>
            <a:pPr>
              <a:spcBef>
                <a:spcPts val="600"/>
              </a:spcBef>
            </a:pPr>
            <a:r>
              <a:rPr lang="en-US" sz="800" dirty="0" smtClean="0"/>
              <a:t>public class </a:t>
            </a:r>
            <a:r>
              <a:rPr lang="en-US" sz="800" dirty="0" err="1" smtClean="0"/>
              <a:t>WebDriverTest</a:t>
            </a:r>
            <a:r>
              <a:rPr lang="en-US" sz="800" dirty="0" smtClean="0"/>
              <a:t> {</a:t>
            </a:r>
          </a:p>
          <a:p>
            <a:pPr>
              <a:spcBef>
                <a:spcPts val="600"/>
              </a:spcBef>
            </a:pPr>
            <a:r>
              <a:rPr lang="en-US" sz="800" dirty="0" smtClean="0"/>
              <a:t>                                                  private WebDriver driver;</a:t>
            </a:r>
          </a:p>
          <a:p>
            <a:pPr>
              <a:spcBef>
                <a:spcPts val="600"/>
              </a:spcBef>
            </a:pPr>
            <a:r>
              <a:rPr lang="en-US" sz="800" dirty="0" smtClean="0"/>
              <a:t> 	@Before </a:t>
            </a:r>
          </a:p>
          <a:p>
            <a:pPr>
              <a:spcBef>
                <a:spcPts val="600"/>
              </a:spcBef>
            </a:pPr>
            <a:r>
              <a:rPr lang="en-US" sz="800" dirty="0" smtClean="0"/>
              <a:t>	public void </a:t>
            </a:r>
            <a:r>
              <a:rPr lang="en-US" sz="800" dirty="0" err="1" smtClean="0"/>
              <a:t>setUp</a:t>
            </a:r>
            <a:r>
              <a:rPr lang="en-US" sz="800" dirty="0" smtClean="0"/>
              <a:t>() throws Exception {</a:t>
            </a:r>
          </a:p>
          <a:p>
            <a:pPr>
              <a:spcBef>
                <a:spcPts val="600"/>
              </a:spcBef>
            </a:pPr>
            <a:r>
              <a:rPr lang="en-US" sz="800" dirty="0" smtClean="0"/>
              <a:t> 		// Choose the browser, version, and platform to test </a:t>
            </a:r>
          </a:p>
          <a:p>
            <a:pPr>
              <a:spcBef>
                <a:spcPts val="600"/>
              </a:spcBef>
            </a:pPr>
            <a:r>
              <a:rPr lang="en-US" sz="800" dirty="0" smtClean="0"/>
              <a:t>		</a:t>
            </a:r>
            <a:r>
              <a:rPr lang="en-US" sz="800" dirty="0" err="1" smtClean="0"/>
              <a:t>DesiredCapabilities</a:t>
            </a:r>
            <a:r>
              <a:rPr lang="en-US" sz="800" dirty="0" smtClean="0"/>
              <a:t> capabilities = </a:t>
            </a:r>
            <a:r>
              <a:rPr lang="en-US" sz="800" dirty="0" err="1" smtClean="0"/>
              <a:t>DesiredCapabilities.firefox</a:t>
            </a:r>
            <a:r>
              <a:rPr lang="en-US" sz="800" dirty="0" smtClean="0"/>
              <a:t>(); </a:t>
            </a:r>
          </a:p>
          <a:p>
            <a:pPr>
              <a:spcBef>
                <a:spcPts val="600"/>
              </a:spcBef>
            </a:pPr>
            <a:r>
              <a:rPr lang="en-US" sz="800" dirty="0" smtClean="0"/>
              <a:t>		</a:t>
            </a:r>
            <a:r>
              <a:rPr lang="en-US" sz="800" dirty="0" err="1" smtClean="0"/>
              <a:t>capabilities.setCapability</a:t>
            </a:r>
            <a:r>
              <a:rPr lang="en-US" sz="800" dirty="0" smtClean="0"/>
              <a:t>("version", "5");</a:t>
            </a:r>
          </a:p>
          <a:p>
            <a:pPr>
              <a:spcBef>
                <a:spcPts val="600"/>
              </a:spcBef>
            </a:pPr>
            <a:r>
              <a:rPr lang="en-US" sz="800" dirty="0" smtClean="0"/>
              <a:t> 		</a:t>
            </a:r>
            <a:r>
              <a:rPr lang="en-US" sz="800" dirty="0" err="1" smtClean="0"/>
              <a:t>capabilities.setCapability</a:t>
            </a:r>
            <a:r>
              <a:rPr lang="en-US" sz="800" dirty="0" smtClean="0"/>
              <a:t>("platform", </a:t>
            </a:r>
            <a:r>
              <a:rPr lang="en-US" sz="800" dirty="0" err="1" smtClean="0"/>
              <a:t>Platform.XP</a:t>
            </a:r>
            <a:r>
              <a:rPr lang="en-US" sz="800" dirty="0" smtClean="0"/>
              <a:t>);</a:t>
            </a:r>
          </a:p>
          <a:p>
            <a:pPr>
              <a:spcBef>
                <a:spcPts val="600"/>
              </a:spcBef>
            </a:pPr>
            <a:r>
              <a:rPr lang="en-US" sz="800" dirty="0" smtClean="0"/>
              <a:t> 		// Create the connection to Sauce Labs to run the tests </a:t>
            </a:r>
          </a:p>
          <a:p>
            <a:pPr>
              <a:spcBef>
                <a:spcPts val="600"/>
              </a:spcBef>
            </a:pPr>
            <a:r>
              <a:rPr lang="en-US" sz="800" dirty="0" smtClean="0"/>
              <a:t>		</a:t>
            </a:r>
            <a:r>
              <a:rPr lang="en-US" sz="800" dirty="0" err="1" smtClean="0"/>
              <a:t>this.driver</a:t>
            </a:r>
            <a:r>
              <a:rPr lang="en-US" sz="800" dirty="0" smtClean="0"/>
              <a:t> = new </a:t>
            </a:r>
            <a:r>
              <a:rPr lang="en-US" sz="800" dirty="0" err="1" smtClean="0"/>
              <a:t>RemoteWebDriver</a:t>
            </a:r>
            <a:r>
              <a:rPr lang="en-US" sz="800" dirty="0" smtClean="0"/>
              <a:t> </a:t>
            </a:r>
          </a:p>
          <a:p>
            <a:pPr>
              <a:spcBef>
                <a:spcPts val="600"/>
              </a:spcBef>
            </a:pPr>
            <a:r>
              <a:rPr lang="en-US" sz="800" dirty="0" smtClean="0"/>
              <a:t>		( new 			 	 		URL("http://&lt;username&gt;:&lt;access_key&gt;@ondemand.saucelabs.com:80/wd/hub"),</a:t>
            </a:r>
          </a:p>
          <a:p>
            <a:pPr>
              <a:spcBef>
                <a:spcPts val="600"/>
              </a:spcBef>
            </a:pPr>
            <a:r>
              <a:rPr lang="en-US" sz="800" dirty="0" smtClean="0"/>
              <a:t>		 capabilities);</a:t>
            </a:r>
          </a:p>
          <a:p>
            <a:pPr>
              <a:spcBef>
                <a:spcPts val="600"/>
              </a:spcBef>
            </a:pPr>
            <a:r>
              <a:rPr lang="en-US" sz="800" dirty="0" smtClean="0"/>
              <a:t> } </a:t>
            </a:r>
          </a:p>
          <a:p>
            <a:pPr>
              <a:spcBef>
                <a:spcPts val="600"/>
              </a:spcBef>
            </a:pPr>
            <a:r>
              <a:rPr lang="en-US" sz="800" dirty="0" smtClean="0"/>
              <a:t>	@Test </a:t>
            </a:r>
          </a:p>
          <a:p>
            <a:pPr>
              <a:spcBef>
                <a:spcPts val="600"/>
              </a:spcBef>
            </a:pPr>
            <a:r>
              <a:rPr lang="en-US" sz="800" dirty="0" smtClean="0"/>
              <a:t>	public void </a:t>
            </a:r>
            <a:r>
              <a:rPr lang="en-US" sz="800" dirty="0" err="1" smtClean="0"/>
              <a:t>webDriver</a:t>
            </a:r>
            <a:r>
              <a:rPr lang="en-US" sz="800" dirty="0" smtClean="0"/>
              <a:t>() throws Exception {</a:t>
            </a:r>
          </a:p>
          <a:p>
            <a:pPr>
              <a:spcBef>
                <a:spcPts val="600"/>
              </a:spcBef>
            </a:pPr>
            <a:r>
              <a:rPr lang="en-US" sz="800" dirty="0" smtClean="0"/>
              <a:t>	 // Make the browser get the page and check its title </a:t>
            </a:r>
          </a:p>
          <a:p>
            <a:pPr>
              <a:spcBef>
                <a:spcPts val="600"/>
              </a:spcBef>
            </a:pPr>
            <a:r>
              <a:rPr lang="en-US" sz="800" dirty="0" smtClean="0"/>
              <a:t>		</a:t>
            </a:r>
            <a:r>
              <a:rPr lang="en-US" sz="800" dirty="0" err="1" smtClean="0"/>
              <a:t>driver.get</a:t>
            </a:r>
            <a:r>
              <a:rPr lang="en-US" sz="800" dirty="0" smtClean="0"/>
              <a:t>("http://www.amazon.com/"); </a:t>
            </a:r>
          </a:p>
          <a:p>
            <a:pPr>
              <a:spcBef>
                <a:spcPts val="600"/>
              </a:spcBef>
            </a:pPr>
            <a:r>
              <a:rPr lang="en-US" sz="800" dirty="0" smtClean="0"/>
              <a:t>		</a:t>
            </a:r>
            <a:r>
              <a:rPr lang="en-US" sz="800" dirty="0" err="1" smtClean="0"/>
              <a:t>assertEquals</a:t>
            </a:r>
            <a:r>
              <a:rPr lang="en-US" sz="800" dirty="0" smtClean="0"/>
              <a:t>("Amazon.com: Online Shopping for Electronics, Apparel, Computers,   Books, DVDs &amp; </a:t>
            </a:r>
            <a:r>
              <a:rPr lang="en-US" sz="800" dirty="0" err="1" smtClean="0"/>
              <a:t>more",driver.getTitle</a:t>
            </a:r>
            <a:r>
              <a:rPr lang="en-US" sz="800" dirty="0" smtClean="0"/>
              <a:t>()); </a:t>
            </a:r>
          </a:p>
          <a:p>
            <a:pPr>
              <a:spcBef>
                <a:spcPts val="600"/>
              </a:spcBef>
            </a:pPr>
            <a:r>
              <a:rPr lang="en-US" sz="800" dirty="0" smtClean="0"/>
              <a:t>	}</a:t>
            </a:r>
          </a:p>
          <a:p>
            <a:pPr>
              <a:spcBef>
                <a:spcPts val="600"/>
              </a:spcBef>
            </a:pPr>
            <a:r>
              <a:rPr lang="en-US" sz="800" dirty="0" smtClean="0"/>
              <a:t>	 @After </a:t>
            </a:r>
          </a:p>
          <a:p>
            <a:pPr>
              <a:spcBef>
                <a:spcPts val="600"/>
              </a:spcBef>
            </a:pPr>
            <a:r>
              <a:rPr lang="en-US" sz="800" dirty="0" smtClean="0"/>
              <a:t>	public void </a:t>
            </a:r>
            <a:r>
              <a:rPr lang="en-US" sz="800" dirty="0" err="1" smtClean="0"/>
              <a:t>tearDown</a:t>
            </a:r>
            <a:r>
              <a:rPr lang="en-US" sz="800" dirty="0" smtClean="0"/>
              <a:t>() throws Exception {</a:t>
            </a:r>
          </a:p>
          <a:p>
            <a:pPr>
              <a:spcBef>
                <a:spcPts val="600"/>
              </a:spcBef>
            </a:pPr>
            <a:r>
              <a:rPr lang="en-US" sz="800" dirty="0" smtClean="0"/>
              <a:t>	 </a:t>
            </a:r>
            <a:r>
              <a:rPr lang="en-US" sz="800" dirty="0" err="1" smtClean="0"/>
              <a:t>driver.quit</a:t>
            </a:r>
            <a:r>
              <a:rPr lang="en-US" sz="800" dirty="0" smtClean="0"/>
              <a:t>();</a:t>
            </a:r>
          </a:p>
          <a:p>
            <a:pPr>
              <a:spcBef>
                <a:spcPts val="600"/>
              </a:spcBef>
            </a:pPr>
            <a:r>
              <a:rPr lang="en-US" sz="800" dirty="0" smtClean="0"/>
              <a:t>	 }</a:t>
            </a:r>
          </a:p>
          <a:p>
            <a:pPr>
              <a:spcBef>
                <a:spcPts val="600"/>
              </a:spcBef>
            </a:pPr>
            <a:r>
              <a:rPr lang="en-US" sz="800" dirty="0" smtClean="0"/>
              <a:t> } </a:t>
            </a:r>
          </a:p>
          <a:p>
            <a:pPr>
              <a:spcBef>
                <a:spcPts val="600"/>
              </a:spcBef>
            </a:pPr>
            <a:endParaRPr lang="en-US" sz="800" dirty="0"/>
          </a:p>
        </p:txBody>
      </p:sp>
    </p:spTree>
    <p:extLst>
      <p:ext uri="{BB962C8B-B14F-4D97-AF65-F5344CB8AC3E}">
        <p14:creationId xmlns="" xmlns:p14="http://schemas.microsoft.com/office/powerpoint/2010/main" val="23641640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Test(TestNG)</a:t>
            </a:r>
            <a:endParaRPr lang="en-US" dirty="0"/>
          </a:p>
        </p:txBody>
      </p:sp>
      <p:sp>
        <p:nvSpPr>
          <p:cNvPr id="3" name="Text Placeholder 2"/>
          <p:cNvSpPr>
            <a:spLocks noGrp="1"/>
          </p:cNvSpPr>
          <p:nvPr>
            <p:ph type="body" sz="quarter" idx="10"/>
          </p:nvPr>
        </p:nvSpPr>
        <p:spPr>
          <a:xfrm>
            <a:off x="461035" y="1244600"/>
            <a:ext cx="6498565" cy="5486400"/>
          </a:xfrm>
        </p:spPr>
        <p:txBody>
          <a:bodyPr>
            <a:noAutofit/>
          </a:bodyPr>
          <a:lstStyle/>
          <a:p>
            <a:pPr>
              <a:spcBef>
                <a:spcPts val="600"/>
              </a:spcBef>
            </a:pPr>
            <a:r>
              <a:rPr lang="en-US" sz="800" dirty="0" smtClean="0"/>
              <a:t>public class </a:t>
            </a:r>
            <a:r>
              <a:rPr lang="en-US" sz="800" dirty="0" err="1" smtClean="0"/>
              <a:t>WebDriverTest</a:t>
            </a:r>
            <a:r>
              <a:rPr lang="en-US" sz="800" dirty="0" smtClean="0"/>
              <a:t> { </a:t>
            </a:r>
          </a:p>
          <a:p>
            <a:pPr>
              <a:spcBef>
                <a:spcPts val="600"/>
              </a:spcBef>
            </a:pPr>
            <a:r>
              <a:rPr lang="en-US" sz="800" dirty="0" smtClean="0"/>
              <a:t>	private WebDriver driver; </a:t>
            </a:r>
          </a:p>
          <a:p>
            <a:pPr>
              <a:spcBef>
                <a:spcPts val="600"/>
              </a:spcBef>
            </a:pPr>
            <a:r>
              <a:rPr lang="en-US" sz="800" dirty="0" smtClean="0"/>
              <a:t>	@Parameters({"username", "key", "</a:t>
            </a:r>
            <a:r>
              <a:rPr lang="en-US" sz="800" dirty="0" err="1" smtClean="0"/>
              <a:t>os</a:t>
            </a:r>
            <a:r>
              <a:rPr lang="en-US" sz="800" dirty="0" smtClean="0"/>
              <a:t>", "browser", "</a:t>
            </a:r>
            <a:r>
              <a:rPr lang="en-US" sz="800" dirty="0" err="1" smtClean="0"/>
              <a:t>browserVersion</a:t>
            </a:r>
            <a:r>
              <a:rPr lang="en-US" sz="800" dirty="0" smtClean="0"/>
              <a:t>"})</a:t>
            </a:r>
          </a:p>
          <a:p>
            <a:pPr>
              <a:spcBef>
                <a:spcPts val="600"/>
              </a:spcBef>
            </a:pPr>
            <a:r>
              <a:rPr lang="en-US" sz="800" dirty="0" smtClean="0"/>
              <a:t>	 @</a:t>
            </a:r>
            <a:r>
              <a:rPr lang="en-US" sz="800" dirty="0" err="1" smtClean="0"/>
              <a:t>BeforeMethod</a:t>
            </a:r>
            <a:r>
              <a:rPr lang="en-US" sz="800" dirty="0" smtClean="0"/>
              <a:t> </a:t>
            </a:r>
          </a:p>
          <a:p>
            <a:pPr>
              <a:spcBef>
                <a:spcPts val="600"/>
              </a:spcBef>
            </a:pPr>
            <a:r>
              <a:rPr lang="en-US" sz="800" dirty="0" smtClean="0"/>
              <a:t>	public void </a:t>
            </a:r>
            <a:r>
              <a:rPr lang="en-US" sz="800" dirty="0" err="1" smtClean="0"/>
              <a:t>setUp</a:t>
            </a:r>
            <a:r>
              <a:rPr lang="en-US" sz="800" dirty="0" smtClean="0"/>
              <a:t>( @Optional("&lt;username&gt;") String username, </a:t>
            </a:r>
          </a:p>
          <a:p>
            <a:pPr>
              <a:spcBef>
                <a:spcPts val="600"/>
              </a:spcBef>
            </a:pPr>
            <a:r>
              <a:rPr lang="en-US" sz="800" dirty="0" smtClean="0"/>
              <a:t>		@Optional("&lt;</a:t>
            </a:r>
            <a:r>
              <a:rPr lang="en-US" sz="800" dirty="0" err="1" smtClean="0"/>
              <a:t>access_key</a:t>
            </a:r>
            <a:r>
              <a:rPr lang="en-US" sz="800" dirty="0" smtClean="0"/>
              <a:t>&gt;") String key, </a:t>
            </a:r>
          </a:p>
          <a:p>
            <a:pPr>
              <a:spcBef>
                <a:spcPts val="600"/>
              </a:spcBef>
            </a:pPr>
            <a:r>
              <a:rPr lang="en-US" sz="800" dirty="0" smtClean="0"/>
              <a:t>		@Optional("</a:t>
            </a:r>
            <a:r>
              <a:rPr lang="en-US" sz="800" dirty="0" err="1" smtClean="0"/>
              <a:t>mac</a:t>
            </a:r>
            <a:r>
              <a:rPr lang="en-US" sz="800" dirty="0" smtClean="0"/>
              <a:t>") String </a:t>
            </a:r>
            <a:r>
              <a:rPr lang="en-US" sz="800" dirty="0" err="1" smtClean="0"/>
              <a:t>os</a:t>
            </a:r>
            <a:r>
              <a:rPr lang="en-US" sz="800" dirty="0" smtClean="0"/>
              <a:t>, </a:t>
            </a:r>
          </a:p>
          <a:p>
            <a:pPr>
              <a:spcBef>
                <a:spcPts val="600"/>
              </a:spcBef>
            </a:pPr>
            <a:r>
              <a:rPr lang="en-US" sz="800" dirty="0" smtClean="0"/>
              <a:t>		@Optional("</a:t>
            </a:r>
            <a:r>
              <a:rPr lang="en-US" sz="800" dirty="0" err="1" smtClean="0"/>
              <a:t>iphone</a:t>
            </a:r>
            <a:r>
              <a:rPr lang="en-US" sz="800" dirty="0" smtClean="0"/>
              <a:t>") String browser,</a:t>
            </a:r>
          </a:p>
          <a:p>
            <a:pPr>
              <a:spcBef>
                <a:spcPts val="600"/>
              </a:spcBef>
            </a:pPr>
            <a:r>
              <a:rPr lang="en-US" sz="800" dirty="0" smtClean="0"/>
              <a:t>		@Optional("5.0") String </a:t>
            </a:r>
            <a:r>
              <a:rPr lang="en-US" sz="800" dirty="0" err="1" smtClean="0"/>
              <a:t>browserVersion</a:t>
            </a:r>
            <a:r>
              <a:rPr lang="en-US" sz="800" dirty="0" smtClean="0"/>
              <a:t>, </a:t>
            </a:r>
          </a:p>
          <a:p>
            <a:pPr>
              <a:spcBef>
                <a:spcPts val="600"/>
              </a:spcBef>
            </a:pPr>
            <a:r>
              <a:rPr lang="en-US" sz="800" dirty="0" smtClean="0"/>
              <a:t>		Method </a:t>
            </a:r>
            <a:r>
              <a:rPr lang="en-US" sz="800" dirty="0" err="1" smtClean="0"/>
              <a:t>method</a:t>
            </a:r>
            <a:r>
              <a:rPr lang="en-US" sz="800" dirty="0" smtClean="0"/>
              <a:t>) throws Exception { </a:t>
            </a:r>
          </a:p>
          <a:p>
            <a:pPr>
              <a:spcBef>
                <a:spcPts val="600"/>
              </a:spcBef>
            </a:pPr>
            <a:r>
              <a:rPr lang="en-US" sz="800" dirty="0" smtClean="0"/>
              <a:t>	// Choose the browser, version, and platform to test </a:t>
            </a:r>
          </a:p>
          <a:p>
            <a:pPr>
              <a:spcBef>
                <a:spcPts val="600"/>
              </a:spcBef>
            </a:pPr>
            <a:r>
              <a:rPr lang="en-US" sz="800" dirty="0" smtClean="0"/>
              <a:t>	</a:t>
            </a:r>
            <a:r>
              <a:rPr lang="en-US" sz="800" dirty="0" err="1" smtClean="0"/>
              <a:t>DesiredCapabilities</a:t>
            </a:r>
            <a:r>
              <a:rPr lang="en-US" sz="800" dirty="0" smtClean="0"/>
              <a:t> capabilities = new </a:t>
            </a:r>
            <a:r>
              <a:rPr lang="en-US" sz="800" dirty="0" err="1" smtClean="0"/>
              <a:t>DesiredCapabilities</a:t>
            </a:r>
            <a:r>
              <a:rPr lang="en-US" sz="800" dirty="0" smtClean="0"/>
              <a:t>(); </a:t>
            </a:r>
          </a:p>
          <a:p>
            <a:pPr>
              <a:spcBef>
                <a:spcPts val="600"/>
              </a:spcBef>
            </a:pPr>
            <a:r>
              <a:rPr lang="en-US" sz="800" dirty="0" smtClean="0"/>
              <a:t>	</a:t>
            </a:r>
            <a:r>
              <a:rPr lang="en-US" sz="800" dirty="0" err="1" smtClean="0"/>
              <a:t>capabilities.setBrowserName</a:t>
            </a:r>
            <a:r>
              <a:rPr lang="en-US" sz="800" dirty="0" smtClean="0"/>
              <a:t>(browser); </a:t>
            </a:r>
          </a:p>
          <a:p>
            <a:pPr>
              <a:spcBef>
                <a:spcPts val="600"/>
              </a:spcBef>
            </a:pPr>
            <a:r>
              <a:rPr lang="en-US" sz="800" dirty="0" smtClean="0"/>
              <a:t>	</a:t>
            </a:r>
            <a:r>
              <a:rPr lang="en-US" sz="800" dirty="0" err="1" smtClean="0"/>
              <a:t>capabilities.setCapability</a:t>
            </a:r>
            <a:r>
              <a:rPr lang="en-US" sz="800" dirty="0" smtClean="0"/>
              <a:t>("version", </a:t>
            </a:r>
            <a:r>
              <a:rPr lang="en-US" sz="800" dirty="0" err="1" smtClean="0"/>
              <a:t>browserVersion</a:t>
            </a:r>
            <a:r>
              <a:rPr lang="en-US" sz="800" dirty="0" smtClean="0"/>
              <a:t>); </a:t>
            </a:r>
          </a:p>
          <a:p>
            <a:pPr>
              <a:spcBef>
                <a:spcPts val="600"/>
              </a:spcBef>
            </a:pPr>
            <a:r>
              <a:rPr lang="en-US" sz="800" dirty="0" smtClean="0"/>
              <a:t>	</a:t>
            </a:r>
            <a:r>
              <a:rPr lang="en-US" sz="800" dirty="0" err="1" smtClean="0"/>
              <a:t>capabilities.setCapability</a:t>
            </a:r>
            <a:r>
              <a:rPr lang="en-US" sz="800" dirty="0" smtClean="0"/>
              <a:t>("platform", </a:t>
            </a:r>
            <a:r>
              <a:rPr lang="en-US" sz="800" dirty="0" err="1" smtClean="0"/>
              <a:t>Platform.valueOf</a:t>
            </a:r>
            <a:r>
              <a:rPr lang="en-US" sz="800" dirty="0" smtClean="0"/>
              <a:t>(</a:t>
            </a:r>
            <a:r>
              <a:rPr lang="en-US" sz="800" dirty="0" err="1" smtClean="0"/>
              <a:t>os</a:t>
            </a:r>
            <a:r>
              <a:rPr lang="en-US" sz="800" dirty="0" smtClean="0"/>
              <a:t>));</a:t>
            </a:r>
          </a:p>
          <a:p>
            <a:pPr>
              <a:spcBef>
                <a:spcPts val="600"/>
              </a:spcBef>
            </a:pPr>
            <a:r>
              <a:rPr lang="en-US" sz="800" dirty="0" smtClean="0"/>
              <a:t>	 </a:t>
            </a:r>
            <a:r>
              <a:rPr lang="en-US" sz="800" dirty="0" err="1" smtClean="0"/>
              <a:t>capabilities.setCapability</a:t>
            </a:r>
            <a:r>
              <a:rPr lang="en-US" sz="800" dirty="0" smtClean="0"/>
              <a:t>("name", </a:t>
            </a:r>
            <a:r>
              <a:rPr lang="en-US" sz="800" dirty="0" err="1" smtClean="0"/>
              <a:t>method.getName</a:t>
            </a:r>
            <a:r>
              <a:rPr lang="en-US" sz="800" dirty="0" smtClean="0"/>
              <a:t>());</a:t>
            </a:r>
          </a:p>
          <a:p>
            <a:pPr>
              <a:spcBef>
                <a:spcPts val="600"/>
              </a:spcBef>
            </a:pPr>
            <a:r>
              <a:rPr lang="en-US" sz="800" dirty="0" smtClean="0"/>
              <a:t>	 // Create the connection to Sauce Labs to run the tests </a:t>
            </a:r>
          </a:p>
          <a:p>
            <a:pPr>
              <a:spcBef>
                <a:spcPts val="600"/>
              </a:spcBef>
            </a:pPr>
            <a:r>
              <a:rPr lang="en-US" sz="800" dirty="0" smtClean="0"/>
              <a:t>	</a:t>
            </a:r>
            <a:r>
              <a:rPr lang="en-US" sz="800" dirty="0" err="1" smtClean="0"/>
              <a:t>this.driver</a:t>
            </a:r>
            <a:r>
              <a:rPr lang="en-US" sz="800" dirty="0" smtClean="0"/>
              <a:t> = new </a:t>
            </a:r>
            <a:r>
              <a:rPr lang="en-US" sz="800" dirty="0" err="1" smtClean="0"/>
              <a:t>RemoteWebDriver</a:t>
            </a:r>
            <a:r>
              <a:rPr lang="en-US" sz="800" dirty="0" smtClean="0"/>
              <a:t>( new URL("http://" + username + ":" + key + 	"@ondemand.saucelabs.com:80/wd/hub"),</a:t>
            </a:r>
          </a:p>
          <a:p>
            <a:pPr>
              <a:spcBef>
                <a:spcPts val="600"/>
              </a:spcBef>
            </a:pPr>
            <a:r>
              <a:rPr lang="en-US" sz="800" dirty="0" smtClean="0"/>
              <a:t>	 capabilities);</a:t>
            </a:r>
          </a:p>
          <a:p>
            <a:pPr>
              <a:spcBef>
                <a:spcPts val="600"/>
              </a:spcBef>
            </a:pPr>
            <a:r>
              <a:rPr lang="en-US" sz="800" dirty="0" smtClean="0"/>
              <a:t>	 } </a:t>
            </a:r>
          </a:p>
          <a:p>
            <a:pPr>
              <a:spcBef>
                <a:spcPts val="600"/>
              </a:spcBef>
            </a:pPr>
            <a:r>
              <a:rPr lang="en-US" sz="800" dirty="0" smtClean="0"/>
              <a:t>	@Test </a:t>
            </a:r>
          </a:p>
          <a:p>
            <a:pPr>
              <a:spcBef>
                <a:spcPts val="600"/>
              </a:spcBef>
            </a:pPr>
            <a:r>
              <a:rPr lang="en-US" sz="800" dirty="0" smtClean="0"/>
              <a:t>	public void </a:t>
            </a:r>
            <a:r>
              <a:rPr lang="en-US" sz="800" dirty="0" err="1" smtClean="0"/>
              <a:t>webDriver</a:t>
            </a:r>
            <a:r>
              <a:rPr lang="en-US" sz="800" dirty="0" smtClean="0"/>
              <a:t>() throws Exception {</a:t>
            </a:r>
          </a:p>
          <a:p>
            <a:pPr>
              <a:spcBef>
                <a:spcPts val="600"/>
              </a:spcBef>
            </a:pPr>
            <a:r>
              <a:rPr lang="en-US" sz="800" dirty="0" smtClean="0"/>
              <a:t>	</a:t>
            </a:r>
            <a:r>
              <a:rPr lang="en-US" sz="800" dirty="0" err="1" smtClean="0"/>
              <a:t>driver.get</a:t>
            </a:r>
            <a:r>
              <a:rPr lang="en-US" sz="800" dirty="0" smtClean="0"/>
              <a:t>("http://www.amazon.com/");</a:t>
            </a:r>
          </a:p>
          <a:p>
            <a:pPr>
              <a:spcBef>
                <a:spcPts val="600"/>
              </a:spcBef>
            </a:pPr>
            <a:r>
              <a:rPr lang="en-US" sz="800" dirty="0" smtClean="0"/>
              <a:t> 	</a:t>
            </a:r>
            <a:r>
              <a:rPr lang="en-US" sz="800" dirty="0" err="1" smtClean="0"/>
              <a:t>assertEquals</a:t>
            </a:r>
            <a:r>
              <a:rPr lang="en-US" sz="800" dirty="0" smtClean="0"/>
              <a:t>("Amazon.com: Online Shopping for Electronics, Apparel, Computers, Books, DVDs &amp; more", 	</a:t>
            </a:r>
            <a:r>
              <a:rPr lang="en-US" sz="800" dirty="0" err="1" smtClean="0"/>
              <a:t>driver.getTitle</a:t>
            </a:r>
            <a:r>
              <a:rPr lang="en-US" sz="800" dirty="0" smtClean="0"/>
              <a:t>());</a:t>
            </a:r>
          </a:p>
          <a:p>
            <a:pPr>
              <a:spcBef>
                <a:spcPts val="600"/>
              </a:spcBef>
            </a:pPr>
            <a:r>
              <a:rPr lang="en-US" sz="800" dirty="0" smtClean="0"/>
              <a:t> 	} </a:t>
            </a:r>
          </a:p>
          <a:p>
            <a:pPr>
              <a:spcBef>
                <a:spcPts val="600"/>
              </a:spcBef>
            </a:pPr>
            <a:r>
              <a:rPr lang="en-US" sz="800" dirty="0" smtClean="0"/>
              <a:t>@</a:t>
            </a:r>
            <a:r>
              <a:rPr lang="en-US" sz="800" dirty="0" err="1" smtClean="0"/>
              <a:t>AfterMethod</a:t>
            </a:r>
            <a:r>
              <a:rPr lang="en-US" sz="800" dirty="0" smtClean="0"/>
              <a:t> public void </a:t>
            </a:r>
            <a:r>
              <a:rPr lang="en-US" sz="800" dirty="0" err="1" smtClean="0"/>
              <a:t>tearDown</a:t>
            </a:r>
            <a:r>
              <a:rPr lang="en-US" sz="800" dirty="0" smtClean="0"/>
              <a:t>() throws Exception { </a:t>
            </a:r>
            <a:r>
              <a:rPr lang="en-US" sz="800" dirty="0" err="1" smtClean="0"/>
              <a:t>driver.quit</a:t>
            </a:r>
            <a:r>
              <a:rPr lang="en-US" sz="800" dirty="0" smtClean="0"/>
              <a:t>(); } } </a:t>
            </a:r>
          </a:p>
          <a:p>
            <a:pPr>
              <a:spcBef>
                <a:spcPts val="600"/>
              </a:spcBef>
            </a:pPr>
            <a:r>
              <a:rPr lang="en-US" sz="800" dirty="0" smtClean="0"/>
              <a:t> </a:t>
            </a:r>
          </a:p>
          <a:p>
            <a:pPr>
              <a:spcBef>
                <a:spcPts val="600"/>
              </a:spcBef>
            </a:pPr>
            <a:endParaRPr lang="en-US" sz="800" dirty="0"/>
          </a:p>
        </p:txBody>
      </p:sp>
    </p:spTree>
    <p:extLst>
      <p:ext uri="{BB962C8B-B14F-4D97-AF65-F5344CB8AC3E}">
        <p14:creationId xmlns="" xmlns:p14="http://schemas.microsoft.com/office/powerpoint/2010/main" val="2364164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ChangeArrowheads="1"/>
          </p:cNvSpPr>
          <p:nvPr/>
        </p:nvSpPr>
        <p:spPr bwMode="auto">
          <a:xfrm>
            <a:off x="479425" y="2144314"/>
            <a:ext cx="4002088" cy="1143168"/>
          </a:xfrm>
          <a:prstGeom prst="rect">
            <a:avLst/>
          </a:prstGeom>
          <a:solidFill>
            <a:schemeClr val="bg1"/>
          </a:solidFill>
          <a:ln w="9525">
            <a:solidFill>
              <a:schemeClr val="tx1"/>
            </a:solidFill>
            <a:miter lim="800000"/>
            <a:headEnd/>
            <a:tailEnd/>
          </a:ln>
          <a:effectLst/>
        </p:spPr>
        <p:txBody>
          <a:bodyPr anchor="ctr" anchorCtr="0"/>
          <a:lstStyle/>
          <a:p>
            <a:pPr marL="177800" indent="-177800" algn="l" eaLnBrk="1" hangingPunct="1">
              <a:lnSpc>
                <a:spcPct val="100000"/>
              </a:lnSpc>
              <a:spcBef>
                <a:spcPts val="600"/>
              </a:spcBef>
              <a:buFontTx/>
              <a:buChar char="•"/>
            </a:pPr>
            <a:r>
              <a:rPr lang="en-US" sz="1200" dirty="0" smtClean="0"/>
              <a:t>Definition 1</a:t>
            </a:r>
            <a:r>
              <a:rPr lang="en-US" sz="1200" dirty="0"/>
              <a:t>:</a:t>
            </a:r>
            <a:r>
              <a:rPr lang="en-US" sz="1200" b="0" dirty="0" smtClean="0"/>
              <a:t> </a:t>
            </a:r>
            <a:r>
              <a:rPr lang="en-US" sz="1200" b="0" dirty="0"/>
              <a:t>The use of a testing tool to record scripts for automated </a:t>
            </a:r>
            <a:r>
              <a:rPr lang="en-US" sz="1200" b="0" dirty="0" smtClean="0"/>
              <a:t>playback</a:t>
            </a:r>
            <a:endParaRPr lang="en-US" sz="1200" b="0" dirty="0"/>
          </a:p>
          <a:p>
            <a:pPr marL="177800" indent="-177800">
              <a:spcBef>
                <a:spcPts val="600"/>
              </a:spcBef>
              <a:buFontTx/>
              <a:buChar char="•"/>
            </a:pPr>
            <a:r>
              <a:rPr lang="en-US" sz="1200" dirty="0"/>
              <a:t>Definition </a:t>
            </a:r>
            <a:r>
              <a:rPr lang="en-US" sz="1200" dirty="0" smtClean="0"/>
              <a:t>2:</a:t>
            </a:r>
            <a:r>
              <a:rPr lang="en-US" sz="1200" b="0" dirty="0" smtClean="0"/>
              <a:t> </a:t>
            </a:r>
            <a:r>
              <a:rPr lang="en-US" sz="1200" b="0" dirty="0"/>
              <a:t>The set of tools and procedures that support test execution from script automation to defect tracking and resolution</a:t>
            </a:r>
          </a:p>
        </p:txBody>
      </p:sp>
      <p:sp>
        <p:nvSpPr>
          <p:cNvPr id="9" name="Title 8"/>
          <p:cNvSpPr>
            <a:spLocks noGrp="1"/>
          </p:cNvSpPr>
          <p:nvPr>
            <p:ph type="title"/>
          </p:nvPr>
        </p:nvSpPr>
        <p:spPr/>
        <p:txBody>
          <a:bodyPr/>
          <a:lstStyle/>
          <a:p>
            <a:r>
              <a:rPr lang="en-US" dirty="0" smtClean="0"/>
              <a:t>Test Automation Overview</a:t>
            </a:r>
            <a:endParaRPr lang="en-US" dirty="0"/>
          </a:p>
        </p:txBody>
      </p:sp>
      <p:sp>
        <p:nvSpPr>
          <p:cNvPr id="10" name="Text Placeholder 9"/>
          <p:cNvSpPr>
            <a:spLocks noGrp="1"/>
          </p:cNvSpPr>
          <p:nvPr>
            <p:ph type="body" sz="quarter" idx="10"/>
          </p:nvPr>
        </p:nvSpPr>
        <p:spPr/>
        <p:txBody>
          <a:bodyPr/>
          <a:lstStyle/>
          <a:p>
            <a:r>
              <a:rPr lang="en-US" dirty="0" smtClean="0"/>
              <a:t>Test Automation is often defined is different ways – broadly speaking, it includes automation throughout the full testing lifecycle, not just automation of test execution.</a:t>
            </a:r>
            <a:endParaRPr lang="en-US" dirty="0"/>
          </a:p>
        </p:txBody>
      </p:sp>
      <p:sp>
        <p:nvSpPr>
          <p:cNvPr id="3" name="Rectangle 13"/>
          <p:cNvSpPr>
            <a:spLocks noChangeArrowheads="1"/>
          </p:cNvSpPr>
          <p:nvPr/>
        </p:nvSpPr>
        <p:spPr bwMode="auto">
          <a:xfrm>
            <a:off x="488950" y="3437822"/>
            <a:ext cx="4002088" cy="274320"/>
          </a:xfrm>
          <a:prstGeom prst="rect">
            <a:avLst/>
          </a:prstGeom>
          <a:solidFill>
            <a:schemeClr val="bg2">
              <a:lumMod val="50000"/>
            </a:schemeClr>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lnSpc>
                <a:spcPct val="100000"/>
              </a:lnSpc>
            </a:pPr>
            <a:r>
              <a:rPr lang="en-US" sz="1200" b="1" dirty="0" smtClean="0">
                <a:solidFill>
                  <a:schemeClr val="bg1"/>
                </a:solidFill>
              </a:rPr>
              <a:t>More Complete Definitions (The Good)</a:t>
            </a:r>
            <a:endParaRPr lang="en-US" sz="1200" b="1" dirty="0">
              <a:solidFill>
                <a:schemeClr val="bg1"/>
              </a:solidFill>
            </a:endParaRPr>
          </a:p>
        </p:txBody>
      </p:sp>
      <p:sp>
        <p:nvSpPr>
          <p:cNvPr id="4" name="Rectangle 6"/>
          <p:cNvSpPr>
            <a:spLocks noChangeArrowheads="1"/>
          </p:cNvSpPr>
          <p:nvPr/>
        </p:nvSpPr>
        <p:spPr bwMode="auto">
          <a:xfrm>
            <a:off x="479425" y="1861912"/>
            <a:ext cx="4002088" cy="274320"/>
          </a:xfrm>
          <a:prstGeom prst="rect">
            <a:avLst/>
          </a:prstGeom>
          <a:solidFill>
            <a:schemeClr val="bg2">
              <a:lumMod val="50000"/>
            </a:schemeClr>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lnSpc>
                <a:spcPct val="100000"/>
              </a:lnSpc>
            </a:pPr>
            <a:r>
              <a:rPr lang="en-US" sz="1200" b="1" dirty="0" smtClean="0">
                <a:solidFill>
                  <a:schemeClr val="bg1"/>
                </a:solidFill>
              </a:rPr>
              <a:t>Incomplete Definitions (The Bad)</a:t>
            </a:r>
            <a:endParaRPr lang="en-US" sz="1200" b="1" dirty="0">
              <a:solidFill>
                <a:schemeClr val="bg1"/>
              </a:solidFill>
            </a:endParaRPr>
          </a:p>
        </p:txBody>
      </p:sp>
      <p:sp>
        <p:nvSpPr>
          <p:cNvPr id="5" name="Rectangle 7"/>
          <p:cNvSpPr>
            <a:spLocks noChangeArrowheads="1"/>
          </p:cNvSpPr>
          <p:nvPr/>
        </p:nvSpPr>
        <p:spPr bwMode="auto">
          <a:xfrm>
            <a:off x="4879975" y="1861912"/>
            <a:ext cx="3786188" cy="274320"/>
          </a:xfrm>
          <a:prstGeom prst="rect">
            <a:avLst/>
          </a:prstGeom>
          <a:solidFill>
            <a:schemeClr val="bg2">
              <a:lumMod val="50000"/>
            </a:schemeClr>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lnSpc>
                <a:spcPct val="100000"/>
              </a:lnSpc>
            </a:pPr>
            <a:r>
              <a:rPr lang="en-US" sz="1200" b="1" dirty="0" smtClean="0">
                <a:solidFill>
                  <a:schemeClr val="bg1"/>
                </a:solidFill>
              </a:rPr>
              <a:t>Common Misperceptions (The Ugly)</a:t>
            </a:r>
            <a:endParaRPr lang="en-US" sz="1200" b="1" dirty="0">
              <a:solidFill>
                <a:schemeClr val="bg1"/>
              </a:solidFill>
            </a:endParaRPr>
          </a:p>
        </p:txBody>
      </p:sp>
      <p:sp>
        <p:nvSpPr>
          <p:cNvPr id="6" name="Rectangle 8"/>
          <p:cNvSpPr>
            <a:spLocks noChangeArrowheads="1"/>
          </p:cNvSpPr>
          <p:nvPr/>
        </p:nvSpPr>
        <p:spPr bwMode="auto">
          <a:xfrm>
            <a:off x="4879975" y="2133427"/>
            <a:ext cx="3786188" cy="2939294"/>
          </a:xfrm>
          <a:prstGeom prst="rect">
            <a:avLst/>
          </a:prstGeom>
          <a:solidFill>
            <a:schemeClr val="bg1"/>
          </a:solidFill>
          <a:ln w="9525">
            <a:solidFill>
              <a:schemeClr val="tx1"/>
            </a:solidFill>
            <a:miter lim="800000"/>
            <a:headEnd/>
            <a:tailEnd/>
          </a:ln>
          <a:effectLst/>
        </p:spPr>
        <p:txBody>
          <a:bodyPr anchor="ctr" anchorCtr="0"/>
          <a:lstStyle/>
          <a:p>
            <a:pPr marL="177800" indent="-177800" algn="l" eaLnBrk="1" hangingPunct="1">
              <a:lnSpc>
                <a:spcPct val="100000"/>
              </a:lnSpc>
              <a:spcBef>
                <a:spcPts val="600"/>
              </a:spcBef>
              <a:buFontTx/>
              <a:buChar char="•"/>
            </a:pPr>
            <a:r>
              <a:rPr lang="en-US" sz="1200" dirty="0" smtClean="0"/>
              <a:t>Misperception 1</a:t>
            </a:r>
            <a:r>
              <a:rPr lang="en-US" sz="1200" dirty="0"/>
              <a:t>:</a:t>
            </a:r>
            <a:r>
              <a:rPr lang="en-US" sz="1200" b="0" dirty="0" smtClean="0"/>
              <a:t>  </a:t>
            </a:r>
            <a:r>
              <a:rPr lang="en-US" sz="1200" b="0" dirty="0"/>
              <a:t>“If I buy some test automation tools, </a:t>
            </a:r>
            <a:r>
              <a:rPr lang="en-US" sz="1200" b="0" dirty="0" smtClean="0"/>
              <a:t>it will guarantee I </a:t>
            </a:r>
            <a:r>
              <a:rPr lang="en-US" sz="1200" b="0" dirty="0"/>
              <a:t>will save money.”</a:t>
            </a:r>
          </a:p>
          <a:p>
            <a:pPr marL="177800" indent="-177800" algn="l" eaLnBrk="1" hangingPunct="1">
              <a:lnSpc>
                <a:spcPct val="100000"/>
              </a:lnSpc>
              <a:spcBef>
                <a:spcPts val="600"/>
              </a:spcBef>
              <a:buFontTx/>
              <a:buChar char="•"/>
            </a:pPr>
            <a:r>
              <a:rPr lang="en-US" sz="1200" dirty="0" smtClean="0"/>
              <a:t>Misperception 2</a:t>
            </a:r>
            <a:r>
              <a:rPr lang="en-US" sz="1200" dirty="0"/>
              <a:t>:</a:t>
            </a:r>
            <a:r>
              <a:rPr lang="en-US" sz="1200" b="0" dirty="0" smtClean="0"/>
              <a:t> </a:t>
            </a:r>
            <a:r>
              <a:rPr lang="en-US" sz="1200" b="0" dirty="0"/>
              <a:t>“Once I automate testing, I can eliminate </a:t>
            </a:r>
            <a:r>
              <a:rPr lang="en-US" sz="1200" b="0" dirty="0" smtClean="0"/>
              <a:t>all testers</a:t>
            </a:r>
            <a:r>
              <a:rPr lang="en-US" sz="1200" b="0" dirty="0"/>
              <a:t>.”</a:t>
            </a:r>
            <a:endParaRPr lang="en-US" sz="1200" dirty="0"/>
          </a:p>
          <a:p>
            <a:pPr marL="177800" indent="-177800" algn="l" eaLnBrk="1" hangingPunct="1">
              <a:lnSpc>
                <a:spcPct val="100000"/>
              </a:lnSpc>
              <a:spcBef>
                <a:spcPts val="600"/>
              </a:spcBef>
              <a:buFontTx/>
              <a:buChar char="•"/>
            </a:pPr>
            <a:r>
              <a:rPr lang="en-US" sz="1200" dirty="0" smtClean="0"/>
              <a:t>Misperception 3</a:t>
            </a:r>
            <a:r>
              <a:rPr lang="en-US" sz="1200" dirty="0"/>
              <a:t>:</a:t>
            </a:r>
            <a:r>
              <a:rPr lang="en-US" sz="1200" b="0" dirty="0" smtClean="0"/>
              <a:t> </a:t>
            </a:r>
            <a:r>
              <a:rPr lang="en-US" sz="1200" b="0" dirty="0"/>
              <a:t>“An automated testing tool will help me find 30% more bugs than manual testing.”</a:t>
            </a:r>
          </a:p>
          <a:p>
            <a:pPr marL="177800" indent="-177800" algn="l" eaLnBrk="1" hangingPunct="1">
              <a:lnSpc>
                <a:spcPct val="100000"/>
              </a:lnSpc>
              <a:spcBef>
                <a:spcPts val="600"/>
              </a:spcBef>
              <a:buFontTx/>
              <a:buChar char="•"/>
            </a:pPr>
            <a:r>
              <a:rPr lang="en-US" sz="1200" dirty="0" smtClean="0"/>
              <a:t>Misperception 4</a:t>
            </a:r>
            <a:r>
              <a:rPr lang="en-US" sz="1200" dirty="0"/>
              <a:t>:</a:t>
            </a:r>
            <a:r>
              <a:rPr lang="en-US" sz="1200" b="0" dirty="0" smtClean="0"/>
              <a:t> </a:t>
            </a:r>
            <a:r>
              <a:rPr lang="en-US" sz="1200" b="0" dirty="0"/>
              <a:t>“An automation tool will generate my test plans for me.”</a:t>
            </a:r>
          </a:p>
          <a:p>
            <a:pPr marL="177800" indent="-177800" algn="l" eaLnBrk="1" hangingPunct="1">
              <a:lnSpc>
                <a:spcPct val="100000"/>
              </a:lnSpc>
              <a:spcBef>
                <a:spcPts val="600"/>
              </a:spcBef>
              <a:buFontTx/>
              <a:buChar char="•"/>
            </a:pPr>
            <a:r>
              <a:rPr lang="en-US" sz="1200" dirty="0" smtClean="0"/>
              <a:t>Misperception 5</a:t>
            </a:r>
            <a:r>
              <a:rPr lang="en-US" sz="1200" dirty="0"/>
              <a:t>:</a:t>
            </a:r>
            <a:r>
              <a:rPr lang="en-US" sz="1200" b="0" dirty="0" smtClean="0"/>
              <a:t> </a:t>
            </a:r>
            <a:r>
              <a:rPr lang="en-US" sz="1200" b="0" dirty="0"/>
              <a:t>“Test </a:t>
            </a:r>
            <a:r>
              <a:rPr lang="en-US" sz="1200" b="0" dirty="0" smtClean="0"/>
              <a:t>automation only </a:t>
            </a:r>
            <a:r>
              <a:rPr lang="en-US" sz="1200" b="0" dirty="0"/>
              <a:t>involves script recording &amp; playback</a:t>
            </a:r>
            <a:r>
              <a:rPr lang="en-US" sz="1200" b="0" dirty="0" smtClean="0"/>
              <a:t>.”</a:t>
            </a:r>
          </a:p>
          <a:p>
            <a:pPr marL="177800" indent="-177800" algn="l" eaLnBrk="1" hangingPunct="1">
              <a:lnSpc>
                <a:spcPct val="100000"/>
              </a:lnSpc>
              <a:spcBef>
                <a:spcPts val="600"/>
              </a:spcBef>
              <a:buFontTx/>
              <a:buChar char="•"/>
            </a:pPr>
            <a:r>
              <a:rPr lang="en-US" sz="1200" dirty="0" smtClean="0"/>
              <a:t>Misperception 6:</a:t>
            </a:r>
            <a:r>
              <a:rPr lang="en-US" sz="1200" b="0" dirty="0" smtClean="0"/>
              <a:t> “We should automate 100% of our test execution.”</a:t>
            </a:r>
            <a:endParaRPr lang="en-US" sz="1200" b="0" dirty="0"/>
          </a:p>
        </p:txBody>
      </p:sp>
      <p:sp>
        <p:nvSpPr>
          <p:cNvPr id="8" name="Rectangle 12"/>
          <p:cNvSpPr>
            <a:spLocks noChangeArrowheads="1"/>
          </p:cNvSpPr>
          <p:nvPr/>
        </p:nvSpPr>
        <p:spPr bwMode="auto">
          <a:xfrm>
            <a:off x="488950" y="3709337"/>
            <a:ext cx="4002088" cy="1363384"/>
          </a:xfrm>
          <a:prstGeom prst="rect">
            <a:avLst/>
          </a:prstGeom>
          <a:solidFill>
            <a:schemeClr val="bg1"/>
          </a:solidFill>
          <a:ln w="9525">
            <a:solidFill>
              <a:schemeClr val="tx1"/>
            </a:solidFill>
            <a:miter lim="800000"/>
            <a:headEnd/>
            <a:tailEnd/>
          </a:ln>
          <a:effectLst/>
        </p:spPr>
        <p:txBody>
          <a:bodyPr anchor="ctr" anchorCtr="0"/>
          <a:lstStyle/>
          <a:p>
            <a:pPr marL="177800" indent="-177800" algn="l" eaLnBrk="1" hangingPunct="1">
              <a:lnSpc>
                <a:spcPct val="100000"/>
              </a:lnSpc>
              <a:spcBef>
                <a:spcPts val="600"/>
              </a:spcBef>
              <a:buFontTx/>
              <a:buChar char="•"/>
            </a:pPr>
            <a:r>
              <a:rPr lang="en-US" sz="1200" dirty="0" smtClean="0"/>
              <a:t>Definition 3: T</a:t>
            </a:r>
            <a:r>
              <a:rPr lang="en-US" sz="1200" b="0" dirty="0" smtClean="0"/>
              <a:t>he </a:t>
            </a:r>
            <a:r>
              <a:rPr lang="en-US" sz="1200" b="0" dirty="0"/>
              <a:t>suite of tools and procedures that support automation of the full testing lifecycle from test planning  to test prep, execution, management, and </a:t>
            </a:r>
            <a:r>
              <a:rPr lang="en-US" sz="1200" b="0" dirty="0" smtClean="0"/>
              <a:t>reporting</a:t>
            </a:r>
          </a:p>
          <a:p>
            <a:pPr marL="177800" indent="-177800" algn="l" eaLnBrk="1" hangingPunct="1">
              <a:lnSpc>
                <a:spcPct val="100000"/>
              </a:lnSpc>
              <a:spcBef>
                <a:spcPts val="600"/>
              </a:spcBef>
              <a:buFontTx/>
              <a:buChar char="•"/>
            </a:pPr>
            <a:r>
              <a:rPr lang="en-US" sz="1200" dirty="0" smtClean="0"/>
              <a:t>Definition 4: Automation is a by-product of proper application and test design</a:t>
            </a:r>
            <a:endParaRPr lang="en-US" sz="1200" b="0" dirty="0"/>
          </a:p>
        </p:txBody>
      </p:sp>
    </p:spTree>
    <p:extLst>
      <p:ext uri="{BB962C8B-B14F-4D97-AF65-F5344CB8AC3E}">
        <p14:creationId xmlns="" xmlns:p14="http://schemas.microsoft.com/office/powerpoint/2010/main" val="5577688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a:p>
        </p:txBody>
      </p:sp>
      <p:graphicFrame>
        <p:nvGraphicFramePr>
          <p:cNvPr id="9" name="Content Placeholder 4"/>
          <p:cNvGraphicFramePr>
            <a:graphicFrameLocks noGrp="1"/>
          </p:cNvGraphicFramePr>
          <p:nvPr>
            <p:ph sz="quarter" idx="12"/>
            <p:custDataLst>
              <p:tags r:id="rId2"/>
            </p:custDataLst>
            <p:extLst>
              <p:ext uri="{D42A27DB-BD31-4B8C-83A1-F6EECF244321}">
                <p14:modId xmlns="" xmlns:p14="http://schemas.microsoft.com/office/powerpoint/2010/main" val="2892970557"/>
              </p:ext>
            </p:extLst>
          </p:nvPr>
        </p:nvGraphicFramePr>
        <p:xfrm>
          <a:off x="461035" y="2140903"/>
          <a:ext cx="8205260" cy="2717680"/>
        </p:xfrm>
        <a:graphic>
          <a:graphicData uri="http://schemas.openxmlformats.org/drawingml/2006/table">
            <a:tbl>
              <a:tblPr firstRow="1" bandRow="1">
                <a:tableStyleId>{2D5ABB26-0587-4C30-8999-92F81FD0307C}</a:tableStyleId>
              </a:tblPr>
              <a:tblGrid>
                <a:gridCol w="457257"/>
                <a:gridCol w="7027913"/>
                <a:gridCol w="720090"/>
              </a:tblGrid>
              <a:tr h="0">
                <a:tc gridSpan="2">
                  <a:txBody>
                    <a:bodyPr/>
                    <a:lstStyle/>
                    <a:p>
                      <a:pPr marL="0" lvl="0" algn="l">
                        <a:spcBef>
                          <a:spcPts val="10"/>
                        </a:spcBef>
                        <a:spcAft>
                          <a:spcPts val="10"/>
                        </a:spcAft>
                      </a:pPr>
                      <a:r>
                        <a:rPr lang="en-US" sz="1400" b="0" dirty="0" smtClean="0">
                          <a:solidFill>
                            <a:srgbClr val="000000"/>
                          </a:solidFill>
                        </a:rPr>
                        <a:t>Course Objectives</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smtClean="0">
                          <a:solidFill>
                            <a:srgbClr val="000000"/>
                          </a:solidFill>
                        </a:rPr>
                        <a:t>Automation Overview</a:t>
                      </a:r>
                      <a:endParaRPr lang="en-US" sz="1400" b="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Selenium Overview</a:t>
                      </a:r>
                      <a:endParaRPr lang="en-US" sz="1400" b="0" dirty="0">
                        <a:solidFill>
                          <a:srgbClr val="000000"/>
                        </a:solidFill>
                      </a:endParaRPr>
                    </a:p>
                  </a:txBody>
                  <a:tcPr marL="72009" marR="72009" marT="108014" marB="108014" anchor="ct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tc>
              </a:tr>
              <a:tr h="0">
                <a:tc gridSpan="2">
                  <a:txBody>
                    <a:bodyPr/>
                    <a:lstStyle/>
                    <a:p>
                      <a:pPr marL="0" lvl="0" algn="l">
                        <a:spcBef>
                          <a:spcPts val="10"/>
                        </a:spcBef>
                        <a:spcAft>
                          <a:spcPts val="10"/>
                        </a:spcAft>
                      </a:pPr>
                      <a:r>
                        <a:rPr lang="en-US" sz="1400" b="0" dirty="0" smtClean="0">
                          <a:solidFill>
                            <a:srgbClr val="000000"/>
                          </a:solidFill>
                        </a:rPr>
                        <a:t>Sauce Labs Overview</a:t>
                      </a:r>
                      <a:endParaRPr lang="en-US" sz="1400" b="0" dirty="0">
                        <a:solidFill>
                          <a:srgbClr val="000000"/>
                        </a:solidFill>
                      </a:endParaRPr>
                    </a:p>
                  </a:txBody>
                  <a:tcPr marL="72009" marR="72009" marT="108014" marB="108014" anchor="ctr">
                    <a:solidFill>
                      <a:schemeClr val="bg1"/>
                    </a:solidFill>
                  </a:tcPr>
                </a:tc>
                <a:tc hMerge="1">
                  <a:txBody>
                    <a:bodyPr/>
                    <a:lstStyle/>
                    <a:p>
                      <a:pPr marL="0" lvl="0" algn="l">
                        <a:spcBef>
                          <a:spcPts val="10"/>
                        </a:spcBef>
                        <a:spcAft>
                          <a:spcPts val="10"/>
                        </a:spcAft>
                      </a:pPr>
                      <a:endParaRPr lang="en-US" sz="1400" b="0">
                        <a:solidFill>
                          <a:srgbClr val="000000"/>
                        </a:solidFill>
                      </a:endParaRPr>
                    </a:p>
                  </a:txBody>
                  <a:tcPr marL="0" marR="0" anchor="ctr"/>
                </a:tc>
                <a:tc>
                  <a:txBody>
                    <a:bodyPr/>
                    <a:lstStyle/>
                    <a:p>
                      <a:pPr marL="0" lvl="0" algn="r">
                        <a:spcBef>
                          <a:spcPts val="10"/>
                        </a:spcBef>
                        <a:spcAft>
                          <a:spcPts val="10"/>
                        </a:spcAft>
                      </a:pPr>
                      <a:endParaRPr lang="en-US" sz="1400" b="0" dirty="0">
                        <a:solidFill>
                          <a:srgbClr val="000000"/>
                        </a:solidFill>
                      </a:endParaRPr>
                    </a:p>
                  </a:txBody>
                  <a:tcPr marL="72009" marR="72009" marT="108014" marB="108014" anchor="ctr">
                    <a:solidFill>
                      <a:schemeClr val="bg1"/>
                    </a:solidFill>
                  </a:tcPr>
                </a:tc>
              </a:tr>
              <a:tr h="0">
                <a:tc gridSpan="2">
                  <a:txBody>
                    <a:bodyPr/>
                    <a:lstStyle/>
                    <a:p>
                      <a:pPr marL="0" lvl="0" algn="l">
                        <a:spcBef>
                          <a:spcPts val="10"/>
                        </a:spcBef>
                        <a:spcAft>
                          <a:spcPts val="10"/>
                        </a:spcAft>
                      </a:pPr>
                      <a:r>
                        <a:rPr lang="en-US" sz="1400" b="1" dirty="0" smtClean="0">
                          <a:solidFill>
                            <a:srgbClr val="000000"/>
                          </a:solidFill>
                        </a:rPr>
                        <a:t>Appendix</a:t>
                      </a:r>
                      <a:endParaRPr lang="en-US" sz="1400" b="1" dirty="0">
                        <a:solidFill>
                          <a:srgbClr val="000000"/>
                        </a:solidFill>
                      </a:endParaRPr>
                    </a:p>
                  </a:txBody>
                  <a:tcPr marL="72009" marR="72009" marT="108014" marB="108014" anchor="ctr">
                    <a:solidFill>
                      <a:schemeClr val="bg2"/>
                    </a:solidFill>
                  </a:tcPr>
                </a:tc>
                <a:tc hMerge="1">
                  <a:txBody>
                    <a:bodyPr/>
                    <a:lstStyle/>
                    <a:p>
                      <a:endParaRPr lang="en-US"/>
                    </a:p>
                  </a:txBody>
                  <a:tcPr/>
                </a:tc>
                <a:tc>
                  <a:txBody>
                    <a:bodyPr/>
                    <a:lstStyle/>
                    <a:p>
                      <a:pPr marL="0" lvl="0" algn="r">
                        <a:spcBef>
                          <a:spcPts val="10"/>
                        </a:spcBef>
                        <a:spcAft>
                          <a:spcPts val="10"/>
                        </a:spcAft>
                      </a:pPr>
                      <a:endParaRPr lang="en-US" sz="1400" b="1" dirty="0">
                        <a:solidFill>
                          <a:srgbClr val="000000"/>
                        </a:solidFill>
                      </a:endParaRPr>
                    </a:p>
                  </a:txBody>
                  <a:tcPr marL="72009" marR="72009" marT="108014" marB="108014" anchor="ctr">
                    <a:solidFill>
                      <a:schemeClr val="bg2"/>
                    </a:solidFill>
                  </a:tcP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solidFill>
                      <a:schemeClr val="bg1"/>
                    </a:solidFill>
                  </a:tcPr>
                </a:tc>
                <a:tc>
                  <a:txBody>
                    <a:bodyPr/>
                    <a:lstStyle/>
                    <a:p>
                      <a:pPr marL="0" lvl="1" algn="l">
                        <a:spcBef>
                          <a:spcPts val="10"/>
                        </a:spcBef>
                        <a:spcAft>
                          <a:spcPts val="10"/>
                        </a:spcAft>
                      </a:pPr>
                      <a:r>
                        <a:rPr lang="en-US" sz="1400" b="0" dirty="0" smtClean="0">
                          <a:solidFill>
                            <a:srgbClr val="000000"/>
                          </a:solidFill>
                        </a:rPr>
                        <a:t>Selenium</a:t>
                      </a:r>
                      <a:r>
                        <a:rPr lang="en-US" sz="1400" b="0" baseline="0" dirty="0" smtClean="0">
                          <a:solidFill>
                            <a:srgbClr val="000000"/>
                          </a:solidFill>
                        </a:rPr>
                        <a:t> Installation Instructions</a:t>
                      </a:r>
                      <a:endParaRPr lang="en-US" sz="1400" b="0" dirty="0">
                        <a:solidFill>
                          <a:srgbClr val="000000"/>
                        </a:solidFill>
                      </a:endParaRPr>
                    </a:p>
                  </a:txBody>
                  <a:tcPr marL="72009" marR="72009" marT="36005" marB="36005" anchor="ctr">
                    <a:solidFill>
                      <a:schemeClr val="bg1"/>
                    </a:solidFill>
                  </a:tcP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solidFill>
                      <a:schemeClr val="bg1"/>
                    </a:solidFill>
                  </a:tcPr>
                </a:tc>
              </a:tr>
              <a:tr h="0">
                <a:tc>
                  <a:txBody>
                    <a:bodyPr/>
                    <a:lstStyle/>
                    <a:p>
                      <a:pPr marL="0" algn="r">
                        <a:spcBef>
                          <a:spcPts val="10"/>
                        </a:spcBef>
                        <a:spcAft>
                          <a:spcPts val="10"/>
                        </a:spcAft>
                      </a:pPr>
                      <a:r>
                        <a:rPr lang="en-US" sz="1400" b="0" dirty="0" smtClean="0">
                          <a:solidFill>
                            <a:srgbClr val="000000"/>
                          </a:solidFill>
                        </a:rPr>
                        <a:t>-</a:t>
                      </a:r>
                      <a:endParaRPr lang="en-US" sz="1400" b="0" dirty="0">
                        <a:solidFill>
                          <a:srgbClr val="000000"/>
                        </a:solidFill>
                      </a:endParaRPr>
                    </a:p>
                  </a:txBody>
                  <a:tcPr marL="72009" marR="72009" marT="36005" marB="36005" anchor="ctr">
                    <a:solidFill>
                      <a:schemeClr val="bg1"/>
                    </a:solidFill>
                  </a:tcPr>
                </a:tc>
                <a:tc>
                  <a:txBody>
                    <a:bodyPr/>
                    <a:lstStyle/>
                    <a:p>
                      <a:pPr marL="0" lvl="1" algn="l">
                        <a:spcBef>
                          <a:spcPts val="10"/>
                        </a:spcBef>
                        <a:spcAft>
                          <a:spcPts val="10"/>
                        </a:spcAft>
                      </a:pPr>
                      <a:r>
                        <a:rPr lang="en-US" sz="1400" b="0" dirty="0" smtClean="0">
                          <a:solidFill>
                            <a:srgbClr val="000000"/>
                          </a:solidFill>
                        </a:rPr>
                        <a:t>Sauce Connect Setup</a:t>
                      </a:r>
                      <a:r>
                        <a:rPr lang="en-US" sz="1400" b="0" baseline="0" dirty="0" smtClean="0">
                          <a:solidFill>
                            <a:srgbClr val="000000"/>
                          </a:solidFill>
                        </a:rPr>
                        <a:t> (?)</a:t>
                      </a:r>
                      <a:endParaRPr lang="en-US" sz="1400" b="0" dirty="0">
                        <a:solidFill>
                          <a:srgbClr val="000000"/>
                        </a:solidFill>
                      </a:endParaRPr>
                    </a:p>
                  </a:txBody>
                  <a:tcPr marL="72009" marR="72009" marT="36005" marB="36005" anchor="ctr">
                    <a:solidFill>
                      <a:schemeClr val="bg1"/>
                    </a:solidFill>
                  </a:tcPr>
                </a:tc>
                <a:tc>
                  <a:txBody>
                    <a:bodyPr/>
                    <a:lstStyle/>
                    <a:p>
                      <a:pPr marL="0" lvl="0" algn="r">
                        <a:spcBef>
                          <a:spcPts val="10"/>
                        </a:spcBef>
                        <a:spcAft>
                          <a:spcPts val="10"/>
                        </a:spcAft>
                      </a:pPr>
                      <a:endParaRPr lang="en-US" sz="1400" b="0" dirty="0">
                        <a:solidFill>
                          <a:srgbClr val="000000"/>
                        </a:solidFill>
                      </a:endParaRPr>
                    </a:p>
                  </a:txBody>
                  <a:tcPr marL="72009" marR="72009" marT="36005" marB="36005" anchor="ctr">
                    <a:solidFill>
                      <a:schemeClr val="bg1"/>
                    </a:solidFill>
                  </a:tcPr>
                </a:tc>
              </a:tr>
            </a:tbl>
          </a:graphicData>
        </a:graphic>
      </p:graphicFrame>
    </p:spTree>
    <p:custDataLst>
      <p:tags r:id="rId1"/>
    </p:custDataLst>
    <p:extLst>
      <p:ext uri="{BB962C8B-B14F-4D97-AF65-F5344CB8AC3E}">
        <p14:creationId xmlns="" xmlns:p14="http://schemas.microsoft.com/office/powerpoint/2010/main" val="13439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Selenium Installation Instructions</a:t>
            </a:r>
            <a:endParaRPr lang="en-US" dirty="0"/>
          </a:p>
        </p:txBody>
      </p:sp>
      <p:sp>
        <p:nvSpPr>
          <p:cNvPr id="5" name="Text Placeholder 4"/>
          <p:cNvSpPr>
            <a:spLocks noGrp="1"/>
          </p:cNvSpPr>
          <p:nvPr>
            <p:ph type="body" sz="quarter" idx="10"/>
          </p:nvPr>
        </p:nvSpPr>
        <p:spPr>
          <a:xfrm>
            <a:off x="461036" y="1271684"/>
            <a:ext cx="8641080" cy="4228364"/>
          </a:xfrm>
        </p:spPr>
        <p:txBody>
          <a:bodyPr>
            <a:normAutofit/>
          </a:bodyPr>
          <a:lstStyle/>
          <a:p>
            <a:r>
              <a:rPr lang="en-US" dirty="0" smtClean="0">
                <a:solidFill>
                  <a:srgbClr val="000000"/>
                </a:solidFill>
              </a:rPr>
              <a:t>Perquisite for installing Selenium:</a:t>
            </a:r>
          </a:p>
          <a:p>
            <a:pPr marL="174625" indent="-174625">
              <a:buFont typeface="Wingdings" pitchFamily="2" charset="2"/>
              <a:buChar char="Ø"/>
            </a:pPr>
            <a:r>
              <a:rPr lang="en-US" sz="1200" b="0" dirty="0" smtClean="0">
                <a:solidFill>
                  <a:srgbClr val="000000"/>
                </a:solidFill>
              </a:rPr>
              <a:t>JRE 6 And Above</a:t>
            </a:r>
          </a:p>
          <a:p>
            <a:pPr marL="174625" indent="-174625">
              <a:buFont typeface="Wingdings" pitchFamily="2" charset="2"/>
              <a:buChar char="Ø"/>
            </a:pPr>
            <a:r>
              <a:rPr lang="en-US" sz="1200" b="0" dirty="0" smtClean="0">
                <a:solidFill>
                  <a:srgbClr val="000000"/>
                </a:solidFill>
              </a:rPr>
              <a:t>Eclipse</a:t>
            </a:r>
          </a:p>
          <a:p>
            <a:pPr marL="174625" indent="-174625">
              <a:buFont typeface="Wingdings" pitchFamily="2" charset="2"/>
              <a:buChar char="Ø"/>
            </a:pPr>
            <a:r>
              <a:rPr lang="en-US" sz="1200" b="0" dirty="0" smtClean="0">
                <a:solidFill>
                  <a:srgbClr val="000000"/>
                </a:solidFill>
              </a:rPr>
              <a:t>Selenium Java (Can be Downloaded from Selenium Site : http://www.seleniumhq.org/download/) Latest version selenium-2.37.0. It will Come in zip File.</a:t>
            </a:r>
          </a:p>
          <a:p>
            <a:pPr marL="174625" indent="-174625">
              <a:buFont typeface="Wingdings" pitchFamily="2" charset="2"/>
              <a:buChar char="Ø"/>
            </a:pPr>
            <a:r>
              <a:rPr lang="en-US" sz="1200" b="0" dirty="0" smtClean="0">
                <a:solidFill>
                  <a:srgbClr val="000000"/>
                </a:solidFill>
              </a:rPr>
              <a:t>To run TestNG test ,TestNG plugin need to be placed inside Plugin Folder. </a:t>
            </a:r>
          </a:p>
          <a:p>
            <a:r>
              <a:rPr lang="en-US" sz="1200" b="0" dirty="0" smtClean="0">
                <a:solidFill>
                  <a:srgbClr val="000000"/>
                </a:solidFill>
              </a:rPr>
              <a:t>TestNG Plugin: org.testng.eclipse_6.1.1.20110718_1435.jar</a:t>
            </a:r>
          </a:p>
          <a:p>
            <a:r>
              <a:rPr lang="en-US" sz="1200" b="0" dirty="0" smtClean="0">
                <a:solidFill>
                  <a:srgbClr val="000000"/>
                </a:solidFill>
              </a:rPr>
              <a:t>For Complete detail on Selenium Installation please refer the PPT Place in Below Discovery Link:</a:t>
            </a:r>
          </a:p>
          <a:p>
            <a:endParaRPr lang="en-US" dirty="0"/>
          </a:p>
        </p:txBody>
      </p:sp>
    </p:spTree>
    <p:extLst>
      <p:ext uri="{BB962C8B-B14F-4D97-AF65-F5344CB8AC3E}">
        <p14:creationId xmlns="" xmlns:p14="http://schemas.microsoft.com/office/powerpoint/2010/main" val="141339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6324" y="2198044"/>
            <a:ext cx="8077200" cy="654013"/>
          </a:xfrm>
          <a:prstGeom prst="rect">
            <a:avLst/>
          </a:prstGeom>
          <a:solidFill>
            <a:schemeClr val="bg1"/>
          </a:solidFill>
          <a:ln>
            <a:solidFill>
              <a:schemeClr val="bg2">
                <a:lumMod val="10000"/>
              </a:schemeClr>
            </a:solidFill>
          </a:ln>
        </p:spPr>
        <p:txBody>
          <a:bodyPr wrap="square" rtlCol="0">
            <a:noAutofit/>
          </a:bodyPr>
          <a:lstStyle/>
          <a:p>
            <a:pPr marL="174625" indent="-174625">
              <a:buFont typeface="Arial" pitchFamily="34" charset="0"/>
              <a:buChar char="•"/>
            </a:pPr>
            <a:r>
              <a:rPr lang="en-US" sz="1200" b="1" dirty="0" smtClean="0"/>
              <a:t>Cost Savings (and Cost Avoidance)</a:t>
            </a:r>
            <a:r>
              <a:rPr lang="en-US" sz="1200" dirty="0" smtClean="0"/>
              <a:t>			Re-prioritize manual execution labor</a:t>
            </a:r>
          </a:p>
          <a:p>
            <a:pPr marL="174625" indent="-174625">
              <a:buFont typeface="Arial" pitchFamily="34" charset="0"/>
              <a:buChar char="•"/>
            </a:pPr>
            <a:r>
              <a:rPr lang="en-US" sz="1200" b="1" dirty="0" smtClean="0"/>
              <a:t>Speed to Market</a:t>
            </a:r>
            <a:r>
              <a:rPr lang="en-US" sz="1200" dirty="0" smtClean="0"/>
              <a:t>				Reduce test cycle execution time</a:t>
            </a:r>
          </a:p>
          <a:p>
            <a:pPr marL="174625" indent="-174625">
              <a:buFont typeface="Arial" pitchFamily="34" charset="0"/>
              <a:buChar char="•"/>
            </a:pPr>
            <a:r>
              <a:rPr lang="en-US" sz="1200" b="1" dirty="0" smtClean="0"/>
              <a:t>Quality</a:t>
            </a:r>
            <a:r>
              <a:rPr lang="en-US" sz="1200" dirty="0" smtClean="0"/>
              <a:t>					Increase functional test coverage</a:t>
            </a:r>
            <a:endParaRPr lang="en-US" sz="1200" dirty="0"/>
          </a:p>
        </p:txBody>
      </p:sp>
      <p:sp>
        <p:nvSpPr>
          <p:cNvPr id="2" name="Title 1"/>
          <p:cNvSpPr>
            <a:spLocks noGrp="1"/>
          </p:cNvSpPr>
          <p:nvPr>
            <p:ph type="title"/>
          </p:nvPr>
        </p:nvSpPr>
        <p:spPr/>
        <p:txBody>
          <a:bodyPr/>
          <a:lstStyle/>
          <a:p>
            <a:r>
              <a:rPr lang="en-US" dirty="0" smtClean="0"/>
              <a:t>Test Automation: </a:t>
            </a:r>
            <a:br>
              <a:rPr lang="en-US" dirty="0" smtClean="0"/>
            </a:br>
            <a:r>
              <a:rPr lang="en-US" dirty="0" smtClean="0"/>
              <a:t>Common Objectives and Opportunity Areas </a:t>
            </a:r>
            <a:endParaRPr lang="en-US" dirty="0"/>
          </a:p>
        </p:txBody>
      </p:sp>
      <p:sp>
        <p:nvSpPr>
          <p:cNvPr id="3" name="Text Placeholder 2"/>
          <p:cNvSpPr>
            <a:spLocks noGrp="1"/>
          </p:cNvSpPr>
          <p:nvPr>
            <p:ph type="body" sz="quarter" idx="10"/>
          </p:nvPr>
        </p:nvSpPr>
        <p:spPr/>
        <p:txBody>
          <a:bodyPr/>
          <a:lstStyle/>
          <a:p>
            <a:r>
              <a:rPr lang="en-US" dirty="0" smtClean="0"/>
              <a:t>Automation can help meet a number of objectives, and it makes the most sense to focus first on areas with high repeatability and stability:</a:t>
            </a:r>
            <a:endParaRPr lang="en-US" dirty="0"/>
          </a:p>
        </p:txBody>
      </p:sp>
      <p:sp>
        <p:nvSpPr>
          <p:cNvPr id="4" name="Rectangle 3"/>
          <p:cNvSpPr/>
          <p:nvPr/>
        </p:nvSpPr>
        <p:spPr bwMode="auto">
          <a:xfrm>
            <a:off x="446324" y="1924334"/>
            <a:ext cx="8077200" cy="274320"/>
          </a:xfrm>
          <a:prstGeom prst="rect">
            <a:avLst/>
          </a:prstGeom>
          <a:solidFill>
            <a:schemeClr val="bg2">
              <a:lumMod val="5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fontAlgn="base" hangingPunct="0">
              <a:lnSpc>
                <a:spcPct val="80000"/>
              </a:lnSpc>
              <a:spcBef>
                <a:spcPct val="0"/>
              </a:spcBef>
              <a:spcAft>
                <a:spcPct val="0"/>
              </a:spcAft>
            </a:pPr>
            <a:r>
              <a:rPr lang="en-US" sz="1200" b="1" dirty="0" smtClean="0">
                <a:solidFill>
                  <a:schemeClr val="bg1"/>
                </a:solidFill>
                <a:latin typeface="Arial" charset="0"/>
              </a:rPr>
              <a:t>Common Automation Objectives:</a:t>
            </a:r>
          </a:p>
        </p:txBody>
      </p:sp>
      <p:graphicFrame>
        <p:nvGraphicFramePr>
          <p:cNvPr id="5" name="Group 146"/>
          <p:cNvGraphicFramePr>
            <a:graphicFrameLocks noGrp="1"/>
          </p:cNvGraphicFramePr>
          <p:nvPr>
            <p:extLst>
              <p:ext uri="{D42A27DB-BD31-4B8C-83A1-F6EECF244321}">
                <p14:modId xmlns="" xmlns:p14="http://schemas.microsoft.com/office/powerpoint/2010/main" val="4013640282"/>
              </p:ext>
            </p:extLst>
          </p:nvPr>
        </p:nvGraphicFramePr>
        <p:xfrm>
          <a:off x="446324" y="3373004"/>
          <a:ext cx="8077200" cy="1569720"/>
        </p:xfrm>
        <a:graphic>
          <a:graphicData uri="http://schemas.openxmlformats.org/drawingml/2006/table">
            <a:tbl>
              <a:tblPr firstRow="1">
                <a:tableStyleId>{793D81CF-94F2-401A-BA57-92F5A7B2D0C5}</a:tableStyleId>
              </a:tblPr>
              <a:tblGrid>
                <a:gridCol w="5755429"/>
                <a:gridCol w="2321771"/>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u="none" strike="noStrike" cap="none" normalizeH="0" baseline="0" dirty="0" smtClean="0">
                          <a:ln>
                            <a:noFill/>
                          </a:ln>
                          <a:effectLst/>
                        </a:rPr>
                        <a:t>Primary Areas of Opportunity for Automation of Test Execution</a:t>
                      </a:r>
                      <a:endParaRPr kumimoji="0" lang="en-US" sz="1200" b="1" i="0" u="none" strike="noStrike" cap="none" normalizeH="0" baseline="0" dirty="0" smtClean="0">
                        <a:ln>
                          <a:noFill/>
                        </a:ln>
                        <a:solidFill>
                          <a:schemeClr val="bg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bg2">
                        <a:lumMod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u="none" strike="noStrike" cap="none" normalizeH="0" baseline="0" dirty="0" smtClean="0">
                          <a:ln>
                            <a:noFill/>
                          </a:ln>
                          <a:effectLst/>
                        </a:rPr>
                        <a:t>Potential Coverage</a:t>
                      </a:r>
                      <a:endParaRPr kumimoji="0" lang="en-US" sz="1200" b="1" i="0" u="none" strike="noStrike" cap="none" normalizeH="0" baseline="0" dirty="0" smtClean="0">
                        <a:ln>
                          <a:noFill/>
                        </a:ln>
                        <a:solidFill>
                          <a:schemeClr val="bg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solidFill>
                      <a:schemeClr val="bg2">
                        <a:lumMod val="50000"/>
                      </a:schemeClr>
                    </a:solidFill>
                  </a:tcPr>
                </a:tc>
              </a:tr>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Regression Testing</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High</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Smoke Testing / Environment Shakedown</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Moderate to High</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smtClean="0">
                          <a:ln>
                            <a:noFill/>
                          </a:ln>
                          <a:effectLst/>
                        </a:rPr>
                        <a:t>Non-GUI (e.g. backend, IVR, database, Web Services, etc)</a:t>
                      </a:r>
                      <a:endParaRPr kumimoji="0" lang="en-US" sz="1100" b="1"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Moderate to High</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Data Creation</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Low to Moderate</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New Functionality Testing</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1" u="none" strike="noStrike" cap="none" normalizeH="0" baseline="0" dirty="0" smtClean="0">
                          <a:ln>
                            <a:noFill/>
                          </a:ln>
                          <a:effectLst/>
                        </a:rPr>
                        <a:t>Low to Moderate</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tcPr>
                </a:tc>
              </a:tr>
            </a:tbl>
          </a:graphicData>
        </a:graphic>
      </p:graphicFrame>
      <p:cxnSp>
        <p:nvCxnSpPr>
          <p:cNvPr id="7" name="Straight Arrow Connector 6"/>
          <p:cNvCxnSpPr/>
          <p:nvPr/>
        </p:nvCxnSpPr>
        <p:spPr bwMode="auto">
          <a:xfrm>
            <a:off x="3818714" y="2320055"/>
            <a:ext cx="118872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2172794" y="2505113"/>
            <a:ext cx="283464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1426034" y="2701055"/>
            <a:ext cx="358140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 xmlns:p14="http://schemas.microsoft.com/office/powerpoint/2010/main" val="34387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Critical Success Factors</a:t>
            </a:r>
            <a:endParaRPr lang="en-US" dirty="0"/>
          </a:p>
        </p:txBody>
      </p:sp>
      <p:sp>
        <p:nvSpPr>
          <p:cNvPr id="3" name="Text Placeholder 2"/>
          <p:cNvSpPr>
            <a:spLocks noGrp="1"/>
          </p:cNvSpPr>
          <p:nvPr>
            <p:ph type="body" sz="quarter" idx="10"/>
          </p:nvPr>
        </p:nvSpPr>
        <p:spPr/>
        <p:txBody>
          <a:bodyPr vert="horz" lIns="0" tIns="0" rIns="0" bIns="0" rtlCol="0">
            <a:normAutofit/>
          </a:bodyPr>
          <a:lstStyle/>
          <a:p>
            <a:r>
              <a:rPr lang="de-DE" dirty="0"/>
              <a:t>Regardless of which process is being implemented, automation has more involved than just buying a tool and installing it:</a:t>
            </a:r>
            <a:endParaRPr lang="en-US" dirty="0"/>
          </a:p>
        </p:txBody>
      </p:sp>
      <p:sp>
        <p:nvSpPr>
          <p:cNvPr id="4" name="AutoShape 2"/>
          <p:cNvSpPr>
            <a:spLocks noChangeArrowheads="1"/>
          </p:cNvSpPr>
          <p:nvPr/>
        </p:nvSpPr>
        <p:spPr bwMode="auto">
          <a:xfrm>
            <a:off x="720274" y="1872338"/>
            <a:ext cx="7785100" cy="2677891"/>
          </a:xfrm>
          <a:prstGeom prst="roundRect">
            <a:avLst>
              <a:gd name="adj" fmla="val 16667"/>
            </a:avLst>
          </a:prstGeom>
          <a:solidFill>
            <a:schemeClr val="bg2"/>
          </a:solidFill>
          <a:ln w="12700" algn="ctr">
            <a:solidFill>
              <a:schemeClr val="bg2">
                <a:lumMod val="10000"/>
              </a:schemeClr>
            </a:solidFill>
            <a:round/>
            <a:headEnd/>
            <a:tailEnd/>
          </a:ln>
        </p:spPr>
        <p:txBody>
          <a:bodyPr tIns="0"/>
          <a:lstStyle/>
          <a:p>
            <a:pPr marL="228600" indent="-228600" algn="ctr">
              <a:buFont typeface="Times New Roman" pitchFamily="18" charset="0"/>
              <a:buNone/>
            </a:pPr>
            <a:r>
              <a:rPr lang="en-US" sz="1400" b="1" dirty="0" smtClean="0"/>
              <a:t>Automation Critical Success Factors</a:t>
            </a:r>
          </a:p>
          <a:p>
            <a:pPr marL="228600" indent="-228600" algn="ctr">
              <a:buFont typeface="Times New Roman" pitchFamily="18" charset="0"/>
              <a:buNone/>
            </a:pPr>
            <a:endParaRPr lang="en-US" sz="1400" b="1" dirty="0"/>
          </a:p>
        </p:txBody>
      </p:sp>
      <p:sp>
        <p:nvSpPr>
          <p:cNvPr id="5" name="Text Box 3"/>
          <p:cNvSpPr txBox="1">
            <a:spLocks noChangeArrowheads="1"/>
          </p:cNvSpPr>
          <p:nvPr/>
        </p:nvSpPr>
        <p:spPr bwMode="auto">
          <a:xfrm>
            <a:off x="5991909" y="3064316"/>
            <a:ext cx="2305050" cy="548640"/>
          </a:xfrm>
          <a:prstGeom prst="rect">
            <a:avLst/>
          </a:prstGeom>
          <a:solidFill>
            <a:schemeClr val="bg2">
              <a:lumMod val="50000"/>
            </a:schemeClr>
          </a:solidFill>
          <a:ln w="12700" algn="ctr">
            <a:solidFill>
              <a:srgbClr val="669900"/>
            </a:solidFill>
            <a:miter lim="800000"/>
            <a:headEnd/>
            <a:tailEnd/>
          </a:ln>
        </p:spPr>
        <p:txBody>
          <a:bodyPr lIns="45720" tIns="0" rIns="45720" bIns="0" anchor="ctr"/>
          <a:lstStyle/>
          <a:p>
            <a:pPr algn="ctr">
              <a:lnSpc>
                <a:spcPct val="90000"/>
              </a:lnSpc>
              <a:spcBef>
                <a:spcPct val="20000"/>
              </a:spcBef>
              <a:buFont typeface="Times New Roman" pitchFamily="18" charset="0"/>
              <a:buNone/>
            </a:pPr>
            <a:r>
              <a:rPr lang="en-US" sz="1050" b="1">
                <a:solidFill>
                  <a:schemeClr val="bg1"/>
                </a:solidFill>
              </a:rPr>
              <a:t>What kind of test / QA organization will support test automation?</a:t>
            </a:r>
          </a:p>
        </p:txBody>
      </p:sp>
      <p:sp>
        <p:nvSpPr>
          <p:cNvPr id="6" name="Text Box 4"/>
          <p:cNvSpPr txBox="1">
            <a:spLocks noChangeArrowheads="1"/>
          </p:cNvSpPr>
          <p:nvPr/>
        </p:nvSpPr>
        <p:spPr bwMode="auto">
          <a:xfrm>
            <a:off x="3454968" y="2405738"/>
            <a:ext cx="2305050" cy="548640"/>
          </a:xfrm>
          <a:prstGeom prst="rect">
            <a:avLst/>
          </a:prstGeom>
          <a:solidFill>
            <a:srgbClr val="800000"/>
          </a:solidFill>
          <a:ln w="12700" algn="ctr">
            <a:solidFill>
              <a:srgbClr val="993300"/>
            </a:solidFill>
            <a:miter lim="800000"/>
            <a:headEnd/>
            <a:tailEnd/>
          </a:ln>
        </p:spPr>
        <p:txBody>
          <a:bodyPr lIns="45720" tIns="0" rIns="45720" bIns="0" anchor="ctr"/>
          <a:lstStyle/>
          <a:p>
            <a:pPr algn="ctr">
              <a:lnSpc>
                <a:spcPct val="90000"/>
              </a:lnSpc>
              <a:spcBef>
                <a:spcPct val="20000"/>
              </a:spcBef>
              <a:buFont typeface="Times New Roman" pitchFamily="18" charset="0"/>
              <a:buNone/>
            </a:pPr>
            <a:r>
              <a:rPr lang="en-US" sz="1050" b="1" dirty="0">
                <a:solidFill>
                  <a:schemeClr val="bg1"/>
                </a:solidFill>
              </a:rPr>
              <a:t>How is test automation</a:t>
            </a:r>
            <a:br>
              <a:rPr lang="en-US" sz="1050" b="1" dirty="0">
                <a:solidFill>
                  <a:schemeClr val="bg1"/>
                </a:solidFill>
              </a:rPr>
            </a:br>
            <a:r>
              <a:rPr lang="en-US" sz="1050" b="1" dirty="0">
                <a:solidFill>
                  <a:schemeClr val="bg1"/>
                </a:solidFill>
              </a:rPr>
              <a:t>integrated into the bigger testing picture?</a:t>
            </a:r>
          </a:p>
        </p:txBody>
      </p:sp>
      <p:sp>
        <p:nvSpPr>
          <p:cNvPr id="7" name="Text Box 5"/>
          <p:cNvSpPr txBox="1">
            <a:spLocks noChangeArrowheads="1"/>
          </p:cNvSpPr>
          <p:nvPr/>
        </p:nvSpPr>
        <p:spPr bwMode="auto">
          <a:xfrm>
            <a:off x="5991909" y="2405738"/>
            <a:ext cx="2305050" cy="548640"/>
          </a:xfrm>
          <a:prstGeom prst="rect">
            <a:avLst/>
          </a:prstGeom>
          <a:solidFill>
            <a:schemeClr val="bg2">
              <a:lumMod val="10000"/>
            </a:schemeClr>
          </a:solidFill>
          <a:ln w="12700" algn="ctr">
            <a:solidFill>
              <a:srgbClr val="000066"/>
            </a:solidFill>
            <a:miter lim="800000"/>
            <a:headEnd/>
            <a:tailEnd/>
          </a:ln>
        </p:spPr>
        <p:txBody>
          <a:bodyPr lIns="45720" tIns="0" rIns="45720" bIns="0" anchor="ctr"/>
          <a:lstStyle/>
          <a:p>
            <a:pPr algn="ctr">
              <a:lnSpc>
                <a:spcPct val="90000"/>
              </a:lnSpc>
              <a:spcBef>
                <a:spcPct val="20000"/>
              </a:spcBef>
              <a:buFont typeface="Times New Roman" pitchFamily="18" charset="0"/>
              <a:buNone/>
            </a:pPr>
            <a:r>
              <a:rPr lang="en-US" sz="1050" b="1" dirty="0">
                <a:solidFill>
                  <a:schemeClr val="bg1"/>
                </a:solidFill>
              </a:rPr>
              <a:t>What are the typical </a:t>
            </a:r>
            <a:br>
              <a:rPr lang="en-US" sz="1050" b="1" dirty="0">
                <a:solidFill>
                  <a:schemeClr val="bg1"/>
                </a:solidFill>
              </a:rPr>
            </a:br>
            <a:r>
              <a:rPr lang="en-US" sz="1050" b="1" dirty="0">
                <a:solidFill>
                  <a:schemeClr val="bg1"/>
                </a:solidFill>
              </a:rPr>
              <a:t>pitfalls of automating </a:t>
            </a:r>
            <a:r>
              <a:rPr lang="en-US" sz="1050" b="1" dirty="0" smtClean="0">
                <a:solidFill>
                  <a:schemeClr val="bg1"/>
                </a:solidFill>
              </a:rPr>
              <a:t>testing</a:t>
            </a:r>
            <a:r>
              <a:rPr lang="en-US" sz="1050" b="1" dirty="0">
                <a:solidFill>
                  <a:schemeClr val="bg1"/>
                </a:solidFill>
              </a:rPr>
              <a:t>?</a:t>
            </a:r>
          </a:p>
        </p:txBody>
      </p:sp>
      <p:sp>
        <p:nvSpPr>
          <p:cNvPr id="8" name="Text Box 6"/>
          <p:cNvSpPr txBox="1">
            <a:spLocks noChangeArrowheads="1"/>
          </p:cNvSpPr>
          <p:nvPr/>
        </p:nvSpPr>
        <p:spPr bwMode="auto">
          <a:xfrm>
            <a:off x="918028" y="2405738"/>
            <a:ext cx="2305050" cy="548640"/>
          </a:xfrm>
          <a:prstGeom prst="rect">
            <a:avLst/>
          </a:prstGeom>
          <a:solidFill>
            <a:schemeClr val="bg2">
              <a:lumMod val="50000"/>
            </a:schemeClr>
          </a:solidFill>
          <a:ln w="12700" algn="ctr">
            <a:solidFill>
              <a:srgbClr val="669900"/>
            </a:solidFill>
            <a:miter lim="800000"/>
            <a:headEnd/>
            <a:tailEnd/>
          </a:ln>
        </p:spPr>
        <p:txBody>
          <a:bodyPr lIns="45720" tIns="0" rIns="45720" bIns="0" anchor="ctr"/>
          <a:lstStyle/>
          <a:p>
            <a:pPr algn="ctr">
              <a:lnSpc>
                <a:spcPct val="90000"/>
              </a:lnSpc>
              <a:spcBef>
                <a:spcPct val="20000"/>
              </a:spcBef>
              <a:buFont typeface="Times New Roman" pitchFamily="18" charset="0"/>
              <a:buNone/>
            </a:pPr>
            <a:r>
              <a:rPr lang="en-US" sz="1050" b="1" dirty="0">
                <a:solidFill>
                  <a:schemeClr val="bg1"/>
                </a:solidFill>
              </a:rPr>
              <a:t>What should be automated?</a:t>
            </a:r>
          </a:p>
        </p:txBody>
      </p:sp>
      <p:sp>
        <p:nvSpPr>
          <p:cNvPr id="9" name="Text Box 7"/>
          <p:cNvSpPr txBox="1">
            <a:spLocks noChangeArrowheads="1"/>
          </p:cNvSpPr>
          <p:nvPr/>
        </p:nvSpPr>
        <p:spPr bwMode="auto">
          <a:xfrm>
            <a:off x="3454968" y="3064316"/>
            <a:ext cx="2305050" cy="548640"/>
          </a:xfrm>
          <a:prstGeom prst="rect">
            <a:avLst/>
          </a:prstGeom>
          <a:solidFill>
            <a:schemeClr val="bg2">
              <a:lumMod val="10000"/>
            </a:schemeClr>
          </a:solidFill>
          <a:ln w="12700" algn="ctr">
            <a:solidFill>
              <a:srgbClr val="000066"/>
            </a:solidFill>
            <a:miter lim="800000"/>
            <a:headEnd/>
            <a:tailEnd/>
          </a:ln>
        </p:spPr>
        <p:txBody>
          <a:bodyPr lIns="45720" tIns="0" rIns="45720" bIns="0" anchor="ctr"/>
          <a:lstStyle/>
          <a:p>
            <a:pPr algn="ctr">
              <a:lnSpc>
                <a:spcPct val="90000"/>
              </a:lnSpc>
              <a:spcBef>
                <a:spcPct val="20000"/>
              </a:spcBef>
              <a:buNone/>
            </a:pPr>
            <a:r>
              <a:rPr lang="en-US" sz="1050" b="1" dirty="0" smtClean="0">
                <a:solidFill>
                  <a:schemeClr val="bg1"/>
                </a:solidFill>
              </a:rPr>
              <a:t>We’ve tried automation,</a:t>
            </a:r>
            <a:br>
              <a:rPr lang="en-US" sz="1050" b="1" dirty="0" smtClean="0">
                <a:solidFill>
                  <a:schemeClr val="bg1"/>
                </a:solidFill>
              </a:rPr>
            </a:br>
            <a:r>
              <a:rPr lang="en-US" sz="1050" b="1" dirty="0" smtClean="0">
                <a:solidFill>
                  <a:schemeClr val="bg1"/>
                </a:solidFill>
              </a:rPr>
              <a:t>and it was a failure… </a:t>
            </a:r>
            <a:br>
              <a:rPr lang="en-US" sz="1050" b="1" dirty="0" smtClean="0">
                <a:solidFill>
                  <a:schemeClr val="bg1"/>
                </a:solidFill>
              </a:rPr>
            </a:br>
            <a:r>
              <a:rPr lang="en-US" sz="1050" b="1" dirty="0" smtClean="0">
                <a:solidFill>
                  <a:schemeClr val="bg1"/>
                </a:solidFill>
              </a:rPr>
              <a:t>why?</a:t>
            </a:r>
            <a:endParaRPr lang="en-US" sz="1050" b="1" dirty="0">
              <a:solidFill>
                <a:schemeClr val="bg1"/>
              </a:solidFill>
            </a:endParaRPr>
          </a:p>
        </p:txBody>
      </p:sp>
      <p:sp>
        <p:nvSpPr>
          <p:cNvPr id="10" name="Text Box 8"/>
          <p:cNvSpPr txBox="1">
            <a:spLocks noChangeArrowheads="1"/>
          </p:cNvSpPr>
          <p:nvPr/>
        </p:nvSpPr>
        <p:spPr bwMode="auto">
          <a:xfrm>
            <a:off x="918028" y="3064316"/>
            <a:ext cx="2305050" cy="548640"/>
          </a:xfrm>
          <a:prstGeom prst="rect">
            <a:avLst/>
          </a:prstGeom>
          <a:solidFill>
            <a:srgbClr val="800000"/>
          </a:solidFill>
          <a:ln w="12700" algn="ctr">
            <a:solidFill>
              <a:srgbClr val="993300"/>
            </a:solidFill>
            <a:miter lim="800000"/>
            <a:headEnd/>
            <a:tailEnd/>
          </a:ln>
        </p:spPr>
        <p:txBody>
          <a:bodyPr lIns="45720" tIns="0" rIns="45720" bIns="0" anchor="ctr"/>
          <a:lstStyle/>
          <a:p>
            <a:pPr algn="ctr">
              <a:lnSpc>
                <a:spcPct val="90000"/>
              </a:lnSpc>
              <a:spcBef>
                <a:spcPct val="20000"/>
              </a:spcBef>
              <a:buFont typeface="Times New Roman" pitchFamily="18" charset="0"/>
              <a:buNone/>
            </a:pPr>
            <a:r>
              <a:rPr lang="en-US" sz="1050" b="1" dirty="0">
                <a:solidFill>
                  <a:schemeClr val="bg1"/>
                </a:solidFill>
              </a:rPr>
              <a:t>How do I measure the </a:t>
            </a:r>
            <a:r>
              <a:rPr lang="en-US" sz="1050" b="1" i="1" dirty="0">
                <a:solidFill>
                  <a:schemeClr val="bg1"/>
                </a:solidFill>
              </a:rPr>
              <a:t>actual</a:t>
            </a:r>
            <a:r>
              <a:rPr lang="en-US" sz="1050" b="1" dirty="0">
                <a:solidFill>
                  <a:schemeClr val="bg1"/>
                </a:solidFill>
              </a:rPr>
              <a:t> benefit from test automation?</a:t>
            </a:r>
          </a:p>
        </p:txBody>
      </p:sp>
      <p:sp>
        <p:nvSpPr>
          <p:cNvPr id="11" name="Text Box 9"/>
          <p:cNvSpPr txBox="1">
            <a:spLocks noChangeArrowheads="1"/>
          </p:cNvSpPr>
          <p:nvPr/>
        </p:nvSpPr>
        <p:spPr bwMode="auto">
          <a:xfrm>
            <a:off x="913266" y="3744666"/>
            <a:ext cx="2305050" cy="548640"/>
          </a:xfrm>
          <a:prstGeom prst="rect">
            <a:avLst/>
          </a:prstGeom>
          <a:solidFill>
            <a:schemeClr val="bg2">
              <a:lumMod val="10000"/>
            </a:schemeClr>
          </a:solidFill>
          <a:ln w="12700" algn="ctr">
            <a:solidFill>
              <a:srgbClr val="000066"/>
            </a:solidFill>
            <a:miter lim="800000"/>
            <a:headEnd/>
            <a:tailEnd/>
          </a:ln>
        </p:spPr>
        <p:txBody>
          <a:bodyPr lIns="45720" tIns="0" rIns="45720" bIns="0" anchor="ctr"/>
          <a:lstStyle/>
          <a:p>
            <a:pPr algn="ctr">
              <a:lnSpc>
                <a:spcPct val="90000"/>
              </a:lnSpc>
              <a:spcBef>
                <a:spcPct val="20000"/>
              </a:spcBef>
              <a:buFont typeface="Times New Roman" pitchFamily="18" charset="0"/>
              <a:buNone/>
            </a:pPr>
            <a:r>
              <a:rPr lang="en-US" sz="1050" b="1">
                <a:solidFill>
                  <a:schemeClr val="bg1"/>
                </a:solidFill>
              </a:rPr>
              <a:t>What skills matrix will make test automation successful?</a:t>
            </a:r>
          </a:p>
        </p:txBody>
      </p:sp>
      <p:sp>
        <p:nvSpPr>
          <p:cNvPr id="12" name="Text Box 10"/>
          <p:cNvSpPr txBox="1">
            <a:spLocks noChangeArrowheads="1"/>
          </p:cNvSpPr>
          <p:nvPr/>
        </p:nvSpPr>
        <p:spPr bwMode="auto">
          <a:xfrm>
            <a:off x="5991909" y="3744666"/>
            <a:ext cx="2305050" cy="548640"/>
          </a:xfrm>
          <a:prstGeom prst="rect">
            <a:avLst/>
          </a:prstGeom>
          <a:solidFill>
            <a:srgbClr val="800000"/>
          </a:solidFill>
          <a:ln w="12700" algn="ctr">
            <a:solidFill>
              <a:srgbClr val="993300"/>
            </a:solidFill>
            <a:miter lim="800000"/>
            <a:headEnd/>
            <a:tailEnd/>
          </a:ln>
        </p:spPr>
        <p:txBody>
          <a:bodyPr lIns="45720" tIns="0" rIns="45720" bIns="0" anchor="ctr"/>
          <a:lstStyle/>
          <a:p>
            <a:pPr algn="ctr">
              <a:lnSpc>
                <a:spcPct val="90000"/>
              </a:lnSpc>
              <a:spcBef>
                <a:spcPct val="20000"/>
              </a:spcBef>
              <a:buFont typeface="Times New Roman" pitchFamily="18" charset="0"/>
              <a:buNone/>
            </a:pPr>
            <a:r>
              <a:rPr lang="en-US" sz="1050" b="1" dirty="0">
                <a:solidFill>
                  <a:schemeClr val="bg1"/>
                </a:solidFill>
              </a:rPr>
              <a:t>What impact does an automation tool have on all of the above?</a:t>
            </a:r>
          </a:p>
        </p:txBody>
      </p:sp>
      <p:sp>
        <p:nvSpPr>
          <p:cNvPr id="13" name="Text Box 11"/>
          <p:cNvSpPr txBox="1">
            <a:spLocks noChangeArrowheads="1"/>
          </p:cNvSpPr>
          <p:nvPr/>
        </p:nvSpPr>
        <p:spPr bwMode="auto">
          <a:xfrm>
            <a:off x="3452587" y="3744666"/>
            <a:ext cx="2305050" cy="548640"/>
          </a:xfrm>
          <a:prstGeom prst="rect">
            <a:avLst/>
          </a:prstGeom>
          <a:solidFill>
            <a:schemeClr val="bg2">
              <a:lumMod val="50000"/>
            </a:schemeClr>
          </a:solidFill>
          <a:ln w="12700" algn="ctr">
            <a:solidFill>
              <a:srgbClr val="669900"/>
            </a:solidFill>
            <a:miter lim="800000"/>
            <a:headEnd/>
            <a:tailEnd/>
          </a:ln>
        </p:spPr>
        <p:txBody>
          <a:bodyPr lIns="45720" tIns="0" rIns="45720" bIns="0" anchor="ctr"/>
          <a:lstStyle/>
          <a:p>
            <a:pPr algn="ctr">
              <a:lnSpc>
                <a:spcPct val="90000"/>
              </a:lnSpc>
              <a:spcBef>
                <a:spcPct val="20000"/>
              </a:spcBef>
              <a:buFont typeface="Times New Roman" pitchFamily="18" charset="0"/>
              <a:buNone/>
            </a:pPr>
            <a:r>
              <a:rPr lang="en-US" sz="1050" b="1">
                <a:solidFill>
                  <a:schemeClr val="bg1"/>
                </a:solidFill>
              </a:rPr>
              <a:t>What ROI can I expect from a successful test automation capability?</a:t>
            </a:r>
          </a:p>
        </p:txBody>
      </p:sp>
      <p:sp>
        <p:nvSpPr>
          <p:cNvPr id="15" name="TextBox 14"/>
          <p:cNvSpPr txBox="1"/>
          <p:nvPr/>
        </p:nvSpPr>
        <p:spPr>
          <a:xfrm>
            <a:off x="544286" y="4778828"/>
            <a:ext cx="8122010" cy="461665"/>
          </a:xfrm>
          <a:prstGeom prst="rect">
            <a:avLst/>
          </a:prstGeom>
          <a:noFill/>
          <a:ln>
            <a:solidFill>
              <a:schemeClr val="accent2">
                <a:lumMod val="50000"/>
              </a:schemeClr>
            </a:solidFill>
            <a:prstDash val="dash"/>
          </a:ln>
        </p:spPr>
        <p:txBody>
          <a:bodyPr wrap="square" rtlCol="0">
            <a:noAutofit/>
          </a:bodyPr>
          <a:lstStyle/>
          <a:p>
            <a:r>
              <a:rPr lang="en-US" sz="1200" b="1" dirty="0" smtClean="0"/>
              <a:t>Important</a:t>
            </a:r>
            <a:r>
              <a:rPr lang="en-US" sz="1200" dirty="0"/>
              <a:t>: </a:t>
            </a:r>
            <a:r>
              <a:rPr lang="en-US" sz="1200" dirty="0" smtClean="0"/>
              <a:t>Automation is a </a:t>
            </a:r>
            <a:r>
              <a:rPr lang="en-US" sz="1200" dirty="0"/>
              <a:t>software development </a:t>
            </a:r>
            <a:r>
              <a:rPr lang="en-US" sz="1200" dirty="0" smtClean="0"/>
              <a:t>effort, </a:t>
            </a:r>
            <a:r>
              <a:rPr lang="en-US" sz="1200" dirty="0"/>
              <a:t>therefore </a:t>
            </a:r>
            <a:r>
              <a:rPr lang="en-US" sz="1200" dirty="0" smtClean="0"/>
              <a:t>it’s important to define: Methods, Version Control, Unit Testing, Script Storage, Naming Conventions, Coding Standards, Maintenance, and Release Management.</a:t>
            </a:r>
            <a:endParaRPr lang="en-US" sz="1200" dirty="0"/>
          </a:p>
        </p:txBody>
      </p:sp>
    </p:spTree>
    <p:extLst>
      <p:ext uri="{BB962C8B-B14F-4D97-AF65-F5344CB8AC3E}">
        <p14:creationId xmlns="" xmlns:p14="http://schemas.microsoft.com/office/powerpoint/2010/main" val="1638498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471920" y="4822371"/>
            <a:ext cx="8503920" cy="1654629"/>
          </a:xfrm>
          <a:prstGeom prst="rect">
            <a:avLst/>
          </a:prstGeom>
          <a:solidFill>
            <a:schemeClr val="bg1">
              <a:lumMod val="95000"/>
            </a:schemeClr>
          </a:solidFill>
          <a:ln>
            <a:noFill/>
            <a:headEnd type="none" w="sm" len="sm"/>
            <a:tailEnd type="none" w="sm" len="sm"/>
          </a:ln>
          <a:effectLst/>
        </p:spPr>
        <p:style>
          <a:lnRef idx="1">
            <a:schemeClr val="accent3"/>
          </a:lnRef>
          <a:fillRef idx="1001">
            <a:schemeClr val="lt2"/>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200" b="1" u="none" strike="noStrike" cap="none" normalizeH="0" baseline="0" dirty="0" smtClean="0">
                <a:ln>
                  <a:noFill/>
                </a:ln>
                <a:solidFill>
                  <a:schemeClr val="tx1"/>
                </a:solidFill>
                <a:effectLst/>
                <a:latin typeface="Arial" charset="0"/>
              </a:rPr>
              <a:t>Supporting Areas</a:t>
            </a:r>
          </a:p>
        </p:txBody>
      </p:sp>
      <p:sp>
        <p:nvSpPr>
          <p:cNvPr id="18" name="Rectangle 17"/>
          <p:cNvSpPr/>
          <p:nvPr/>
        </p:nvSpPr>
        <p:spPr bwMode="auto">
          <a:xfrm>
            <a:off x="471920" y="1921226"/>
            <a:ext cx="8503920" cy="2834640"/>
          </a:xfrm>
          <a:prstGeom prst="rect">
            <a:avLst/>
          </a:prstGeom>
          <a:solidFill>
            <a:schemeClr val="bg1">
              <a:lumMod val="95000"/>
            </a:schemeClr>
          </a:solidFill>
          <a:ln>
            <a:noFill/>
            <a:headEnd type="none" w="sm" len="sm"/>
            <a:tailEnd type="none" w="sm" len="sm"/>
          </a:ln>
          <a:effectLst/>
        </p:spPr>
        <p:style>
          <a:lnRef idx="1">
            <a:schemeClr val="accent3"/>
          </a:lnRef>
          <a:fillRef idx="1001">
            <a:schemeClr val="lt2"/>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200" b="1" u="none" strike="noStrike" cap="none" normalizeH="0" baseline="0" dirty="0" smtClean="0">
                <a:ln>
                  <a:noFill/>
                </a:ln>
                <a:solidFill>
                  <a:schemeClr val="tx1"/>
                </a:solidFill>
                <a:effectLst/>
                <a:latin typeface="Arial" charset="0"/>
              </a:rPr>
              <a:t>Core Activities</a:t>
            </a:r>
          </a:p>
        </p:txBody>
      </p:sp>
      <p:sp>
        <p:nvSpPr>
          <p:cNvPr id="2" name="Title 1"/>
          <p:cNvSpPr>
            <a:spLocks noGrp="1"/>
          </p:cNvSpPr>
          <p:nvPr>
            <p:ph type="title"/>
          </p:nvPr>
        </p:nvSpPr>
        <p:spPr/>
        <p:txBody>
          <a:bodyPr/>
          <a:lstStyle/>
          <a:p>
            <a:r>
              <a:rPr lang="en-US" dirty="0" smtClean="0"/>
              <a:t>Test Automation Lifecycle</a:t>
            </a:r>
            <a:endParaRPr lang="en-US" dirty="0"/>
          </a:p>
        </p:txBody>
      </p:sp>
      <p:sp>
        <p:nvSpPr>
          <p:cNvPr id="6" name="Rectangle 5">
            <a:hlinkClick r:id="" action="ppaction://noaction"/>
          </p:cNvPr>
          <p:cNvSpPr/>
          <p:nvPr/>
        </p:nvSpPr>
        <p:spPr>
          <a:xfrm>
            <a:off x="662940" y="5508200"/>
            <a:ext cx="8137218" cy="2286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Team Structure, Progression, Proficiency</a:t>
            </a:r>
            <a:endParaRPr lang="en-US" sz="1050" b="1" dirty="0">
              <a:solidFill>
                <a:schemeClr val="bg1"/>
              </a:solidFill>
            </a:endParaRPr>
          </a:p>
        </p:txBody>
      </p:sp>
      <p:sp>
        <p:nvSpPr>
          <p:cNvPr id="19" name="Rectangle 18">
            <a:hlinkClick r:id="" action="ppaction://noaction"/>
          </p:cNvPr>
          <p:cNvSpPr/>
          <p:nvPr/>
        </p:nvSpPr>
        <p:spPr>
          <a:xfrm>
            <a:off x="662940" y="5225179"/>
            <a:ext cx="8137218" cy="2286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ROI and Benefit Measurement</a:t>
            </a:r>
            <a:endParaRPr lang="en-US" sz="1050" b="1" dirty="0">
              <a:solidFill>
                <a:schemeClr val="bg1"/>
              </a:solidFill>
            </a:endParaRPr>
          </a:p>
        </p:txBody>
      </p:sp>
      <p:sp>
        <p:nvSpPr>
          <p:cNvPr id="20" name="Rectangle 19">
            <a:hlinkClick r:id="rId2" action="ppaction://hlinksldjump"/>
          </p:cNvPr>
          <p:cNvSpPr/>
          <p:nvPr/>
        </p:nvSpPr>
        <p:spPr>
          <a:xfrm>
            <a:off x="662940" y="5791221"/>
            <a:ext cx="8137218" cy="2286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Tool Options</a:t>
            </a:r>
            <a:endParaRPr lang="en-US" sz="1050" b="1" dirty="0">
              <a:solidFill>
                <a:schemeClr val="bg1"/>
              </a:solidFill>
            </a:endParaRPr>
          </a:p>
        </p:txBody>
      </p:sp>
      <p:sp>
        <p:nvSpPr>
          <p:cNvPr id="21" name="Rectangle 20">
            <a:hlinkClick r:id="" action="ppaction://noaction"/>
          </p:cNvPr>
          <p:cNvSpPr/>
          <p:nvPr/>
        </p:nvSpPr>
        <p:spPr>
          <a:xfrm>
            <a:off x="662940" y="6074242"/>
            <a:ext cx="8137218" cy="2286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Services Testing and Virtualization</a:t>
            </a:r>
            <a:endParaRPr lang="en-US" sz="1050" b="1" dirty="0">
              <a:solidFill>
                <a:schemeClr val="bg1"/>
              </a:solidFill>
            </a:endParaRPr>
          </a:p>
        </p:txBody>
      </p:sp>
      <p:sp>
        <p:nvSpPr>
          <p:cNvPr id="23" name="TextBox 6"/>
          <p:cNvSpPr txBox="1">
            <a:spLocks noChangeArrowheads="1"/>
          </p:cNvSpPr>
          <p:nvPr/>
        </p:nvSpPr>
        <p:spPr bwMode="auto">
          <a:xfrm>
            <a:off x="461034" y="1271684"/>
            <a:ext cx="8682965" cy="523220"/>
          </a:xfrm>
          <a:prstGeom prst="rect">
            <a:avLst/>
          </a:prstGeom>
        </p:spPr>
        <p:txBody>
          <a:bodyPr vert="horz" lIns="0" tIns="0" rIns="91440" bIns="0" rtlCol="0">
            <a:normAutofit/>
          </a:bodyPr>
          <a:lstStyle>
            <a:defPPr>
              <a:defRPr lang="en-US"/>
            </a:defPPr>
            <a:lvl1pPr indent="0">
              <a:lnSpc>
                <a:spcPct val="100000"/>
              </a:lnSpc>
              <a:spcBef>
                <a:spcPts val="1200"/>
              </a:spcBef>
              <a:spcAft>
                <a:spcPts val="0"/>
              </a:spcAft>
              <a:buClr>
                <a:schemeClr val="tx1"/>
              </a:buClr>
              <a:buSzPct val="80000"/>
              <a:buFont typeface="Arial" pitchFamily="34" charset="0"/>
              <a:buNone/>
              <a:defRPr sz="1400" b="1">
                <a:solidFill>
                  <a:srgbClr val="000000">
                    <a:lumMod val="50000"/>
                    <a:lumOff val="50000"/>
                  </a:srgbClr>
                </a:solidFill>
                <a:ea typeface="Geneva"/>
                <a:cs typeface="Arial" pitchFamily="34" charset="0"/>
              </a:defRPr>
            </a:lvl1pPr>
            <a:lvl2pPr indent="-231775">
              <a:lnSpc>
                <a:spcPct val="100000"/>
              </a:lnSpc>
              <a:spcBef>
                <a:spcPts val="624"/>
              </a:spcBef>
              <a:spcAft>
                <a:spcPts val="0"/>
              </a:spcAft>
              <a:buClr>
                <a:schemeClr val="tx1"/>
              </a:buClr>
              <a:buSzPct val="80000"/>
              <a:buFont typeface="Arial" pitchFamily="34" charset="0"/>
              <a:buChar char="–"/>
              <a:defRPr sz="2400">
                <a:solidFill>
                  <a:srgbClr val="000000"/>
                </a:solidFill>
                <a:latin typeface="Arial" pitchFamily="34" charset="0"/>
                <a:cs typeface="Arial" pitchFamily="34" charset="0"/>
              </a:defRPr>
            </a:lvl2pPr>
            <a:lvl3pPr marL="688975" indent="-231775">
              <a:lnSpc>
                <a:spcPct val="100000"/>
              </a:lnSpc>
              <a:spcBef>
                <a:spcPts val="576"/>
              </a:spcBef>
              <a:spcAft>
                <a:spcPts val="0"/>
              </a:spcAft>
              <a:buClr>
                <a:schemeClr val="tx1"/>
              </a:buClr>
              <a:buSzPct val="80000"/>
              <a:buFont typeface="Arial" pitchFamily="34" charset="0"/>
              <a:buChar char="•"/>
              <a:defRPr sz="2000" baseline="0">
                <a:solidFill>
                  <a:srgbClr val="000000"/>
                </a:solidFill>
                <a:latin typeface="Arial" pitchFamily="34" charset="0"/>
                <a:cs typeface="Arial" pitchFamily="34" charset="0"/>
              </a:defRPr>
            </a:lvl3pPr>
            <a:lvl4pPr marL="914400" indent="-225425">
              <a:lnSpc>
                <a:spcPct val="100000"/>
              </a:lnSpc>
              <a:spcBef>
                <a:spcPts val="528"/>
              </a:spcBef>
              <a:spcAft>
                <a:spcPts val="0"/>
              </a:spcAft>
              <a:buClr>
                <a:schemeClr val="tx1"/>
              </a:buClr>
              <a:buSzPct val="80000"/>
              <a:buFont typeface="Arial" pitchFamily="34" charset="0"/>
              <a:buChar char="–"/>
              <a:defRPr baseline="0">
                <a:solidFill>
                  <a:srgbClr val="000000"/>
                </a:solidFill>
                <a:latin typeface="Arial" pitchFamily="34" charset="0"/>
                <a:cs typeface="Arial" pitchFamily="34" charset="0"/>
              </a:defRPr>
            </a:lvl4pPr>
            <a:lvl5pPr marL="1146175" indent="-231775">
              <a:lnSpc>
                <a:spcPct val="100000"/>
              </a:lnSpc>
              <a:spcBef>
                <a:spcPts val="480"/>
              </a:spcBef>
              <a:spcAft>
                <a:spcPts val="0"/>
              </a:spcAft>
              <a:buClr>
                <a:schemeClr val="tx1"/>
              </a:buClr>
              <a:buSzPct val="80000"/>
              <a:buFont typeface="Arial" pitchFamily="34" charset="0"/>
              <a:buChar char="•"/>
              <a:defRPr sz="1600" baseline="0">
                <a:solidFill>
                  <a:srgbClr val="000000"/>
                </a:solidFill>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t>Development of automation follows a defined lifecycle, with core development phases and supporting areas – more detail on each of these is available in the Test Automation Handbook:</a:t>
            </a:r>
            <a:endParaRPr lang="en-US" dirty="0"/>
          </a:p>
        </p:txBody>
      </p:sp>
      <p:grpSp>
        <p:nvGrpSpPr>
          <p:cNvPr id="14" name="Group 13"/>
          <p:cNvGrpSpPr/>
          <p:nvPr/>
        </p:nvGrpSpPr>
        <p:grpSpPr>
          <a:xfrm>
            <a:off x="1787472" y="2282188"/>
            <a:ext cx="5872816" cy="2315113"/>
            <a:chOff x="1787472" y="2282188"/>
            <a:chExt cx="5872816" cy="2315113"/>
          </a:xfrm>
        </p:grpSpPr>
        <p:sp>
          <p:nvSpPr>
            <p:cNvPr id="3" name="Rectangle 2">
              <a:hlinkClick r:id="rId3" action="ppaction://hlinksldjump"/>
            </p:cNvPr>
            <p:cNvSpPr/>
            <p:nvPr/>
          </p:nvSpPr>
          <p:spPr>
            <a:xfrm>
              <a:off x="1788524" y="2981123"/>
              <a:ext cx="1645920" cy="5660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Analysis</a:t>
              </a:r>
              <a:endParaRPr lang="en-US" sz="1050" b="1" dirty="0">
                <a:solidFill>
                  <a:schemeClr val="bg1"/>
                </a:solidFill>
              </a:endParaRPr>
            </a:p>
          </p:txBody>
        </p:sp>
        <p:sp>
          <p:nvSpPr>
            <p:cNvPr id="7" name="Rectangle 6">
              <a:hlinkClick r:id="" action="ppaction://noaction"/>
            </p:cNvPr>
            <p:cNvSpPr/>
            <p:nvPr/>
          </p:nvSpPr>
          <p:spPr>
            <a:xfrm>
              <a:off x="6014368" y="2981123"/>
              <a:ext cx="1645920" cy="5660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Test Execution</a:t>
              </a:r>
              <a:endParaRPr lang="en-US" sz="1050" b="1" dirty="0">
                <a:solidFill>
                  <a:schemeClr val="bg1"/>
                </a:solidFill>
              </a:endParaRPr>
            </a:p>
          </p:txBody>
        </p:sp>
        <p:sp>
          <p:nvSpPr>
            <p:cNvPr id="8" name="Rectangle 7">
              <a:hlinkClick r:id="" action="ppaction://noaction"/>
            </p:cNvPr>
            <p:cNvSpPr/>
            <p:nvPr/>
          </p:nvSpPr>
          <p:spPr>
            <a:xfrm>
              <a:off x="1788524" y="4092814"/>
              <a:ext cx="5871764"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Reporting &amp; Project Management</a:t>
              </a:r>
              <a:endParaRPr lang="en-US" sz="1050" b="1" dirty="0">
                <a:solidFill>
                  <a:schemeClr val="bg1"/>
                </a:solidFill>
              </a:endParaRPr>
            </a:p>
          </p:txBody>
        </p:sp>
        <p:sp>
          <p:nvSpPr>
            <p:cNvPr id="9" name="Rectangle 8">
              <a:hlinkClick r:id="" action="ppaction://noaction"/>
            </p:cNvPr>
            <p:cNvSpPr/>
            <p:nvPr/>
          </p:nvSpPr>
          <p:spPr>
            <a:xfrm>
              <a:off x="3620940" y="2282188"/>
              <a:ext cx="2204829" cy="3701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Regression Suite Maintenance</a:t>
              </a:r>
              <a:endParaRPr lang="en-US" sz="1050" b="1" dirty="0">
                <a:solidFill>
                  <a:schemeClr val="bg1"/>
                </a:solidFill>
              </a:endParaRPr>
            </a:p>
          </p:txBody>
        </p:sp>
        <p:sp>
          <p:nvSpPr>
            <p:cNvPr id="11" name="Pentagon 10"/>
            <p:cNvSpPr/>
            <p:nvPr/>
          </p:nvSpPr>
          <p:spPr>
            <a:xfrm>
              <a:off x="3589580" y="3108179"/>
              <a:ext cx="156729" cy="311944"/>
            </a:xfrm>
            <a:prstGeom prst="homePlate">
              <a:avLst>
                <a:gd name="adj" fmla="val 12083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Pentagon 11"/>
            <p:cNvSpPr/>
            <p:nvPr/>
          </p:nvSpPr>
          <p:spPr>
            <a:xfrm>
              <a:off x="5702502" y="3108179"/>
              <a:ext cx="156729" cy="311944"/>
            </a:xfrm>
            <a:prstGeom prst="homePlate">
              <a:avLst>
                <a:gd name="adj" fmla="val 12083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Bent Arrow 15"/>
            <p:cNvSpPr/>
            <p:nvPr/>
          </p:nvSpPr>
          <p:spPr>
            <a:xfrm flipH="1">
              <a:off x="5920951" y="2351408"/>
              <a:ext cx="969453" cy="559528"/>
            </a:xfrm>
            <a:prstGeom prst="ben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7" name="Bent Arrow 16"/>
            <p:cNvSpPr/>
            <p:nvPr/>
          </p:nvSpPr>
          <p:spPr>
            <a:xfrm rot="16200000" flipH="1">
              <a:off x="2724753" y="2146446"/>
              <a:ext cx="559528" cy="969453"/>
            </a:xfrm>
            <a:prstGeom prst="ben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9" name="Rectangle 28">
              <a:hlinkClick r:id="" action="ppaction://noaction"/>
            </p:cNvPr>
            <p:cNvSpPr/>
            <p:nvPr/>
          </p:nvSpPr>
          <p:spPr>
            <a:xfrm>
              <a:off x="1788524" y="4368701"/>
              <a:ext cx="5871764"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Test Data Management</a:t>
              </a:r>
              <a:endParaRPr lang="en-US" sz="1050" b="1" dirty="0">
                <a:solidFill>
                  <a:schemeClr val="bg1"/>
                </a:solidFill>
              </a:endParaRPr>
            </a:p>
          </p:txBody>
        </p:sp>
        <p:sp>
          <p:nvSpPr>
            <p:cNvPr id="24" name="Rectangle 23">
              <a:hlinkClick r:id="" action="ppaction://noaction"/>
            </p:cNvPr>
            <p:cNvSpPr/>
            <p:nvPr/>
          </p:nvSpPr>
          <p:spPr>
            <a:xfrm>
              <a:off x="1787472" y="3816926"/>
              <a:ext cx="5871764"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Automation Framework </a:t>
              </a:r>
              <a:r>
                <a:rPr lang="en-US" sz="1050" b="1" dirty="0">
                  <a:solidFill>
                    <a:schemeClr val="bg1"/>
                  </a:solidFill>
                </a:rPr>
                <a:t>Definition</a:t>
              </a:r>
            </a:p>
          </p:txBody>
        </p:sp>
        <p:sp>
          <p:nvSpPr>
            <p:cNvPr id="43" name="Rectangle 42">
              <a:hlinkClick r:id="" action="ppaction://noaction"/>
            </p:cNvPr>
            <p:cNvSpPr/>
            <p:nvPr/>
          </p:nvSpPr>
          <p:spPr>
            <a:xfrm>
              <a:off x="3900394" y="2981123"/>
              <a:ext cx="1645920" cy="56605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Automation Development </a:t>
              </a:r>
            </a:p>
            <a:p>
              <a:pPr algn="ctr"/>
              <a:r>
                <a:rPr lang="en-US" sz="1050" b="1" dirty="0" smtClean="0">
                  <a:solidFill>
                    <a:schemeClr val="bg1"/>
                  </a:solidFill>
                </a:rPr>
                <a:t>(UI and Non-UI)</a:t>
              </a:r>
              <a:endParaRPr lang="en-US" sz="1050" b="1" dirty="0">
                <a:solidFill>
                  <a:schemeClr val="bg1"/>
                </a:solidFill>
              </a:endParaRPr>
            </a:p>
          </p:txBody>
        </p:sp>
      </p:grpSp>
    </p:spTree>
    <p:extLst>
      <p:ext uri="{BB962C8B-B14F-4D97-AF65-F5344CB8AC3E}">
        <p14:creationId xmlns="" xmlns:p14="http://schemas.microsoft.com/office/powerpoint/2010/main" val="4021860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Identifying Automation Opportunities</a:t>
            </a:r>
            <a:endParaRPr lang="en-US" dirty="0"/>
          </a:p>
        </p:txBody>
      </p:sp>
      <p:sp>
        <p:nvSpPr>
          <p:cNvPr id="4" name="Text Placeholder 3"/>
          <p:cNvSpPr>
            <a:spLocks noGrp="1"/>
          </p:cNvSpPr>
          <p:nvPr>
            <p:ph type="body" sz="quarter" idx="10"/>
          </p:nvPr>
        </p:nvSpPr>
        <p:spPr/>
        <p:txBody>
          <a:bodyPr/>
          <a:lstStyle/>
          <a:p>
            <a:r>
              <a:rPr lang="en-US" dirty="0" smtClean="0"/>
              <a:t>A key success factor with test automation is ensuring automation is focused in the right areas – Accenture has checklists to assist with this step, and high-level criteria is shown below:</a:t>
            </a:r>
            <a:endParaRPr lang="en-US" dirty="0"/>
          </a:p>
        </p:txBody>
      </p:sp>
      <p:graphicFrame>
        <p:nvGraphicFramePr>
          <p:cNvPr id="39" name="Group 33"/>
          <p:cNvGraphicFramePr>
            <a:graphicFrameLocks noGrp="1"/>
          </p:cNvGraphicFramePr>
          <p:nvPr>
            <p:extLst>
              <p:ext uri="{D42A27DB-BD31-4B8C-83A1-F6EECF244321}">
                <p14:modId xmlns="" xmlns:p14="http://schemas.microsoft.com/office/powerpoint/2010/main" val="317741570"/>
              </p:ext>
            </p:extLst>
          </p:nvPr>
        </p:nvGraphicFramePr>
        <p:xfrm>
          <a:off x="439263" y="1844675"/>
          <a:ext cx="8403565" cy="4113848"/>
        </p:xfrm>
        <a:graphic>
          <a:graphicData uri="http://schemas.openxmlformats.org/drawingml/2006/table">
            <a:tbl>
              <a:tblPr firstRow="1">
                <a:tableStyleId>{073A0DAA-6AF3-43AB-8588-CEC1D06C72B9}</a:tableStyleId>
              </a:tblPr>
              <a:tblGrid>
                <a:gridCol w="2947912"/>
                <a:gridCol w="5455653"/>
              </a:tblGrid>
              <a:tr h="255588">
                <a:tc>
                  <a:txBody>
                    <a:bodyPr/>
                    <a:lstStyle/>
                    <a:p>
                      <a:pPr marL="0" marR="0" lvl="0" indent="0" algn="l" defTabSz="914400" rtl="0" eaLnBrk="0" fontAlgn="base" latinLnBrk="0" hangingPunct="0">
                        <a:lnSpc>
                          <a:spcPct val="100000"/>
                        </a:lnSpc>
                        <a:spcBef>
                          <a:spcPct val="100000"/>
                        </a:spcBef>
                        <a:spcAft>
                          <a:spcPct val="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Criteria</a:t>
                      </a:r>
                      <a:endParaRPr kumimoji="0" lang="en-US" sz="1200" b="1" i="0" u="none" strike="noStrike" cap="none" normalizeH="0" baseline="0" dirty="0" smtClean="0">
                        <a:ln>
                          <a:noFill/>
                        </a:ln>
                        <a:solidFill>
                          <a:schemeClr val="bg1"/>
                        </a:solidFill>
                        <a:effectLst/>
                        <a:latin typeface="Arial" pitchFamily="34" charset="0"/>
                        <a:cs typeface="Arial" pitchFamily="34" charset="0"/>
                      </a:endParaRPr>
                    </a:p>
                  </a:txBody>
                  <a:tcPr horzOverflow="overflow">
                    <a:solidFill>
                      <a:schemeClr val="bg2">
                        <a:lumMod val="10000"/>
                      </a:schemeClr>
                    </a:solidFill>
                  </a:tcPr>
                </a:tc>
                <a:tc>
                  <a:txBody>
                    <a:bodyPr/>
                    <a:lstStyle/>
                    <a:p>
                      <a:pPr marL="0" marR="0" lvl="0" indent="0" algn="l" defTabSz="914400" rtl="0" eaLnBrk="0" fontAlgn="base" latinLnBrk="0" hangingPunct="0">
                        <a:lnSpc>
                          <a:spcPct val="100000"/>
                        </a:lnSpc>
                        <a:spcBef>
                          <a:spcPct val="100000"/>
                        </a:spcBef>
                        <a:spcAft>
                          <a:spcPct val="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Guiding Principles</a:t>
                      </a:r>
                      <a:endParaRPr kumimoji="0" lang="en-US" sz="1200" b="1" i="0" u="none" strike="noStrike" cap="none" normalizeH="0" baseline="0" dirty="0" smtClean="0">
                        <a:ln>
                          <a:noFill/>
                        </a:ln>
                        <a:solidFill>
                          <a:schemeClr val="bg1"/>
                        </a:solidFill>
                        <a:effectLst/>
                        <a:latin typeface="Arial" pitchFamily="34" charset="0"/>
                        <a:cs typeface="Arial" pitchFamily="34" charset="0"/>
                      </a:endParaRPr>
                    </a:p>
                  </a:txBody>
                  <a:tcPr horzOverflow="overflow">
                    <a:solidFill>
                      <a:schemeClr val="bg2">
                        <a:lumMod val="10000"/>
                      </a:schemeClr>
                    </a:solidFill>
                  </a:tcPr>
                </a:tc>
              </a:tr>
              <a:tr h="720725">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b="1" u="none" strike="noStrike" cap="none" normalizeH="0" baseline="0" dirty="0" smtClean="0">
                          <a:ln>
                            <a:noFill/>
                          </a:ln>
                          <a:effectLst/>
                          <a:latin typeface="Arial" pitchFamily="34" charset="0"/>
                          <a:cs typeface="Arial" pitchFamily="34" charset="0"/>
                        </a:rPr>
                        <a:t>The tests to be automated contain a defined number of repeatable steps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If it is possible to write scripts and wrappers that will automate testing then this should be done especially if they are run multiple times.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2"/>
                    </a:solidFill>
                  </a:tcPr>
                </a:tc>
              </a:tr>
              <a:tr h="600075">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b="1" u="none" strike="noStrike" cap="none" normalizeH="0" baseline="0" dirty="0" smtClean="0">
                          <a:ln>
                            <a:noFill/>
                          </a:ln>
                          <a:effectLst/>
                          <a:latin typeface="Arial" pitchFamily="34" charset="0"/>
                          <a:cs typeface="Arial" pitchFamily="34" charset="0"/>
                        </a:rPr>
                        <a:t>Test cases are stable and will be executed at least 4 times a year</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It has been shown that test cases should be automated if they are executed more than 4 times a year as the cost of creating the automated scripts will be more than offset by the savings in execution.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1">
                        <a:lumMod val="95000"/>
                      </a:schemeClr>
                    </a:solidFill>
                  </a:tcPr>
                </a:tc>
              </a:tr>
              <a:tr h="601663">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b="1" u="none" strike="noStrike" cap="none" normalizeH="0" baseline="0" dirty="0" smtClean="0">
                          <a:ln>
                            <a:noFill/>
                          </a:ln>
                          <a:effectLst/>
                          <a:latin typeface="Arial" pitchFamily="34" charset="0"/>
                          <a:cs typeface="Arial" pitchFamily="34" charset="0"/>
                        </a:rPr>
                        <a:t>The testing is part of a multiple phase program</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The more times the automated test scripts are executed the greater the benefit of using automation.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2"/>
                    </a:solidFill>
                  </a:tcPr>
                </a:tc>
              </a:tr>
              <a:tr h="601663">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b="1" u="none" strike="noStrike" cap="none" normalizeH="0" baseline="0" dirty="0" smtClean="0">
                          <a:ln>
                            <a:noFill/>
                          </a:ln>
                          <a:effectLst/>
                          <a:latin typeface="Arial" pitchFamily="34" charset="0"/>
                          <a:cs typeface="Arial" pitchFamily="34" charset="0"/>
                        </a:rPr>
                        <a:t>The requirements and designs are stable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This reduces the amount of maintenance required for the automated test scripts.  An unstable design will require a large number of ongoing changes to the automated test scripts, which reduces the benefits of test automation.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1">
                        <a:lumMod val="95000"/>
                      </a:schemeClr>
                    </a:solidFill>
                  </a:tcPr>
                </a:tc>
              </a:tr>
              <a:tr h="546100">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b="1" u="none" strike="noStrike" cap="none" normalizeH="0" baseline="0" dirty="0" smtClean="0">
                          <a:ln>
                            <a:noFill/>
                          </a:ln>
                          <a:effectLst/>
                          <a:latin typeface="Arial" pitchFamily="34" charset="0"/>
                          <a:cs typeface="Arial" pitchFamily="34" charset="0"/>
                        </a:rPr>
                        <a:t>The tests have predictable results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2"/>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u="none" strike="noStrike" cap="none" normalizeH="0" baseline="0" dirty="0" smtClean="0">
                          <a:ln>
                            <a:noFill/>
                          </a:ln>
                          <a:effectLst/>
                          <a:latin typeface="Arial" pitchFamily="34" charset="0"/>
                          <a:cs typeface="Arial" pitchFamily="34" charset="0"/>
                        </a:rPr>
                        <a:t>Automated tests must have a clear and binary result i.e. it can be clearly established if the test passed or failed.</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2"/>
                    </a:solidFill>
                  </a:tcPr>
                </a:tc>
              </a:tr>
              <a:tr h="603250">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b="1" u="none" strike="noStrike" cap="none" normalizeH="0" baseline="0" dirty="0" smtClean="0">
                          <a:ln>
                            <a:noFill/>
                          </a:ln>
                          <a:solidFill>
                            <a:schemeClr val="tx1"/>
                          </a:solidFill>
                          <a:effectLst/>
                          <a:latin typeface="Arial" pitchFamily="34" charset="0"/>
                          <a:cs typeface="Arial" pitchFamily="34" charset="0"/>
                        </a:rPr>
                        <a:t>Well-structured test scripts have previously been executed manually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1">
                        <a:lumMod val="95000"/>
                      </a:schemeClr>
                    </a:solidFill>
                  </a:tcPr>
                </a:tc>
                <a:tc>
                  <a:txBody>
                    <a:bodyPr/>
                    <a:lstStyle/>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u="none" strike="noStrike" cap="none" normalizeH="0" baseline="0" dirty="0" smtClean="0">
                          <a:ln>
                            <a:noFill/>
                          </a:ln>
                          <a:solidFill>
                            <a:schemeClr val="tx1"/>
                          </a:solidFill>
                          <a:effectLst/>
                          <a:latin typeface="Arial" pitchFamily="34" charset="0"/>
                          <a:cs typeface="Arial" pitchFamily="34" charset="0"/>
                        </a:rPr>
                        <a:t>Tests can be a good fit for automation if they have previously been successfully executed manually.</a:t>
                      </a:r>
                    </a:p>
                    <a:p>
                      <a:pPr marL="0" marR="0" lvl="0" indent="0" algn="l" defTabSz="914400" rtl="0" eaLnBrk="0" fontAlgn="base" latinLnBrk="0" hangingPunct="0">
                        <a:lnSpc>
                          <a:spcPct val="100000"/>
                        </a:lnSpc>
                        <a:spcBef>
                          <a:spcPts val="200"/>
                        </a:spcBef>
                        <a:spcAft>
                          <a:spcPts val="200"/>
                        </a:spcAft>
                        <a:buClr>
                          <a:schemeClr val="tx1"/>
                        </a:buClr>
                        <a:buSzTx/>
                        <a:buFontTx/>
                        <a:buNone/>
                        <a:tabLst/>
                      </a:pPr>
                      <a:r>
                        <a:rPr kumimoji="0" lang="en-GB" sz="1200" b="0" i="0" u="none" strike="noStrike" cap="none" normalizeH="0" baseline="0" dirty="0" smtClean="0">
                          <a:ln>
                            <a:noFill/>
                          </a:ln>
                          <a:solidFill>
                            <a:schemeClr val="tx1"/>
                          </a:solidFill>
                          <a:effectLst/>
                          <a:latin typeface="Arial" pitchFamily="34" charset="0"/>
                          <a:cs typeface="Arial" pitchFamily="34" charset="0"/>
                        </a:rPr>
                        <a:t>Note: consideration does not apply for in-cycle automation.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solidFill>
                      <a:schemeClr val="bg1">
                        <a:lumMod val="95000"/>
                      </a:schemeClr>
                    </a:solidFill>
                  </a:tcPr>
                </a:tc>
              </a:tr>
            </a:tbl>
          </a:graphicData>
        </a:graphic>
      </p:graphicFrame>
    </p:spTree>
    <p:extLst>
      <p:ext uri="{BB962C8B-B14F-4D97-AF65-F5344CB8AC3E}">
        <p14:creationId xmlns="" xmlns:p14="http://schemas.microsoft.com/office/powerpoint/2010/main" val="35728008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PAGENUMBER" val="0"/>
  <p:tag name="AGENDAHEIGHT" val="295.574961853027"/>
</p:tagLst>
</file>

<file path=ppt/tags/tag10.xml><?xml version="1.0" encoding="utf-8"?>
<p:tagLst xmlns:a="http://schemas.openxmlformats.org/drawingml/2006/main" xmlns:r="http://schemas.openxmlformats.org/officeDocument/2006/relationships" xmlns:p="http://schemas.openxmlformats.org/presentationml/2006/main">
  <p:tag name="AGENDA" val="TOC7"/>
</p:tagLst>
</file>

<file path=ppt/tags/tag11.xml><?xml version="1.0" encoding="utf-8"?>
<p:tagLst xmlns:a="http://schemas.openxmlformats.org/drawingml/2006/main" xmlns:r="http://schemas.openxmlformats.org/officeDocument/2006/relationships" xmlns:p="http://schemas.openxmlformats.org/presentationml/2006/main">
  <p:tag name="AGENDA" val="TOC7"/>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xml><?xml version="1.0" encoding="utf-8"?>
<p:tagLst xmlns:a="http://schemas.openxmlformats.org/drawingml/2006/main" xmlns:r="http://schemas.openxmlformats.org/officeDocument/2006/relationships" xmlns:p="http://schemas.openxmlformats.org/presentationml/2006/main">
  <p:tag name="STYLE" val="AcnSubjectTitle"/>
  <p:tag name="DATE" val="10/31/2013 3:13:32 PM"/>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xml><?xml version="1.0" encoding="utf-8"?>
<p:tagLst xmlns:a="http://schemas.openxmlformats.org/drawingml/2006/main" xmlns:r="http://schemas.openxmlformats.org/officeDocument/2006/relationships" xmlns:p="http://schemas.openxmlformats.org/presentationml/2006/main">
  <p:tag name="STYLE" val="AcnFootnote"/>
  <p:tag name="DATE" val="10/31/2013 3:13:32 PM"/>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xml><?xml version="1.0" encoding="utf-8"?>
<p:tagLst xmlns:a="http://schemas.openxmlformats.org/drawingml/2006/main" xmlns:r="http://schemas.openxmlformats.org/officeDocument/2006/relationships" xmlns:p="http://schemas.openxmlformats.org/presentationml/2006/main">
  <p:tag name="AGENDA" val="TOC1"/>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48.xml><?xml version="1.0" encoding="utf-8"?>
<p:tagLst xmlns:a="http://schemas.openxmlformats.org/drawingml/2006/main" xmlns:r="http://schemas.openxmlformats.org/officeDocument/2006/relationships" xmlns:p="http://schemas.openxmlformats.org/presentationml/2006/main">
  <p:tag name="AGENDA" val="TOC8"/>
</p:tagLst>
</file>

<file path=ppt/tags/tag49.xml><?xml version="1.0" encoding="utf-8"?>
<p:tagLst xmlns:a="http://schemas.openxmlformats.org/drawingml/2006/main" xmlns:r="http://schemas.openxmlformats.org/officeDocument/2006/relationships" xmlns:p="http://schemas.openxmlformats.org/presentationml/2006/main">
  <p:tag name="AGENDA" val="TOC8"/>
</p:tagLst>
</file>

<file path=ppt/tags/tag5.xml><?xml version="1.0" encoding="utf-8"?>
<p:tagLst xmlns:a="http://schemas.openxmlformats.org/drawingml/2006/main" xmlns:r="http://schemas.openxmlformats.org/officeDocument/2006/relationships" xmlns:p="http://schemas.openxmlformats.org/presentationml/2006/main">
  <p:tag name="AGENDA" val="TOC1"/>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OFdTEf8OU6mzKWwiuHeFQ"/>
</p:tagLst>
</file>

<file path=ppt/tags/tag56.xml><?xml version="1.0" encoding="utf-8"?>
<p:tagLst xmlns:a="http://schemas.openxmlformats.org/drawingml/2006/main" xmlns:r="http://schemas.openxmlformats.org/officeDocument/2006/relationships" xmlns:p="http://schemas.openxmlformats.org/presentationml/2006/main">
  <p:tag name="AGENDA" val="TOC8"/>
</p:tagLst>
</file>

<file path=ppt/tags/tag57.xml><?xml version="1.0" encoding="utf-8"?>
<p:tagLst xmlns:a="http://schemas.openxmlformats.org/drawingml/2006/main" xmlns:r="http://schemas.openxmlformats.org/officeDocument/2006/relationships" xmlns:p="http://schemas.openxmlformats.org/presentationml/2006/main">
  <p:tag name="AGENDA" val="TOC8"/>
</p:tagLst>
</file>

<file path=ppt/tags/tag6.xml><?xml version="1.0" encoding="utf-8"?>
<p:tagLst xmlns:a="http://schemas.openxmlformats.org/drawingml/2006/main" xmlns:r="http://schemas.openxmlformats.org/officeDocument/2006/relationships" xmlns:p="http://schemas.openxmlformats.org/presentationml/2006/main">
  <p:tag name="AGENDA" val="TOC2"/>
</p:tagLst>
</file>

<file path=ppt/tags/tag7.xml><?xml version="1.0" encoding="utf-8"?>
<p:tagLst xmlns:a="http://schemas.openxmlformats.org/drawingml/2006/main" xmlns:r="http://schemas.openxmlformats.org/officeDocument/2006/relationships" xmlns:p="http://schemas.openxmlformats.org/presentationml/2006/main">
  <p:tag name="AGENDA" val="TOC2"/>
</p:tagLst>
</file>

<file path=ppt/tags/tag8.xml><?xml version="1.0" encoding="utf-8"?>
<p:tagLst xmlns:a="http://schemas.openxmlformats.org/drawingml/2006/main" xmlns:r="http://schemas.openxmlformats.org/officeDocument/2006/relationships" xmlns:p="http://schemas.openxmlformats.org/presentationml/2006/main">
  <p:tag name="AGENDA" val="TOC7"/>
</p:tagLst>
</file>

<file path=ppt/tags/tag9.xml><?xml version="1.0" encoding="utf-8"?>
<p:tagLst xmlns:a="http://schemas.openxmlformats.org/drawingml/2006/main" xmlns:r="http://schemas.openxmlformats.org/officeDocument/2006/relationships" xmlns:p="http://schemas.openxmlformats.org/presentationml/2006/main">
  <p:tag name="AGENDA" val="TOC7"/>
</p:tagLst>
</file>

<file path=ppt/theme/theme1.xml><?xml version="1.0" encoding="utf-8"?>
<a:theme xmlns:a="http://schemas.openxmlformats.org/drawingml/2006/main" name="Pencils_04_201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0a17b51e545e5dc99b3a8c800de36e6f">
  <xsd:schema xmlns:xsd="http://www.w3.org/2001/XMLSchema" xmlns:p="http://schemas.microsoft.com/office/2006/metadata/properties" xmlns:ns2="bc841b31-d549-43ed-bc47-0086310aa7e9" targetNamespace="http://schemas.microsoft.com/office/2006/metadata/properties" ma:root="true" ma:fieldsID="ca56bf6fb221c3d4ffad1469afaa8e47"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9A6220E-5020-4ACE-A33D-0A412E4F470D}">
  <ds:schemaRefs>
    <ds:schemaRef ds:uri="http://schemas.microsoft.com/sharepoint/v3/contenttype/forms"/>
  </ds:schemaRefs>
</ds:datastoreItem>
</file>

<file path=customXml/itemProps2.xml><?xml version="1.0" encoding="utf-8"?>
<ds:datastoreItem xmlns:ds="http://schemas.openxmlformats.org/officeDocument/2006/customXml" ds:itemID="{4514F291-B47C-48A1-B199-EBD0A7B4E780}">
  <ds:schemaRefs>
    <ds:schemaRef ds:uri="http://schemas.openxmlformats.org/package/2006/metadata/core-properties"/>
    <ds:schemaRef ds:uri="http://purl.org/dc/dcmitype/"/>
    <ds:schemaRef ds:uri="http://purl.org/dc/elements/1.1/"/>
    <ds:schemaRef ds:uri="bc841b31-d549-43ed-bc47-0086310aa7e9"/>
    <ds:schemaRef ds:uri="http://purl.org/dc/terms/"/>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62DA3342-88B2-43E4-BAEF-D946FFF603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14331</TotalTime>
  <Words>4534</Words>
  <Application>Microsoft Office PowerPoint</Application>
  <PresentationFormat>On-screen Show (4:3)</PresentationFormat>
  <Paragraphs>722</Paragraphs>
  <Slides>51</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55" baseType="lpstr">
      <vt:lpstr>Pencils_04_2013</vt:lpstr>
      <vt:lpstr>Microsoft Office Word Document</vt:lpstr>
      <vt:lpstr>Package</vt:lpstr>
      <vt:lpstr>Worksheet</vt:lpstr>
      <vt:lpstr>Slide 1</vt:lpstr>
      <vt:lpstr>Agenda</vt:lpstr>
      <vt:lpstr>Course Objectives</vt:lpstr>
      <vt:lpstr>Agenda</vt:lpstr>
      <vt:lpstr>Test Automation Overview</vt:lpstr>
      <vt:lpstr>Test Automation:  Common Objectives and Opportunity Areas </vt:lpstr>
      <vt:lpstr>Automation Critical Success Factors</vt:lpstr>
      <vt:lpstr>Test Automation Lifecycle</vt:lpstr>
      <vt:lpstr>Identifying Automation Opportunities</vt:lpstr>
      <vt:lpstr>Automation Framework: Guiding Principles</vt:lpstr>
      <vt:lpstr>Agenda</vt:lpstr>
      <vt:lpstr>Java - Introduction</vt:lpstr>
      <vt:lpstr>Concepts In Java</vt:lpstr>
      <vt:lpstr>Basic Syntax</vt:lpstr>
      <vt:lpstr>Basic Syntax contd..</vt:lpstr>
      <vt:lpstr>Classes In Java</vt:lpstr>
      <vt:lpstr>Loops in Java</vt:lpstr>
      <vt:lpstr>Decision Making Statements</vt:lpstr>
      <vt:lpstr>Array</vt:lpstr>
      <vt:lpstr>Agenda</vt:lpstr>
      <vt:lpstr>Selenium Introduction</vt:lpstr>
      <vt:lpstr>Selenium IDE</vt:lpstr>
      <vt:lpstr>IDE UI </vt:lpstr>
      <vt:lpstr>IDE Workflow</vt:lpstr>
      <vt:lpstr>IDE Customization (1 Of 2)</vt:lpstr>
      <vt:lpstr>IDE Customization (2 Of 2)</vt:lpstr>
      <vt:lpstr>Firebug</vt:lpstr>
      <vt:lpstr>Advantages and Disadvantages of Selenium IDE</vt:lpstr>
      <vt:lpstr>WebDriver Options</vt:lpstr>
      <vt:lpstr>Creating Your First Web driver object</vt:lpstr>
      <vt:lpstr>WebDriver API Command &amp; Operations: Basics</vt:lpstr>
      <vt:lpstr>WebDriver API Command &amp; Operations: Navigation</vt:lpstr>
      <vt:lpstr>WebDriver API Command &amp; Operations: Locating UI Elements (1 of 2)</vt:lpstr>
      <vt:lpstr>WebDriver API Command &amp; Operations: Locating UI Elements (2 of 2)</vt:lpstr>
      <vt:lpstr>WebDriver API Command &amp; Operations: User Input</vt:lpstr>
      <vt:lpstr>WebDriver API Command &amp; Operations: Windows, Frames, and Popups</vt:lpstr>
      <vt:lpstr>Sample Test </vt:lpstr>
      <vt:lpstr>Executing the Test</vt:lpstr>
      <vt:lpstr>Design Structure of a Selenium Test</vt:lpstr>
      <vt:lpstr>Selenium Grid</vt:lpstr>
      <vt:lpstr>TestNG Framework</vt:lpstr>
      <vt:lpstr>Data-Driven Testing using TestNG</vt:lpstr>
      <vt:lpstr>Selenium Resources</vt:lpstr>
      <vt:lpstr>Agenda</vt:lpstr>
      <vt:lpstr>Sauce Labs Introduction</vt:lpstr>
      <vt:lpstr>Sauce Connect Architecture Set-up Process</vt:lpstr>
      <vt:lpstr>Interacting with Sauce Labs Through Selenium</vt:lpstr>
      <vt:lpstr>Sample Test(JUNIT)</vt:lpstr>
      <vt:lpstr>Sample Test(TestNG)</vt:lpstr>
      <vt:lpstr>Agenda</vt:lpstr>
      <vt:lpstr>Selenium Installation Instructions</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Playbook</dc:title>
  <dc:creator>Accenture</dc:creator>
  <cp:lastModifiedBy>jiten.adhikari</cp:lastModifiedBy>
  <cp:revision>1083</cp:revision>
  <dcterms:created xsi:type="dcterms:W3CDTF">2013-09-26T20:31:01Z</dcterms:created>
  <dcterms:modified xsi:type="dcterms:W3CDTF">2014-01-16T09:30:23Z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0x0101007F480F3B2C10C74BB61478E4247D6E77</vt:lpwstr>
  </property>
  <property fmtid="{D5CDD505-2E9C-101B-9397-08002B2CF9AE}" pid="7" name="_NewReviewCycle">
    <vt:lpwstr/>
  </property>
  <property fmtid="{D5CDD505-2E9C-101B-9397-08002B2CF9AE}" pid="8" name="_AdHocReviewCycleID">
    <vt:i4>-971027064</vt:i4>
  </property>
  <property fmtid="{D5CDD505-2E9C-101B-9397-08002B2CF9AE}" pid="9" name="_EmailSubject">
    <vt:lpwstr>Selenium | Set Up</vt:lpwstr>
  </property>
  <property fmtid="{D5CDD505-2E9C-101B-9397-08002B2CF9AE}" pid="10" name="_AuthorEmail">
    <vt:lpwstr>zachary.s.gallentine@accenture.com</vt:lpwstr>
  </property>
  <property fmtid="{D5CDD505-2E9C-101B-9397-08002B2CF9AE}" pid="11" name="_AuthorEmailDisplayName">
    <vt:lpwstr>Gallentine, Zachary S.</vt:lpwstr>
  </property>
</Properties>
</file>