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12"/>
  </p:notesMasterIdLst>
  <p:handoutMasterIdLst>
    <p:handoutMasterId r:id="rId13"/>
  </p:handoutMasterIdLst>
  <p:sldIdLst>
    <p:sldId id="289" r:id="rId2"/>
    <p:sldId id="386" r:id="rId3"/>
    <p:sldId id="395" r:id="rId4"/>
    <p:sldId id="350" r:id="rId5"/>
    <p:sldId id="349" r:id="rId6"/>
    <p:sldId id="392" r:id="rId7"/>
    <p:sldId id="389" r:id="rId8"/>
    <p:sldId id="383" r:id="rId9"/>
    <p:sldId id="385" r:id="rId10"/>
    <p:sldId id="315"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 id="2" name="Brannon, Brooke" initials="BB" lastIdx="25" clrIdx="1">
    <p:extLst>
      <p:ext uri="{19B8F6BF-5375-455C-9EA6-DF929625EA0E}">
        <p15:presenceInfo xmlns="" xmlns:p15="http://schemas.microsoft.com/office/powerpoint/2012/main" userId="S-1-5-21-1407069837-2091007605-538272213-28211697" providerId="AD"/>
      </p:ext>
    </p:extLst>
  </p:cmAuthor>
  <p:cmAuthor id="3" name="Microsoft Office User" initials="MOU" lastIdx="3" clrIdx="2">
    <p:extLst>
      <p:ext uri="{19B8F6BF-5375-455C-9EA6-DF929625EA0E}">
        <p15:presenceInfo xmlns=""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FA00"/>
    <a:srgbClr val="A3CDF7"/>
    <a:srgbClr val="A4D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30" autoAdjust="0"/>
    <p:restoredTop sz="99516" autoAdjust="0"/>
  </p:normalViewPr>
  <p:slideViewPr>
    <p:cSldViewPr snapToGrid="0" snapToObjects="1">
      <p:cViewPr varScale="1">
        <p:scale>
          <a:sx n="84" d="100"/>
          <a:sy n="84" d="100"/>
        </p:scale>
        <p:origin x="-134" y="-77"/>
      </p:cViewPr>
      <p:guideLst>
        <p:guide orient="horz" pos="2160"/>
        <p:guide pos="3840"/>
      </p:guideLst>
    </p:cSldViewPr>
  </p:slideViewPr>
  <p:notesTextViewPr>
    <p:cViewPr>
      <p:scale>
        <a:sx n="3" d="2"/>
        <a:sy n="3" d="2"/>
      </p:scale>
      <p:origin x="0" y="0"/>
    </p:cViewPr>
  </p:notesTextViewPr>
  <p:notesViewPr>
    <p:cSldViewPr snapToGrid="0" snapToObjects="1">
      <p:cViewPr varScale="1">
        <p:scale>
          <a:sx n="49" d="100"/>
          <a:sy n="49" d="100"/>
        </p:scale>
        <p:origin x="2668"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pPr/>
              <a:t>8/24/2022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pPr/>
              <a:t>‹#›</a:t>
            </a:fld>
            <a:endParaRPr lang="en-US" dirty="0"/>
          </a:p>
        </p:txBody>
      </p:sp>
    </p:spTree>
    <p:extLst>
      <p:ext uri="{BB962C8B-B14F-4D97-AF65-F5344CB8AC3E}">
        <p14:creationId xmlns=""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pPr/>
              <a:t>8/24/2022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pPr/>
              <a:t>‹#›</a:t>
            </a:fld>
            <a:endParaRPr lang="en-US" dirty="0"/>
          </a:p>
        </p:txBody>
      </p:sp>
    </p:spTree>
    <p:extLst>
      <p:ext uri="{BB962C8B-B14F-4D97-AF65-F5344CB8AC3E}">
        <p14:creationId xmlns=""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what-is-cloud-comput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enterprise/hybri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1.awsstatic.com/whitepapers/aws-overview.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Welcom</a:t>
            </a:r>
            <a:r>
              <a:rPr lang="en-US" sz="1100" baseline="0" dirty="0"/>
              <a:t>e to Module 1, Section 1 </a:t>
            </a:r>
            <a:r>
              <a:rPr lang="en-US" sz="1100" dirty="0"/>
              <a:t>– Cloud Concepts Overview.</a:t>
            </a:r>
          </a:p>
        </p:txBody>
      </p:sp>
    </p:spTree>
    <p:extLst>
      <p:ext uri="{BB962C8B-B14F-4D97-AF65-F5344CB8AC3E}">
        <p14:creationId xmlns="" xmlns:p14="http://schemas.microsoft.com/office/powerpoint/2010/main" val="3304076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participating!</a:t>
            </a:r>
          </a:p>
        </p:txBody>
      </p:sp>
    </p:spTree>
    <p:extLst>
      <p:ext uri="{BB962C8B-B14F-4D97-AF65-F5344CB8AC3E}">
        <p14:creationId xmlns="" xmlns:p14="http://schemas.microsoft.com/office/powerpoint/2010/main" val="347045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 this module, we are going to discuss the basics of cloud computing. In part one, you’ll learn what cloud computing is. In part two, you’ll discover the six advantages of cloud computing. In part three, we’ll reveal what Amazon Web Services is, and in part four, you’ll discover the AWS Cloud Adoption Framework.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course assumes that you have a non-IT background, as it will not teach you how to build applications in the cloud. This course will give you a general conceptual understanding about the cloud and AWS.</a:t>
            </a:r>
          </a:p>
          <a:p>
            <a:endParaRPr lang="en-US" sz="1050" kern="1200" dirty="0">
              <a:solidFill>
                <a:schemeClr val="tx1"/>
              </a:solidFill>
              <a:effectLst/>
              <a:latin typeface="+mn-lt"/>
              <a:ea typeface="+mn-ea"/>
              <a:cs typeface="+mn-cs"/>
            </a:endParaRPr>
          </a:p>
        </p:txBody>
      </p:sp>
    </p:spTree>
    <p:extLst>
      <p:ext uri="{BB962C8B-B14F-4D97-AF65-F5344CB8AC3E}">
        <p14:creationId xmlns="" xmlns:p14="http://schemas.microsoft.com/office/powerpoint/2010/main" val="397329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Cloud computing is the on-demand delivery of compute power, database storage, applications, and other IT resources through a cloud services platform via the internet, with pay-as-you-go pricing.</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most basic way to define what the “cloud” is that it is a computer located somewhere else that is accessed via the Internet and utilized in some way. Web services is also another name for what people call the cloud.</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cloud is comprised of server computers located in large data centers in different locations around the world. When you use a cloud service like Amazon Web Services (AWS), you are utilizing the computers owned by AWS. AWS is a cloud services provider.</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The computers contain various technology features and services, like building blocks, that can be used to assemble solutions that help a user meet their business goals and technology requirements. With cloud computing, organizations can consume on-demand computing and storage resources rather than building, operating, and improving infrastructure on their own.</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Visit the link to learn more </a:t>
            </a:r>
          </a:p>
          <a:p>
            <a:r>
              <a:rPr lang="en-US" sz="1100" baseline="0" dirty="0">
                <a:latin typeface="+mn-lt"/>
                <a:hlinkClick r:id="rId3"/>
              </a:rPr>
              <a:t>https://aws.amazon.com/what-is-cloud-computing/</a:t>
            </a:r>
            <a:r>
              <a:rPr lang="en-US" sz="1100" baseline="0" dirty="0">
                <a:latin typeface="+mn-lt"/>
              </a:rPr>
              <a:t>.</a:t>
            </a:r>
          </a:p>
          <a:p>
            <a:endParaRPr lang="en-US" sz="1100" baseline="0" dirty="0">
              <a:latin typeface="+mn-lt"/>
            </a:endParaRPr>
          </a:p>
          <a:p>
            <a:endParaRPr lang="en-US" sz="1100" dirty="0">
              <a:latin typeface="+mn-lt"/>
            </a:endParaRPr>
          </a:p>
        </p:txBody>
      </p:sp>
    </p:spTree>
    <p:extLst>
      <p:ext uri="{BB962C8B-B14F-4D97-AF65-F5344CB8AC3E}">
        <p14:creationId xmlns="" xmlns:p14="http://schemas.microsoft.com/office/powerpoint/2010/main" val="296513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52199"/>
          </a:xfrm>
        </p:spPr>
        <p:txBody>
          <a:bodyPr/>
          <a:lstStyle/>
          <a:p>
            <a:r>
              <a:rPr lang="en-US" sz="1100" kern="1200" dirty="0">
                <a:solidFill>
                  <a:schemeClr val="tx1"/>
                </a:solidFill>
                <a:effectLst/>
                <a:latin typeface="+mn-lt"/>
                <a:ea typeface="+mn-ea"/>
                <a:cs typeface="+mn-cs"/>
              </a:rPr>
              <a:t>Now, let’s reveal the three cloud deployment models.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"All-In" Cloud is a cloud-based application that is fully deployed in the cloud, and all parts of the application run in the cloud. Applications in the cloud have either been created in the cloud or have been migrated from an existing infrastructure. Cloud-based applications can be built on low-level infrastructure pieces (for example, networking, compute or storage) or can use higher-level services that provide abstraction from the management, architecting, and scaling requirements of core infrastructure.</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 hybrid deployment is a way to connect infrastructure and applications between cloud-based resources and existing resources that are not located in the cloud. The most common method of hybrid deployment is between the cloud and existing on-premises infrastructure (sometimes called on-</a:t>
            </a:r>
            <a:r>
              <a:rPr lang="en-US" sz="1100" kern="1200" dirty="0" err="1">
                <a:solidFill>
                  <a:schemeClr val="tx1"/>
                </a:solidFill>
                <a:effectLst/>
                <a:latin typeface="+mn-lt"/>
                <a:ea typeface="+mn-ea"/>
                <a:cs typeface="+mn-cs"/>
              </a:rPr>
              <a:t>prem</a:t>
            </a:r>
            <a:r>
              <a:rPr lang="en-US" sz="1100" kern="1200" dirty="0">
                <a:solidFill>
                  <a:schemeClr val="tx1"/>
                </a:solidFill>
                <a:effectLst/>
                <a:latin typeface="+mn-lt"/>
                <a:ea typeface="+mn-ea"/>
                <a:cs typeface="+mn-cs"/>
              </a:rPr>
              <a:t>). On-premises infrastructure is located within the physical confines of an enterprise, often in the company's data center. A hybrid deployment model is used to extend an organization's infrastructure into the cloud while connecting cloud resources to an internal system. For more information on how AWS can help you with your hybrid deployment, visit the link </a:t>
            </a:r>
            <a:r>
              <a:rPr lang="en-US" sz="1100" dirty="0">
                <a:hlinkClick r:id="rId3"/>
              </a:rPr>
              <a:t>https://aws.amazon.com/enterprise/hybrid/</a:t>
            </a:r>
            <a:r>
              <a:rPr lang="en-US" sz="1100" dirty="0"/>
              <a:t>.</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When you run a cloud infrastructure from your own data center, that’s called on-premises or private cloud. While this kind of deployment lacks many of the benefits of cloud computing, it does provide dedicated resources and is a popular choice for organizations who need to meet certain compliance standards. In most cases, this deployment model is the same as legacy IT infrastructure while using application management and virtualization to increase resource utilization.</a:t>
            </a:r>
          </a:p>
        </p:txBody>
      </p:sp>
    </p:spTree>
    <p:extLst>
      <p:ext uri="{BB962C8B-B14F-4D97-AF65-F5344CB8AC3E}">
        <p14:creationId xmlns="" xmlns:p14="http://schemas.microsoft.com/office/powerpoint/2010/main" val="343998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Cloud services can fall</a:t>
            </a:r>
            <a:r>
              <a:rPr lang="en-US" sz="1100" baseline="0" dirty="0"/>
              <a:t> into one of three primary categories, based mainly around how much control and responsibility you have over how the service is configured.</a:t>
            </a:r>
          </a:p>
          <a:p>
            <a:endParaRPr lang="en-US" sz="1100" baseline="0" dirty="0"/>
          </a:p>
          <a:p>
            <a:r>
              <a:rPr lang="en-US" sz="1200" kern="1200" dirty="0">
                <a:solidFill>
                  <a:schemeClr val="tx1"/>
                </a:solidFill>
                <a:effectLst/>
                <a:latin typeface="+mn-lt"/>
                <a:ea typeface="+mn-ea"/>
                <a:cs typeface="+mn-cs"/>
              </a:rPr>
              <a:t>With IaaS (or Infrastructure as a Service), you manage the server, which can be physical or virtual, as well as the operating system (Windows or Linux). In general, the data center provider has no access to your server.</a:t>
            </a:r>
          </a:p>
          <a:p>
            <a:r>
              <a:rPr lang="en-US" sz="1200" kern="1200" dirty="0">
                <a:solidFill>
                  <a:schemeClr val="tx1"/>
                </a:solidFill>
                <a:effectLst/>
                <a:latin typeface="+mn-lt"/>
                <a:ea typeface="+mn-ea"/>
                <a:cs typeface="+mn-cs"/>
              </a:rPr>
              <a:t>Basic building blocks for cloud IT include: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Networking features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Compute, and</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Data storage space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 </a:t>
            </a:r>
            <a:r>
              <a:rPr lang="en-US" sz="1200" b="1" kern="1200" dirty="0">
                <a:solidFill>
                  <a:schemeClr val="tx1"/>
                </a:solidFill>
                <a:effectLst/>
                <a:latin typeface="+mn-lt"/>
                <a:ea typeface="+mn-ea"/>
                <a:cs typeface="+mn-cs"/>
              </a:rPr>
              <a:t>PaaS (or Platform as a Service), </a:t>
            </a:r>
            <a:r>
              <a:rPr lang="en-US" sz="1200" kern="1200" dirty="0">
                <a:solidFill>
                  <a:schemeClr val="tx1"/>
                </a:solidFill>
                <a:effectLst/>
                <a:latin typeface="+mn-lt"/>
                <a:ea typeface="+mn-ea"/>
                <a:cs typeface="+mn-cs"/>
              </a:rPr>
              <a:t>someone else manages the underlying hardware and operating systems. This enables you to run applications without managing underlying infrastructure (for example -- patching, updates, maintenance, hardware and operating systems). PaaS also provides a framework for developers that they can build upon to create customized applications.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 </a:t>
            </a:r>
            <a:r>
              <a:rPr lang="en-US" sz="1200" b="1" kern="1200" dirty="0">
                <a:solidFill>
                  <a:schemeClr val="tx1"/>
                </a:solidFill>
                <a:effectLst/>
                <a:latin typeface="+mn-lt"/>
                <a:ea typeface="+mn-ea"/>
                <a:cs typeface="+mn-cs"/>
              </a:rPr>
              <a:t>SaaS (or Software as a Service), </a:t>
            </a:r>
            <a:r>
              <a:rPr lang="en-US" sz="1200" kern="1200" dirty="0">
                <a:solidFill>
                  <a:schemeClr val="tx1"/>
                </a:solidFill>
                <a:effectLst/>
                <a:latin typeface="+mn-lt"/>
                <a:ea typeface="+mn-ea"/>
                <a:cs typeface="+mn-cs"/>
              </a:rPr>
              <a:t>you manage your files, while the service provider takes care of all of the data centers, servers, networks, storage, maintenance, patching, etc. All you worry about is the software and how you want to use it. You are provided with a complete product that is run and managed by the service provider. Facebook and Dropbox are examples of SaaS. You manage your Facebook contacts and Dropbox files, and the service providers manage the systems. </a:t>
            </a:r>
          </a:p>
        </p:txBody>
      </p:sp>
    </p:spTree>
    <p:extLst>
      <p:ext uri="{BB962C8B-B14F-4D97-AF65-F5344CB8AC3E}">
        <p14:creationId xmlns="" xmlns:p14="http://schemas.microsoft.com/office/powerpoint/2010/main" val="79794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45167" y="4272214"/>
            <a:ext cx="6035843" cy="3600450"/>
          </a:xfrm>
        </p:spPr>
        <p:txBody>
          <a:bodyPr/>
          <a:lstStyle/>
          <a:p>
            <a:r>
              <a:rPr lang="en-US" sz="1100" kern="1200" dirty="0">
                <a:solidFill>
                  <a:schemeClr val="tx1"/>
                </a:solidFill>
                <a:effectLst/>
                <a:latin typeface="+mn-lt"/>
                <a:ea typeface="+mn-ea"/>
                <a:cs typeface="+mn-cs"/>
              </a:rPr>
              <a:t>To summarize:</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With the All-In solution, there is no upfront investment, so you avoid the large capital purchases required for an On-Premises solution. You have immediate access to resources without having to procure, install, and configure cabling, racks, servers, and storage in a physical location with appropriate facilities like cooling and power. Instead, you just click to order and pay for the resources you need, which are available almost immediately.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Cloud computing helps you reduce ongoing IT costs in multiple ways. AWS continually lowers prices due to massive economies of scale and continual improvements. Multiple pricing options also help you optimize costs based on your unique workloads. You pay only for what you use on a variable, monthly basis. On-premises solutions typically require upgrades on 1-year, 3-year, or 5-year cycles.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Cloud gives you managed IT resources on demand, at a fraction of the cost of traditional infrastructure. This cost savings empowers organizations to shift resources toward innovative new projects that grow their business by focusing on “apps not ops.”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Predicting how customers are going to adopt your new application is complex, making it difficult to estimate your infrastructure capacity needs. Flexible capacity means that your resources are dynamic. You can quickly provision resources as demand goes up and turn off what you don’t need as demand declines.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Cloud computing’s speed and agility makes it possible for you to respond to changing market conditions. With AWS, resources can be provisioned as needed. This self-service environment changes how you develop and deploy applications, allowing your team to experiment more quickly and more frequently. The amount of time it takes to get a server procured, delivered, and running limits this in a traditional infrastructure.</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With on-premises, it is hard to deliver great performance to a distributed user base. The initial purchase is large, it’s labor intensive with patches, upgrade cycles and systems administration with fixed capacity. There are long procurement cycles and setup, so companies focus on one geographic region at a time to save costs and time. Without geographical limitations, you can deploy your application in any of the AWS regions around the world with lower latency and at minimal cost. </a:t>
            </a:r>
          </a:p>
        </p:txBody>
      </p:sp>
    </p:spTree>
    <p:extLst>
      <p:ext uri="{BB962C8B-B14F-4D97-AF65-F5344CB8AC3E}">
        <p14:creationId xmlns="" xmlns:p14="http://schemas.microsoft.com/office/powerpoint/2010/main" val="104206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The six benefits discussed in this section provide a strong value proposition for moving to the cloud. Each of these benefits should be considered when deciding between an on-premises or cloud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For more information, visit the link. </a:t>
            </a:r>
            <a:r>
              <a:rPr lang="en-US" sz="1100" dirty="0">
                <a:hlinkClick r:id="rId3"/>
              </a:rPr>
              <a:t>https://d1.awsstatic.com/whitepapers/aws-overview.pdf</a:t>
            </a:r>
            <a:r>
              <a:rPr lang="en-US" sz="1100" dirty="0"/>
              <a:t>.</a:t>
            </a:r>
          </a:p>
        </p:txBody>
      </p:sp>
    </p:spTree>
    <p:extLst>
      <p:ext uri="{BB962C8B-B14F-4D97-AF65-F5344CB8AC3E}">
        <p14:creationId xmlns="" xmlns:p14="http://schemas.microsoft.com/office/powerpoint/2010/main" val="360134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array of AWS services can be intimidating as you start your journey into the cloud. Initially, you only need to focus on a few ”core” services. You will need to understand the AWS Global Infrastructure, several Compute services, Networking &amp; Content Delivery, Storage, Databases, Security &amp; Identity Access Management, and, finally, Management Tools. Specifically, you should understand the following services from the core service group:</a:t>
            </a:r>
          </a:p>
          <a:p>
            <a:r>
              <a:rPr lang="en-US" sz="1200" kern="1200" dirty="0">
                <a:solidFill>
                  <a:schemeClr val="tx1"/>
                </a:solidFill>
                <a:effectLst/>
                <a:latin typeface="+mn-lt"/>
                <a:ea typeface="+mn-ea"/>
                <a:cs typeface="+mn-cs"/>
              </a:rPr>
              <a:t>• Compute -- including Amazon Elastic Compute Cloud (or Amazon EC2), AWS Lambda, and AWS Elastic Beanstalk.</a:t>
            </a:r>
          </a:p>
          <a:p>
            <a:r>
              <a:rPr lang="en-US" sz="1200" kern="1200" dirty="0">
                <a:solidFill>
                  <a:schemeClr val="tx1"/>
                </a:solidFill>
                <a:effectLst/>
                <a:latin typeface="+mn-lt"/>
                <a:ea typeface="+mn-ea"/>
                <a:cs typeface="+mn-cs"/>
              </a:rPr>
              <a:t>• Networking -- including Amazon Virtual Private Cloud (or VPC), Amazon Route 53, and Domain Name Services. </a:t>
            </a:r>
          </a:p>
          <a:p>
            <a:r>
              <a:rPr lang="en-US" sz="1200" kern="1200" dirty="0">
                <a:solidFill>
                  <a:schemeClr val="tx1"/>
                </a:solidFill>
                <a:effectLst/>
                <a:latin typeface="+mn-lt"/>
                <a:ea typeface="+mn-ea"/>
                <a:cs typeface="+mn-cs"/>
              </a:rPr>
              <a:t>• Storage -- including Amazon S3 (or Simple Storage Service), and Amazon Glacier. </a:t>
            </a:r>
          </a:p>
          <a:p>
            <a:r>
              <a:rPr lang="en-US" sz="1200" kern="1200" dirty="0">
                <a:solidFill>
                  <a:schemeClr val="tx1"/>
                </a:solidFill>
                <a:effectLst/>
                <a:latin typeface="+mn-lt"/>
                <a:ea typeface="+mn-ea"/>
                <a:cs typeface="+mn-cs"/>
              </a:rPr>
              <a:t>• Databases -- including Amazon RDS (or Relational Database Service), and Amazon DynamoDB (or Non-Relational Database).</a:t>
            </a:r>
          </a:p>
        </p:txBody>
      </p:sp>
    </p:spTree>
    <p:extLst>
      <p:ext uri="{BB962C8B-B14F-4D97-AF65-F5344CB8AC3E}">
        <p14:creationId xmlns="" xmlns:p14="http://schemas.microsoft.com/office/powerpoint/2010/main" val="1014714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Developer and Operations group, you should also understand the following:</a:t>
            </a:r>
          </a:p>
          <a:p>
            <a:r>
              <a:rPr lang="en-US" sz="1200" kern="1200" dirty="0">
                <a:solidFill>
                  <a:schemeClr val="tx1"/>
                </a:solidFill>
                <a:effectLst/>
                <a:latin typeface="+mn-lt"/>
                <a:ea typeface="+mn-ea"/>
                <a:cs typeface="+mn-cs"/>
              </a:rPr>
              <a:t>• Management Tools including CloudWatch and AWS CloudFormation.</a:t>
            </a:r>
          </a:p>
          <a:p>
            <a:r>
              <a:rPr lang="en-US" sz="1200" kern="1200" dirty="0">
                <a:solidFill>
                  <a:schemeClr val="tx1"/>
                </a:solidFill>
                <a:effectLst/>
                <a:latin typeface="+mn-lt"/>
                <a:ea typeface="+mn-ea"/>
                <a:cs typeface="+mn-cs"/>
              </a:rPr>
              <a:t>• Security and Identity -- including AWS Identity and Access Management (IAM)</a:t>
            </a:r>
          </a:p>
          <a:p>
            <a:pPr>
              <a:spcBef>
                <a:spcPts val="600"/>
              </a:spcBef>
            </a:pPr>
            <a:endParaRPr lang="en-US" sz="1100" baseline="0" dirty="0"/>
          </a:p>
        </p:txBody>
      </p:sp>
    </p:spTree>
    <p:extLst>
      <p:ext uri="{BB962C8B-B14F-4D97-AF65-F5344CB8AC3E}">
        <p14:creationId xmlns="" xmlns:p14="http://schemas.microsoft.com/office/powerpoint/2010/main" val="4189140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8FF62EC8-AF5C-4765-A35B-3B826099E2E5}" type="datetimeFigureOut">
              <a:rPr lang="en-US" smtClean="0"/>
              <a:pPr/>
              <a:t>8/24/2022</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403286FD-E0F6-4918-9A95-AAD017764566}" type="slidenum">
              <a:rPr lang="en-US" smtClean="0"/>
              <a:pPr/>
              <a:t>‹#›</a:t>
            </a:fld>
            <a:endParaRPr lang="en-US"/>
          </a:p>
        </p:txBody>
      </p:sp>
      <p:pic>
        <p:nvPicPr>
          <p:cNvPr id="30" name="Picture 2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 y="0"/>
            <a:ext cx="12190817" cy="6858000"/>
          </a:xfrm>
          <a:prstGeom prst="rect">
            <a:avLst/>
          </a:prstGeom>
        </p:spPr>
      </p:pic>
      <p:graphicFrame>
        <p:nvGraphicFramePr>
          <p:cNvPr id="31" name="Object 30">
            <a:extLst>
              <a:ext uri="{FF2B5EF4-FFF2-40B4-BE49-F238E27FC236}">
                <a16:creationId xmlns="" xmlns:a16="http://schemas.microsoft.com/office/drawing/2014/main" id="{80DEBD7B-5FA9-4992-A601-EB72CF549893}"/>
              </a:ext>
            </a:extLst>
          </p:cNvPr>
          <p:cNvGraphicFramePr>
            <a:graphicFrameLocks noChangeAspect="1"/>
          </p:cNvGraphicFramePr>
          <p:nvPr userDrawn="1">
            <p:extLst>
              <p:ext uri="{D42A27DB-BD31-4B8C-83A1-F6EECF244321}">
                <p14:modId xmlns="" xmlns:p14="http://schemas.microsoft.com/office/powerpoint/2010/main" val="1557464044"/>
              </p:ext>
            </p:extLst>
          </p:nvPr>
        </p:nvGraphicFramePr>
        <p:xfrm>
          <a:off x="12185650" y="25400"/>
          <a:ext cx="9525" cy="6858000"/>
        </p:xfrm>
        <a:graphic>
          <a:graphicData uri="http://schemas.openxmlformats.org/presentationml/2006/ole">
            <p:oleObj spid="_x0000_s11266" name="Image" r:id="rId4" imgW="12698" imgH="9142857" progId="">
              <p:embed/>
            </p:oleObj>
          </a:graphicData>
        </a:graphic>
      </p:graphicFrame>
      <p:graphicFrame>
        <p:nvGraphicFramePr>
          <p:cNvPr id="32" name="Object 31">
            <a:extLst>
              <a:ext uri="{FF2B5EF4-FFF2-40B4-BE49-F238E27FC236}">
                <a16:creationId xmlns="" xmlns:a16="http://schemas.microsoft.com/office/drawing/2014/main" id="{7120EA26-A6C6-4FDA-A6D6-DC0B8AAABE75}"/>
              </a:ext>
            </a:extLst>
          </p:cNvPr>
          <p:cNvGraphicFramePr>
            <a:graphicFrameLocks noChangeAspect="1"/>
          </p:cNvGraphicFramePr>
          <p:nvPr userDrawn="1">
            <p:extLst>
              <p:ext uri="{D42A27DB-BD31-4B8C-83A1-F6EECF244321}">
                <p14:modId xmlns="" xmlns:p14="http://schemas.microsoft.com/office/powerpoint/2010/main" val="2681500795"/>
              </p:ext>
            </p:extLst>
          </p:nvPr>
        </p:nvGraphicFramePr>
        <p:xfrm>
          <a:off x="12186206" y="0"/>
          <a:ext cx="9525" cy="6858000"/>
        </p:xfrm>
        <a:graphic>
          <a:graphicData uri="http://schemas.openxmlformats.org/presentationml/2006/ole">
            <p:oleObj spid="_x0000_s11267" name="Image" r:id="rId5" imgW="12698" imgH="9142857" progId="">
              <p:embed/>
            </p:oleObj>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B8D881-A1FF-A248-B220-002DCF0CB8A4}" type="datetimeFigureOut">
              <a:rPr lang="en-US" smtClean="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C43BFD-8FF7-A343-A8A6-E2338FCE804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B8D881-A1FF-A248-B220-002DCF0CB8A4}" type="datetimeFigureOut">
              <a:rPr lang="en-US" smtClean="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C43BFD-8FF7-A343-A8A6-E2338FCE804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0" y="0"/>
            <a:ext cx="12193268" cy="6860237"/>
          </a:xfrm>
          <a:prstGeom prst="rect">
            <a:avLst/>
          </a:prstGeom>
        </p:spPr>
      </p:pic>
      <p:sp>
        <p:nvSpPr>
          <p:cNvPr id="2" name="Title 1"/>
          <p:cNvSpPr>
            <a:spLocks noGrp="1"/>
          </p:cNvSpPr>
          <p:nvPr userDrawn="1">
            <p:ph type="title"/>
          </p:nvPr>
        </p:nvSpPr>
        <p:spPr>
          <a:xfrm>
            <a:off x="238539" y="263527"/>
            <a:ext cx="93626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 xmlns:a16="http://schemas.microsoft.com/office/drawing/2014/main" id="{203EF237-8DE6-4679-839B-F52D6B83D301}"/>
              </a:ext>
            </a:extLst>
          </p:cNvPr>
          <p:cNvGraphicFramePr>
            <a:graphicFrameLocks noChangeAspect="1"/>
          </p:cNvGraphicFramePr>
          <p:nvPr userDrawn="1">
            <p:extLst/>
          </p:nvPr>
        </p:nvGraphicFramePr>
        <p:xfrm>
          <a:off x="12175800" y="-31440"/>
          <a:ext cx="9525" cy="6858000"/>
        </p:xfrm>
        <a:graphic>
          <a:graphicData uri="http://schemas.openxmlformats.org/presentationml/2006/ole">
            <p:oleObj spid="_x0000_s12290" name="Image" r:id="rId5" imgW="12698" imgH="9142857" progId="">
              <p:embed/>
            </p:oleObj>
          </a:graphicData>
        </a:graphic>
      </p:graphicFrame>
      <p:sp>
        <p:nvSpPr>
          <p:cNvPr id="8" name="Rectangle 7">
            <a:extLst>
              <a:ext uri="{FF2B5EF4-FFF2-40B4-BE49-F238E27FC236}">
                <a16:creationId xmlns=""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FF62EC8-AF5C-4765-A35B-3B826099E2E5}" type="datetimeFigureOut">
              <a:rPr lang="en-US" smtClean="0"/>
              <a:pPr/>
              <a:t>8/24/2022</a:t>
            </a:fld>
            <a:endParaRPr lang="en-US"/>
          </a:p>
        </p:txBody>
      </p:sp>
      <p:sp>
        <p:nvSpPr>
          <p:cNvPr id="9" name="Slide Number Placeholder 8"/>
          <p:cNvSpPr>
            <a:spLocks noGrp="1"/>
          </p:cNvSpPr>
          <p:nvPr>
            <p:ph type="sldNum" sz="quarter" idx="15"/>
          </p:nvPr>
        </p:nvSpPr>
        <p:spPr/>
        <p:txBody>
          <a:bodyPr rtlCol="0"/>
          <a:lstStyle/>
          <a:p>
            <a:fld id="{9FC43BFD-8FF7-A343-A8A6-E2338FCE8046}"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a:p>
        </p:txBody>
      </p:sp>
      <p:pic>
        <p:nvPicPr>
          <p:cNvPr id="11" name="Picture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9524"/>
          </a:xfrm>
          <a:prstGeom prst="rect">
            <a:avLst/>
          </a:prstGeom>
        </p:spPr>
      </p:pic>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F3B8D881-A1FF-A248-B220-002DCF0CB8A4}" type="datetimeFigureOut">
              <a:rPr lang="en-US" smtClean="0"/>
              <a:pPr/>
              <a:t>8/24/2022</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9FC43BFD-8FF7-A343-A8A6-E2338FCE804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B8D881-A1FF-A248-B220-002DCF0CB8A4}" type="datetimeFigureOut">
              <a:rPr lang="en-US" smtClean="0"/>
              <a:pPr/>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C43BFD-8FF7-A343-A8A6-E2338FCE8046}"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3B8D881-A1FF-A248-B220-002DCF0CB8A4}" type="datetimeFigureOut">
              <a:rPr lang="en-US" smtClean="0"/>
              <a:pPr/>
              <a:t>8/24/2022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C43BFD-8FF7-A343-A8A6-E2338FCE8046}"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3B8D881-A1FF-A248-B220-002DCF0CB8A4}" type="datetimeFigureOut">
              <a:rPr lang="en-US" smtClean="0"/>
              <a:pPr/>
              <a:t>8/24/2022</a:t>
            </a:fld>
            <a:endParaRPr lang="en-US" dirty="0"/>
          </a:p>
        </p:txBody>
      </p:sp>
      <p:sp>
        <p:nvSpPr>
          <p:cNvPr id="7" name="Slide Number Placeholder 6"/>
          <p:cNvSpPr>
            <a:spLocks noGrp="1"/>
          </p:cNvSpPr>
          <p:nvPr>
            <p:ph type="sldNum" sz="quarter" idx="11"/>
          </p:nvPr>
        </p:nvSpPr>
        <p:spPr/>
        <p:txBody>
          <a:bodyPr rtlCol="0"/>
          <a:lstStyle/>
          <a:p>
            <a:fld id="{9FC43BFD-8FF7-A343-A8A6-E2338FCE8046}"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D881-A1FF-A248-B220-002DCF0CB8A4}" type="datetimeFigureOut">
              <a:rPr lang="en-US" smtClean="0"/>
              <a:pPr/>
              <a:t>8/24/2022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C43BFD-8FF7-A343-A8A6-E2338FCE804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3B8D881-A1FF-A248-B220-002DCF0CB8A4}" type="datetimeFigureOut">
              <a:rPr lang="en-US" smtClean="0"/>
              <a:pPr/>
              <a:t>8/24/2022</a:t>
            </a:fld>
            <a:endParaRPr lang="en-US" dirty="0"/>
          </a:p>
        </p:txBody>
      </p:sp>
      <p:sp>
        <p:nvSpPr>
          <p:cNvPr id="22" name="Slide Number Placeholder 21"/>
          <p:cNvSpPr>
            <a:spLocks noGrp="1"/>
          </p:cNvSpPr>
          <p:nvPr>
            <p:ph type="sldNum" sz="quarter" idx="15"/>
          </p:nvPr>
        </p:nvSpPr>
        <p:spPr/>
        <p:txBody>
          <a:bodyPr rtlCol="0"/>
          <a:lstStyle/>
          <a:p>
            <a:fld id="{9FC43BFD-8FF7-A343-A8A6-E2338FCE8046}"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3B8D881-A1FF-A248-B220-002DCF0CB8A4}" type="datetimeFigureOut">
              <a:rPr lang="en-US" smtClean="0"/>
              <a:pPr/>
              <a:t>8/24/2022</a:t>
            </a:fld>
            <a:endParaRPr lang="en-US" dirty="0"/>
          </a:p>
        </p:txBody>
      </p:sp>
      <p:sp>
        <p:nvSpPr>
          <p:cNvPr id="18" name="Slide Number Placeholder 17"/>
          <p:cNvSpPr>
            <a:spLocks noGrp="1"/>
          </p:cNvSpPr>
          <p:nvPr>
            <p:ph type="sldNum" sz="quarter" idx="11"/>
          </p:nvPr>
        </p:nvSpPr>
        <p:spPr/>
        <p:txBody>
          <a:bodyPr rtlCol="0"/>
          <a:lstStyle/>
          <a:p>
            <a:fld id="{9FC43BFD-8FF7-A343-A8A6-E2338FCE8046}"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F3B8D881-A1FF-A248-B220-002DCF0CB8A4}" type="datetimeFigureOut">
              <a:rPr lang="en-US" smtClean="0"/>
              <a:pPr/>
              <a:t>8/24/2022</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9FC43BFD-8FF7-A343-A8A6-E2338FCE804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7.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notesSlide" Target="../notesSlides/notesSlide8.xml"/><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2" Type="http://schemas.openxmlformats.org/officeDocument/2006/relationships/slideLayout" Target="../slideLayouts/slideLayout2.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tags" Target="../tags/tag8.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notesSlide" Target="../notesSlides/notesSlide9.xml"/><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slideLayout" Target="../slideLayouts/slideLayout2.xml"/><Relationship Id="rId16" Type="http://schemas.openxmlformats.org/officeDocument/2006/relationships/image" Target="../media/image57.png"/><Relationship Id="rId1" Type="http://schemas.openxmlformats.org/officeDocument/2006/relationships/tags" Target="../tags/tag9.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2498756" y="2118511"/>
            <a:ext cx="7469109" cy="1620289"/>
          </a:xfrm>
        </p:spPr>
        <p:txBody>
          <a:bodyPr>
            <a:normAutofit fontScale="90000"/>
          </a:bodyPr>
          <a:lstStyle/>
          <a:p>
            <a:r>
              <a:rPr lang="en-US" sz="5400" dirty="0" smtClean="0">
                <a:latin typeface="Amazon Ember Light" charset="0"/>
                <a:ea typeface="Amazon Ember Light" charset="0"/>
                <a:cs typeface="Amazon Ember Light" charset="0"/>
              </a:rPr>
              <a:t>CLOUD</a:t>
            </a:r>
            <a:r>
              <a:rPr lang="en-US" sz="5400" dirty="0" smtClean="0">
                <a:latin typeface="Amazon Ember Light" charset="0"/>
                <a:ea typeface="Amazon Ember Light" charset="0"/>
                <a:cs typeface="Amazon Ember Light" charset="0"/>
              </a:rPr>
              <a:t> </a:t>
            </a:r>
            <a:r>
              <a:rPr lang="en-US" sz="5400" dirty="0" smtClean="0">
                <a:latin typeface="Amazon Ember Light" charset="0"/>
                <a:ea typeface="Amazon Ember Light" charset="0"/>
                <a:cs typeface="Amazon Ember Light" charset="0"/>
              </a:rPr>
              <a:t>INTRODUCTION</a:t>
            </a:r>
            <a:endParaRPr lang="en-US" sz="5400" dirty="0">
              <a:latin typeface="Amazon Ember Light" charset="0"/>
              <a:ea typeface="Amazon Ember Light" charset="0"/>
              <a:cs typeface="Amazon Ember Light" charset="0"/>
            </a:endParaRPr>
          </a:p>
        </p:txBody>
      </p:sp>
      <p:sp>
        <p:nvSpPr>
          <p:cNvPr id="3" name="TextBox 2"/>
          <p:cNvSpPr txBox="1"/>
          <p:nvPr/>
        </p:nvSpPr>
        <p:spPr>
          <a:xfrm>
            <a:off x="9252642" y="5984341"/>
            <a:ext cx="2157790" cy="369332"/>
          </a:xfrm>
          <a:prstGeom prst="rect">
            <a:avLst/>
          </a:prstGeom>
          <a:noFill/>
        </p:spPr>
        <p:txBody>
          <a:bodyPr wrap="square" rtlCol="0">
            <a:spAutoFit/>
          </a:bodyPr>
          <a:lstStyle/>
          <a:p>
            <a:r>
              <a:rPr lang="en-US" dirty="0" smtClean="0">
                <a:solidFill>
                  <a:schemeClr val="accent6">
                    <a:lumMod val="75000"/>
                  </a:schemeClr>
                </a:solidFill>
                <a:latin typeface="Adobe Caslon Pro" pitchFamily="18" charset="0"/>
              </a:rPr>
              <a:t>-- Suresh Siripuram</a:t>
            </a:r>
            <a:endParaRPr lang="en-US" dirty="0">
              <a:solidFill>
                <a:schemeClr val="accent6">
                  <a:lumMod val="75000"/>
                </a:schemeClr>
              </a:solidFill>
              <a:latin typeface="Adobe Caslon Pro" pitchFamily="18" charset="0"/>
            </a:endParaRPr>
          </a:p>
        </p:txBody>
      </p:sp>
    </p:spTree>
    <p:custDataLst>
      <p:tags r:id="rId1"/>
    </p:custDataLst>
    <p:extLst>
      <p:ext uri="{BB962C8B-B14F-4D97-AF65-F5344CB8AC3E}">
        <p14:creationId xmlns="" xmlns:p14="http://schemas.microsoft.com/office/powerpoint/2010/main" val="48647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a:spLocks noGrp="1"/>
          </p:cNvSpPr>
          <p:nvPr>
            <p:ph type="ctrTitle"/>
          </p:nvPr>
        </p:nvSpPr>
        <p:spPr>
          <a:xfrm>
            <a:off x="5933197" y="2810934"/>
            <a:ext cx="6056583" cy="834496"/>
          </a:xfrm>
        </p:spPr>
        <p:txBody>
          <a:bodyPr>
            <a:normAutofit/>
          </a:bodyPr>
          <a:lstStyle/>
          <a:p>
            <a:r>
              <a:rPr lang="en-US" dirty="0" smtClean="0"/>
              <a:t>Thank you</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 xmlns:p14="http://schemas.microsoft.com/office/powerpoint/2010/main" val="188173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012"/>
            <a:ext cx="9956800" cy="1143000"/>
          </a:xfrm>
        </p:spPr>
        <p:txBody>
          <a:bodyPr/>
          <a:lstStyle/>
          <a:p>
            <a:r>
              <a:rPr lang="en-US" dirty="0" smtClean="0"/>
              <a:t>                                     </a:t>
            </a:r>
            <a:r>
              <a:rPr lang="en-US" b="1" u="sng" dirty="0" smtClean="0"/>
              <a:t>AGENDA</a:t>
            </a:r>
            <a:endParaRPr lang="en-US" b="1" u="sng" dirty="0"/>
          </a:p>
        </p:txBody>
      </p:sp>
      <p:sp>
        <p:nvSpPr>
          <p:cNvPr id="5" name="Content Placeholder 4"/>
          <p:cNvSpPr>
            <a:spLocks noGrp="1"/>
          </p:cNvSpPr>
          <p:nvPr>
            <p:ph sz="quarter" idx="1"/>
          </p:nvPr>
        </p:nvSpPr>
        <p:spPr>
          <a:xfrm>
            <a:off x="609600" y="1339913"/>
            <a:ext cx="9956800" cy="4873752"/>
          </a:xfrm>
        </p:spPr>
        <p:txBody>
          <a:bodyPr>
            <a:noAutofit/>
          </a:bodyPr>
          <a:lstStyle/>
          <a:p>
            <a:pPr marL="493713" indent="-493713">
              <a:spcBef>
                <a:spcPts val="1800"/>
              </a:spcBef>
            </a:pPr>
            <a:r>
              <a:rPr lang="en-US" dirty="0" smtClean="0"/>
              <a:t>What </a:t>
            </a:r>
            <a:r>
              <a:rPr lang="en-US" dirty="0"/>
              <a:t>is Cloud Computing</a:t>
            </a:r>
            <a:r>
              <a:rPr lang="en-US" dirty="0" smtClean="0"/>
              <a:t>?</a:t>
            </a:r>
          </a:p>
          <a:p>
            <a:pPr marL="493713" indent="-493713">
              <a:spcBef>
                <a:spcPts val="1800"/>
              </a:spcBef>
            </a:pPr>
            <a:r>
              <a:rPr lang="en-US" dirty="0" smtClean="0"/>
              <a:t>Types of Clouds?</a:t>
            </a:r>
          </a:p>
          <a:p>
            <a:pPr marL="493713" indent="-493713">
              <a:spcBef>
                <a:spcPts val="1800"/>
              </a:spcBef>
            </a:pPr>
            <a:r>
              <a:rPr lang="en-US" dirty="0" smtClean="0"/>
              <a:t>Advantages </a:t>
            </a:r>
            <a:r>
              <a:rPr lang="en-US" dirty="0"/>
              <a:t>of Cloud </a:t>
            </a:r>
            <a:r>
              <a:rPr lang="en-US" dirty="0" smtClean="0"/>
              <a:t>Computing?</a:t>
            </a:r>
          </a:p>
          <a:p>
            <a:pPr marL="493713" indent="-493713">
              <a:spcBef>
                <a:spcPts val="1800"/>
              </a:spcBef>
            </a:pPr>
            <a:r>
              <a:rPr lang="en-US" dirty="0" smtClean="0"/>
              <a:t>Service Modules in Cloud?</a:t>
            </a:r>
            <a:endParaRPr lang="en-US" dirty="0"/>
          </a:p>
          <a:p>
            <a:pPr marL="493713" indent="-493713">
              <a:spcBef>
                <a:spcPts val="1800"/>
              </a:spcBef>
            </a:pPr>
            <a:r>
              <a:rPr lang="en-US" dirty="0" smtClean="0"/>
              <a:t>What </a:t>
            </a:r>
            <a:r>
              <a:rPr lang="en-US" dirty="0"/>
              <a:t>is Amazon Web Services (AWS</a:t>
            </a:r>
            <a:r>
              <a:rPr lang="en-US" dirty="0" smtClean="0"/>
              <a:t>)?</a:t>
            </a:r>
          </a:p>
          <a:p>
            <a:pPr marL="493713" indent="-493713">
              <a:spcBef>
                <a:spcPts val="1800"/>
              </a:spcBef>
            </a:pPr>
            <a:r>
              <a:rPr lang="en-US" dirty="0" smtClean="0"/>
              <a:t>Cloud Vs On-premises.</a:t>
            </a:r>
            <a:endParaRPr lang="en-US" dirty="0" smtClean="0"/>
          </a:p>
          <a:p>
            <a:pPr marL="493713" indent="-493713">
              <a:spcBef>
                <a:spcPts val="1800"/>
              </a:spcBef>
            </a:pPr>
            <a:r>
              <a:rPr lang="en-US" dirty="0" smtClean="0"/>
              <a:t>Regions &amp; </a:t>
            </a:r>
            <a:r>
              <a:rPr lang="en-US" dirty="0" err="1" smtClean="0"/>
              <a:t>Availbility</a:t>
            </a:r>
            <a:r>
              <a:rPr lang="en-US" dirty="0" smtClean="0"/>
              <a:t> Zones &amp; Edge </a:t>
            </a:r>
            <a:r>
              <a:rPr lang="en-US" dirty="0" err="1" smtClean="0"/>
              <a:t>Loactions</a:t>
            </a:r>
            <a:r>
              <a:rPr lang="en-US" dirty="0" smtClean="0"/>
              <a:t>.</a:t>
            </a:r>
            <a:endParaRPr lang="en-US" dirty="0" smtClean="0"/>
          </a:p>
          <a:p>
            <a:pPr marL="493713" indent="-493713">
              <a:spcBef>
                <a:spcPts val="1800"/>
              </a:spcBef>
            </a:pPr>
            <a:r>
              <a:rPr lang="en-US" dirty="0" smtClean="0"/>
              <a:t>Enterprises that uses </a:t>
            </a:r>
            <a:r>
              <a:rPr lang="en-US" dirty="0" err="1" smtClean="0"/>
              <a:t>Aws</a:t>
            </a:r>
            <a:r>
              <a:rPr lang="en-US" dirty="0" smtClean="0"/>
              <a:t>.</a:t>
            </a:r>
          </a:p>
          <a:p>
            <a:pPr marL="493713" indent="-493713">
              <a:spcBef>
                <a:spcPts val="1800"/>
              </a:spcBef>
            </a:pPr>
            <a:r>
              <a:rPr lang="en-US" dirty="0" smtClean="0"/>
              <a:t>Domain of Services.</a:t>
            </a:r>
          </a:p>
          <a:p>
            <a:pPr marL="493713" indent="-493713">
              <a:spcBef>
                <a:spcPts val="1800"/>
              </a:spcBef>
            </a:pPr>
            <a:endParaRPr lang="en-US" dirty="0"/>
          </a:p>
          <a:p>
            <a:pPr marL="493713" indent="-493713">
              <a:spcBef>
                <a:spcPts val="1800"/>
              </a:spcBef>
            </a:pPr>
            <a:endParaRPr lang="en-US" dirty="0" smtClean="0"/>
          </a:p>
          <a:p>
            <a:pPr marL="493713" indent="-493713">
              <a:spcBef>
                <a:spcPts val="1800"/>
              </a:spcBef>
            </a:pPr>
            <a:endParaRPr lang="en-US" dirty="0"/>
          </a:p>
          <a:p>
            <a:pPr>
              <a:spcBef>
                <a:spcPts val="1800"/>
              </a:spcBef>
            </a:pPr>
            <a:endParaRPr lang="en-US" dirty="0"/>
          </a:p>
        </p:txBody>
      </p:sp>
    </p:spTree>
    <p:custDataLst>
      <p:tags r:id="rId1"/>
    </p:custDataLst>
    <p:extLst>
      <p:ext uri="{BB962C8B-B14F-4D97-AF65-F5344CB8AC3E}">
        <p14:creationId xmlns="" xmlns:p14="http://schemas.microsoft.com/office/powerpoint/2010/main" val="183894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Cloud Computing? </a:t>
            </a:r>
          </a:p>
        </p:txBody>
      </p:sp>
      <p:sp>
        <p:nvSpPr>
          <p:cNvPr id="7" name="Content Placeholder 6"/>
          <p:cNvSpPr>
            <a:spLocks noGrp="1"/>
          </p:cNvSpPr>
          <p:nvPr>
            <p:ph sz="quarter" idx="1"/>
          </p:nvPr>
        </p:nvSpPr>
        <p:spPr>
          <a:xfrm>
            <a:off x="625641" y="1713201"/>
            <a:ext cx="10972309" cy="4913308"/>
          </a:xfrm>
        </p:spPr>
        <p:txBody>
          <a:bodyPr/>
          <a:lstStyle/>
          <a:p>
            <a:pPr marL="0" indent="0">
              <a:buNone/>
            </a:pPr>
            <a:r>
              <a:rPr lang="en-US" sz="2667" dirty="0" smtClean="0"/>
              <a:t>In </a:t>
            </a:r>
            <a:r>
              <a:rPr lang="en-US" sz="2667" dirty="0" smtClean="0"/>
              <a:t>simple </a:t>
            </a:r>
            <a:r>
              <a:rPr lang="en-US" sz="2667" dirty="0" smtClean="0"/>
              <a:t>terms, Cloud </a:t>
            </a:r>
            <a:r>
              <a:rPr lang="en-US" sz="2667" dirty="0" smtClean="0"/>
              <a:t>computing is technology where resources is provided as a service through internet to a user with </a:t>
            </a:r>
            <a:r>
              <a:rPr lang="en-US" sz="2667" dirty="0" smtClean="0">
                <a:solidFill>
                  <a:schemeClr val="accent2">
                    <a:lumMod val="75000"/>
                  </a:schemeClr>
                </a:solidFill>
              </a:rPr>
              <a:t>pay-as-use</a:t>
            </a:r>
            <a:r>
              <a:rPr lang="en-US" sz="2667" dirty="0" smtClean="0"/>
              <a:t> pricing.</a:t>
            </a:r>
            <a:endParaRPr lang="en-US" dirty="0"/>
          </a:p>
        </p:txBody>
      </p:sp>
      <p:pic>
        <p:nvPicPr>
          <p:cNvPr id="3" name="Picture 5"/>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3418286" y="3322622"/>
            <a:ext cx="4957042" cy="330388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 xmlns:p14="http://schemas.microsoft.com/office/powerpoint/2010/main" val="211468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Three Cloud Deployment Models</a:t>
            </a:r>
          </a:p>
        </p:txBody>
      </p:sp>
      <p:grpSp>
        <p:nvGrpSpPr>
          <p:cNvPr id="6" name="Group 5"/>
          <p:cNvGrpSpPr/>
          <p:nvPr/>
        </p:nvGrpSpPr>
        <p:grpSpPr>
          <a:xfrm>
            <a:off x="526240" y="1746476"/>
            <a:ext cx="7382684" cy="3161986"/>
            <a:chOff x="2205926" y="1746476"/>
            <a:chExt cx="7382684" cy="3161986"/>
          </a:xfrm>
        </p:grpSpPr>
        <p:sp>
          <p:nvSpPr>
            <p:cNvPr id="9" name="Content Placeholder 2"/>
            <p:cNvSpPr txBox="1">
              <a:spLocks/>
            </p:cNvSpPr>
            <p:nvPr/>
          </p:nvSpPr>
          <p:spPr>
            <a:xfrm>
              <a:off x="2502727" y="4366867"/>
              <a:ext cx="2821575" cy="541595"/>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233" lvl="1" indent="0" algn="ctr">
                <a:buNone/>
              </a:pPr>
              <a:r>
                <a:rPr lang="en-US" sz="2667" b="1" dirty="0" smtClean="0">
                  <a:latin typeface="Amazon Ember" panose="020B0603020204020204" pitchFamily="34" charset="0"/>
                  <a:ea typeface="Amazon Ember" panose="020B0603020204020204" pitchFamily="34" charset="0"/>
                  <a:cs typeface="Amazon Ember" panose="020B0603020204020204" pitchFamily="34" charset="0"/>
                </a:rPr>
                <a:t>PUBLIC CLOUD</a:t>
              </a:r>
              <a:endParaRPr lang="en-US" sz="2667"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Content Placeholder 2"/>
            <p:cNvSpPr txBox="1">
              <a:spLocks/>
            </p:cNvSpPr>
            <p:nvPr/>
          </p:nvSpPr>
          <p:spPr>
            <a:xfrm>
              <a:off x="6884070" y="4362726"/>
              <a:ext cx="1842795" cy="545736"/>
            </a:xfrm>
            <a:prstGeom prst="rect">
              <a:avLst/>
            </a:prstGeom>
          </p:spPr>
          <p:txBody>
            <a:bodyPr vert="horz" lIns="121920" tIns="60960" rIns="121920" bIns="60960" rtlCol="0">
              <a:noAutofit/>
            </a:bodyPr>
            <a:lstStyle>
              <a:defPPr>
                <a:defRPr lang="en-US"/>
              </a:defPPr>
              <a:lvl1pPr indent="0" defTabSz="457200">
                <a:spcBef>
                  <a:spcPct val="20000"/>
                </a:spcBef>
                <a:buFontTx/>
                <a:buNone/>
                <a:defRPr sz="2400" b="0" i="0">
                  <a:latin typeface="Arial"/>
                  <a:cs typeface="Arial"/>
                </a:defRPr>
              </a:lvl1pPr>
              <a:lvl2pPr marL="4233" lvl="1" indent="0" algn="ctr" defTabSz="457200">
                <a:spcBef>
                  <a:spcPct val="20000"/>
                </a:spcBef>
                <a:buClr>
                  <a:schemeClr val="accent1"/>
                </a:buClr>
                <a:buSzPct val="125000"/>
                <a:buFontTx/>
                <a:buNone/>
                <a:defRPr sz="2667" b="1" i="0">
                  <a:latin typeface="Amazon Ember" panose="020B0603020204020204" pitchFamily="34" charset="0"/>
                  <a:ea typeface="Amazon Ember" panose="020B0603020204020204" pitchFamily="34" charset="0"/>
                  <a:cs typeface="Amazon Ember" panose="020B0603020204020204" pitchFamily="34" charset="0"/>
                </a:defRPr>
              </a:lvl2pPr>
              <a:lvl3pPr marL="625475" indent="-282575" defTabSz="457200">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defTabSz="457200">
                <a:spcBef>
                  <a:spcPct val="20000"/>
                </a:spcBef>
                <a:buClr>
                  <a:schemeClr val="accent1"/>
                </a:buClr>
                <a:buFont typeface="Arial" panose="020B0604020202020204" pitchFamily="34" charset="0"/>
                <a:buChar char="•"/>
                <a:defRPr b="0" i="0">
                  <a:latin typeface="Arial"/>
                  <a:cs typeface="Arial"/>
                </a:defRPr>
              </a:lvl4pPr>
              <a:lvl5pPr marL="2057400" indent="-228600" defTabSz="457200">
                <a:spcBef>
                  <a:spcPct val="20000"/>
                </a:spcBef>
                <a:buFont typeface="Arial"/>
                <a:buChar char="»"/>
                <a:defRPr sz="1600" b="0" i="0">
                  <a:solidFill>
                    <a:srgbClr val="595A5D"/>
                  </a:solidFill>
                  <a:latin typeface="Arial"/>
                  <a:cs typeface="Aria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1"/>
              <a:r>
                <a:rPr lang="en-US" dirty="0"/>
                <a:t>Hybrid</a:t>
              </a:r>
            </a:p>
          </p:txBody>
        </p:sp>
        <p:pic>
          <p:nvPicPr>
            <p:cNvPr id="9218" name="Picture 2" descr="Cloud Computi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205926" y="1746476"/>
              <a:ext cx="3415175" cy="2721255"/>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p:cNvPicPr>
              <a:picLocks noChangeAspect="1"/>
            </p:cNvPicPr>
            <p:nvPr/>
          </p:nvPicPr>
          <p:blipFill rotWithShape="1">
            <a:blip r:embed="rId6">
              <a:extLst>
                <a:ext uri="{28A0092B-C50C-407E-A947-70E740481C1C}">
                  <a14:useLocalDpi xmlns="" xmlns:a14="http://schemas.microsoft.com/office/drawing/2010/main" val="0"/>
                </a:ext>
              </a:extLst>
            </a:blip>
            <a:srcRect l="25657" r="25555"/>
            <a:stretch/>
          </p:blipFill>
          <p:spPr>
            <a:xfrm>
              <a:off x="6022327" y="2008275"/>
              <a:ext cx="3566283" cy="2329990"/>
            </a:xfrm>
            <a:prstGeom prst="rect">
              <a:avLst/>
            </a:prstGeom>
          </p:spPr>
        </p:pic>
      </p:grpSp>
      <p:sp>
        <p:nvSpPr>
          <p:cNvPr id="8" name="Content Placeholder 2">
            <a:extLst>
              <a:ext uri="{FF2B5EF4-FFF2-40B4-BE49-F238E27FC236}">
                <a16:creationId xmlns="" xmlns:a16="http://schemas.microsoft.com/office/drawing/2014/main" id="{5687AD2C-1CD1-D449-BFD2-A17A1256B70C}"/>
              </a:ext>
            </a:extLst>
          </p:cNvPr>
          <p:cNvSpPr txBox="1">
            <a:spLocks/>
          </p:cNvSpPr>
          <p:nvPr/>
        </p:nvSpPr>
        <p:spPr>
          <a:xfrm>
            <a:off x="8683458" y="4376580"/>
            <a:ext cx="2819668" cy="531882"/>
          </a:xfrm>
          <a:prstGeom prst="rect">
            <a:avLst/>
          </a:prstGeom>
        </p:spPr>
        <p:txBody>
          <a:bodyPr vert="horz" lIns="121920" tIns="60960" rIns="121920" bIns="60960" rtlCol="0">
            <a:noAutofit/>
          </a:bodyPr>
          <a:lstStyle>
            <a:defPPr>
              <a:defRPr lang="en-US"/>
            </a:defPPr>
            <a:lvl1pPr indent="0" defTabSz="457200">
              <a:spcBef>
                <a:spcPct val="20000"/>
              </a:spcBef>
              <a:buFontTx/>
              <a:buNone/>
              <a:defRPr sz="2400" b="0" i="0">
                <a:latin typeface="Arial"/>
                <a:cs typeface="Arial"/>
              </a:defRPr>
            </a:lvl1pPr>
            <a:lvl2pPr marL="4233" lvl="1" indent="0" algn="ctr" defTabSz="457200">
              <a:spcBef>
                <a:spcPct val="20000"/>
              </a:spcBef>
              <a:buClr>
                <a:schemeClr val="accent1"/>
              </a:buClr>
              <a:buSzPct val="125000"/>
              <a:buFontTx/>
              <a:buNone/>
              <a:defRPr sz="2667" b="1" i="0">
                <a:latin typeface="Amazon Ember" panose="020B0603020204020204" pitchFamily="34" charset="0"/>
                <a:ea typeface="Amazon Ember" panose="020B0603020204020204" pitchFamily="34" charset="0"/>
                <a:cs typeface="Amazon Ember" panose="020B0603020204020204" pitchFamily="34" charset="0"/>
              </a:defRPr>
            </a:lvl2pPr>
            <a:lvl3pPr marL="625475" indent="-282575" defTabSz="457200">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defTabSz="457200">
              <a:spcBef>
                <a:spcPct val="20000"/>
              </a:spcBef>
              <a:buClr>
                <a:schemeClr val="accent1"/>
              </a:buClr>
              <a:buFont typeface="Arial" panose="020B0604020202020204" pitchFamily="34" charset="0"/>
              <a:buChar char="•"/>
              <a:defRPr b="0" i="0">
                <a:latin typeface="Arial"/>
                <a:cs typeface="Arial"/>
              </a:defRPr>
            </a:lvl4pPr>
            <a:lvl5pPr marL="2057400" indent="-228600" defTabSz="457200">
              <a:spcBef>
                <a:spcPct val="20000"/>
              </a:spcBef>
              <a:buFont typeface="Arial"/>
              <a:buChar char="»"/>
              <a:defRPr sz="1600" b="0" i="0">
                <a:solidFill>
                  <a:srgbClr val="595A5D"/>
                </a:solidFill>
                <a:latin typeface="Arial"/>
                <a:cs typeface="Aria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1"/>
            <a:r>
              <a:rPr lang="en-US" dirty="0"/>
              <a:t>Private Cloud</a:t>
            </a:r>
          </a:p>
          <a:p>
            <a:pPr lvl="1"/>
            <a:r>
              <a:rPr lang="en-US" dirty="0"/>
              <a:t>(On-premises)</a:t>
            </a:r>
          </a:p>
        </p:txBody>
      </p:sp>
      <p:pic>
        <p:nvPicPr>
          <p:cNvPr id="11" name="Picture 10">
            <a:extLst>
              <a:ext uri="{FF2B5EF4-FFF2-40B4-BE49-F238E27FC236}">
                <a16:creationId xmlns="" xmlns:a16="http://schemas.microsoft.com/office/drawing/2014/main" id="{068E5CE6-6114-BB4A-AE15-1A2202B504FE}"/>
              </a:ext>
            </a:extLst>
          </p:cNvPr>
          <p:cNvPicPr>
            <a:picLocks noChangeAspect="1"/>
          </p:cNvPicPr>
          <p:nvPr/>
        </p:nvPicPr>
        <p:blipFill rotWithShape="1">
          <a:blip r:embed="rId6">
            <a:extLst>
              <a:ext uri="{28A0092B-C50C-407E-A947-70E740481C1C}">
                <a14:useLocalDpi xmlns="" xmlns:a14="http://schemas.microsoft.com/office/drawing/2010/main" val="0"/>
              </a:ext>
            </a:extLst>
          </a:blip>
          <a:srcRect l="25657" r="25555"/>
          <a:stretch/>
        </p:blipFill>
        <p:spPr>
          <a:xfrm>
            <a:off x="8310150" y="1942108"/>
            <a:ext cx="3566283" cy="2329990"/>
          </a:xfrm>
          <a:prstGeom prst="rect">
            <a:avLst/>
          </a:prstGeom>
        </p:spPr>
      </p:pic>
    </p:spTree>
    <p:custDataLst>
      <p:tags r:id="rId1"/>
    </p:custDataLst>
    <p:extLst>
      <p:ext uri="{BB962C8B-B14F-4D97-AF65-F5344CB8AC3E}">
        <p14:creationId xmlns="" xmlns:p14="http://schemas.microsoft.com/office/powerpoint/2010/main" val="391979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Three Models of Cloud Computing</a:t>
            </a:r>
          </a:p>
        </p:txBody>
      </p:sp>
      <p:sp>
        <p:nvSpPr>
          <p:cNvPr id="6" name="Content Placeholder 6"/>
          <p:cNvSpPr txBox="1">
            <a:spLocks/>
          </p:cNvSpPr>
          <p:nvPr/>
        </p:nvSpPr>
        <p:spPr>
          <a:xfrm>
            <a:off x="4464828" y="2958062"/>
            <a:ext cx="3309627" cy="1888258"/>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lIns="121920" tIns="60960" rIns="121920" bIns="60960"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PaaS</a:t>
            </a:r>
          </a:p>
          <a:p>
            <a:pPr algn="ct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Platform </a:t>
            </a:r>
            <a:b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as a Service</a:t>
            </a:r>
            <a:endParaRPr lang="en-US" sz="3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Content Placeholder 6"/>
          <p:cNvSpPr txBox="1">
            <a:spLocks/>
          </p:cNvSpPr>
          <p:nvPr/>
        </p:nvSpPr>
        <p:spPr>
          <a:xfrm>
            <a:off x="8373357" y="2958062"/>
            <a:ext cx="3309627" cy="1888258"/>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lIns="121920" tIns="60960" rIns="121920" bIns="60960"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SaaS</a:t>
            </a:r>
          </a:p>
          <a:p>
            <a:pPr algn="ct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Software</a:t>
            </a:r>
            <a:b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as a Service</a:t>
            </a:r>
            <a:endParaRPr lang="en-US" sz="3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Content Placeholder 2"/>
          <p:cNvSpPr txBox="1">
            <a:spLocks/>
          </p:cNvSpPr>
          <p:nvPr/>
        </p:nvSpPr>
        <p:spPr>
          <a:xfrm>
            <a:off x="708299" y="3146699"/>
            <a:ext cx="2821575" cy="2821576"/>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233" lvl="1" indent="0">
              <a:buNone/>
            </a:pPr>
            <a:endParaRPr lang="en-US" sz="2133" dirty="0"/>
          </a:p>
        </p:txBody>
      </p:sp>
      <p:sp>
        <p:nvSpPr>
          <p:cNvPr id="11" name="Content Placeholder 2"/>
          <p:cNvSpPr txBox="1">
            <a:spLocks/>
          </p:cNvSpPr>
          <p:nvPr/>
        </p:nvSpPr>
        <p:spPr>
          <a:xfrm>
            <a:off x="8738811" y="3146699"/>
            <a:ext cx="2944173" cy="2821576"/>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233" lvl="1" indent="0">
              <a:buNone/>
            </a:pPr>
            <a:endParaRPr lang="en-US" sz="2133" dirty="0"/>
          </a:p>
        </p:txBody>
      </p:sp>
      <p:sp>
        <p:nvSpPr>
          <p:cNvPr id="13" name="Content Placeholder 6"/>
          <p:cNvSpPr txBox="1">
            <a:spLocks/>
          </p:cNvSpPr>
          <p:nvPr/>
        </p:nvSpPr>
        <p:spPr>
          <a:xfrm>
            <a:off x="556299" y="2958061"/>
            <a:ext cx="3309627" cy="1888258"/>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lIns="121920" tIns="60960" rIns="121920" bIns="60960"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IaaS</a:t>
            </a:r>
          </a:p>
          <a:p>
            <a:pPr algn="ct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Infrastructure</a:t>
            </a:r>
            <a:b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as a Service</a:t>
            </a:r>
            <a:endParaRPr lang="en-US" sz="3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 xmlns:p14="http://schemas.microsoft.com/office/powerpoint/2010/main" val="68751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112C9-CEA8-0C4E-BFCD-A9A52DCEDC04}"/>
              </a:ext>
            </a:extLst>
          </p:cNvPr>
          <p:cNvSpPr>
            <a:spLocks noGrp="1"/>
          </p:cNvSpPr>
          <p:nvPr>
            <p:ph type="title"/>
          </p:nvPr>
        </p:nvSpPr>
        <p:spPr/>
        <p:txBody>
          <a:bodyPr/>
          <a:lstStyle/>
          <a:p>
            <a:r>
              <a:rPr lang="en-US" dirty="0"/>
              <a:t>All-In Cloud versus On-Premises</a:t>
            </a:r>
          </a:p>
        </p:txBody>
      </p:sp>
      <p:sp>
        <p:nvSpPr>
          <p:cNvPr id="3" name="Content Placeholder 2">
            <a:extLst>
              <a:ext uri="{FF2B5EF4-FFF2-40B4-BE49-F238E27FC236}">
                <a16:creationId xmlns="" xmlns:a16="http://schemas.microsoft.com/office/drawing/2014/main" id="{AD6EF305-767E-CA48-89E5-6B26E060ACD1}"/>
              </a:ext>
            </a:extLst>
          </p:cNvPr>
          <p:cNvSpPr>
            <a:spLocks noGrp="1"/>
          </p:cNvSpPr>
          <p:nvPr>
            <p:ph idx="1"/>
          </p:nvPr>
        </p:nvSpPr>
        <p:spPr>
          <a:xfrm>
            <a:off x="720586" y="3692851"/>
            <a:ext cx="5075583" cy="2574134"/>
          </a:xfrm>
        </p:spPr>
        <p:txBody>
          <a:bodyPr>
            <a:normAutofit/>
          </a:bodyPr>
          <a:lstStyle/>
          <a:p>
            <a:pPr marL="0" indent="0" algn="ctr">
              <a:buNone/>
            </a:pPr>
            <a:r>
              <a:rPr lang="en-US" sz="2667" b="1" dirty="0">
                <a:latin typeface="Amazon Ember" panose="020B0603020204020204" pitchFamily="34" charset="0"/>
                <a:ea typeface="Amazon Ember" panose="020B0603020204020204" pitchFamily="34" charset="0"/>
                <a:cs typeface="Amazon Ember" panose="020B0603020204020204" pitchFamily="34" charset="0"/>
              </a:rPr>
              <a:t>All-In Cloud</a:t>
            </a:r>
          </a:p>
          <a:p>
            <a:pPr marL="469900" indent="-469900"/>
            <a:r>
              <a:rPr lang="en-US" dirty="0"/>
              <a:t>No upfront investment</a:t>
            </a:r>
          </a:p>
          <a:p>
            <a:pPr marL="469900" indent="-469900"/>
            <a:r>
              <a:rPr lang="en-US" dirty="0" smtClean="0"/>
              <a:t>Focus </a:t>
            </a:r>
            <a:r>
              <a:rPr lang="en-US" dirty="0"/>
              <a:t>on innovation</a:t>
            </a:r>
          </a:p>
          <a:p>
            <a:pPr marL="469900" indent="-469900"/>
            <a:r>
              <a:rPr lang="en-US" dirty="0"/>
              <a:t>Flexible capacity</a:t>
            </a:r>
          </a:p>
          <a:p>
            <a:pPr marL="469900" indent="-469900"/>
            <a:r>
              <a:rPr lang="en-US" dirty="0" smtClean="0"/>
              <a:t>Global </a:t>
            </a:r>
            <a:r>
              <a:rPr lang="en-US" dirty="0"/>
              <a:t>reach on demand</a:t>
            </a:r>
          </a:p>
        </p:txBody>
      </p:sp>
      <p:sp>
        <p:nvSpPr>
          <p:cNvPr id="4" name="Content Placeholder 3">
            <a:extLst>
              <a:ext uri="{FF2B5EF4-FFF2-40B4-BE49-F238E27FC236}">
                <a16:creationId xmlns="" xmlns:a16="http://schemas.microsoft.com/office/drawing/2014/main" id="{00590C0F-A8AD-5F4B-AF1A-242B22CC63B1}"/>
              </a:ext>
            </a:extLst>
          </p:cNvPr>
          <p:cNvSpPr>
            <a:spLocks noGrp="1"/>
          </p:cNvSpPr>
          <p:nvPr>
            <p:ph idx="13"/>
          </p:nvPr>
        </p:nvSpPr>
        <p:spPr>
          <a:xfrm>
            <a:off x="5796169" y="3692851"/>
            <a:ext cx="6059500" cy="2574134"/>
          </a:xfrm>
        </p:spPr>
        <p:txBody>
          <a:bodyPr>
            <a:normAutofit/>
          </a:bodyPr>
          <a:lstStyle/>
          <a:p>
            <a:pPr marL="0" indent="0" algn="ctr">
              <a:buNone/>
            </a:pPr>
            <a:r>
              <a:rPr lang="en-US" sz="2667" b="1" dirty="0">
                <a:latin typeface="Amazon Ember" panose="020B0603020204020204" pitchFamily="34" charset="0"/>
                <a:ea typeface="Amazon Ember" panose="020B0603020204020204" pitchFamily="34" charset="0"/>
                <a:cs typeface="Amazon Ember" panose="020B0603020204020204" pitchFamily="34" charset="0"/>
              </a:rPr>
              <a:t>On-Premises</a:t>
            </a:r>
          </a:p>
          <a:p>
            <a:pPr marL="469900" indent="-469900"/>
            <a:r>
              <a:rPr lang="en-US" dirty="0"/>
              <a:t>Large </a:t>
            </a:r>
            <a:r>
              <a:rPr lang="en-US" dirty="0" smtClean="0"/>
              <a:t>initial investment</a:t>
            </a:r>
            <a:endParaRPr lang="en-US" dirty="0"/>
          </a:p>
          <a:p>
            <a:pPr marL="469900" indent="-469900"/>
            <a:r>
              <a:rPr lang="en-US" dirty="0" smtClean="0"/>
              <a:t>Focus on Infrastructure &amp; Maintenance</a:t>
            </a:r>
            <a:endParaRPr lang="en-US" dirty="0"/>
          </a:p>
          <a:p>
            <a:pPr marL="469900" indent="-469900"/>
            <a:r>
              <a:rPr lang="en-US" dirty="0"/>
              <a:t>Fixed capacity</a:t>
            </a:r>
          </a:p>
          <a:p>
            <a:pPr marL="469900" indent="-469900"/>
            <a:r>
              <a:rPr lang="en-US" dirty="0" smtClean="0"/>
              <a:t>Limited </a:t>
            </a:r>
            <a:r>
              <a:rPr lang="en-US" dirty="0"/>
              <a:t>geographic regions</a:t>
            </a:r>
          </a:p>
        </p:txBody>
      </p:sp>
      <p:pic>
        <p:nvPicPr>
          <p:cNvPr id="5" name="Picture 4">
            <a:extLst>
              <a:ext uri="{FF2B5EF4-FFF2-40B4-BE49-F238E27FC236}">
                <a16:creationId xmlns="" xmlns:a16="http://schemas.microsoft.com/office/drawing/2014/main" id="{CA1213CE-0C0F-9747-8912-9C81BB7FE3A2}"/>
              </a:ext>
            </a:extLst>
          </p:cNvPr>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1640988" y="1320093"/>
            <a:ext cx="3234778" cy="20956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 xmlns:a16="http://schemas.microsoft.com/office/drawing/2014/main" id="{4BF46C7F-E4B4-6745-926C-653414D64869}"/>
              </a:ext>
            </a:extLst>
          </p:cNvPr>
          <p:cNvPicPr>
            <a:picLocks noChangeAspect="1"/>
          </p:cNvPicPr>
          <p:nvPr/>
        </p:nvPicPr>
        <p:blipFill rotWithShape="1">
          <a:blip r:embed="rId4" cstate="email">
            <a:extLst>
              <a:ext uri="{BEBA8EAE-BF5A-486C-A8C5-ECC9F3942E4B}">
                <a14:imgProps xmlns="" xmlns:a14="http://schemas.microsoft.com/office/drawing/2010/main">
                  <a14:imgLayer r:embed="rId5">
                    <a14:imgEffect>
                      <a14:backgroundRemoval t="0" b="100000" l="0" r="100000"/>
                    </a14:imgEffect>
                  </a14:imgLayer>
                </a14:imgProps>
              </a:ext>
              <a:ext uri="{28A0092B-C50C-407E-A947-70E740481C1C}">
                <a14:useLocalDpi xmlns="" xmlns:a14="http://schemas.microsoft.com/office/drawing/2010/main"/>
              </a:ext>
            </a:extLst>
          </a:blip>
          <a:srcRect/>
          <a:stretch/>
        </p:blipFill>
        <p:spPr>
          <a:xfrm>
            <a:off x="6775025" y="1080997"/>
            <a:ext cx="4101788" cy="2573847"/>
          </a:xfrm>
          <a:prstGeom prst="rect">
            <a:avLst/>
          </a:prstGeom>
        </p:spPr>
      </p:pic>
    </p:spTree>
    <p:extLst>
      <p:ext uri="{BB962C8B-B14F-4D97-AF65-F5344CB8AC3E}">
        <p14:creationId xmlns="" xmlns:p14="http://schemas.microsoft.com/office/powerpoint/2010/main" val="81051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FFAF7116-712F-7A42-A822-EFC43CCBB0B5}"/>
              </a:ext>
            </a:extLst>
          </p:cNvPr>
          <p:cNvGraphicFramePr>
            <a:graphicFrameLocks noGrp="1"/>
          </p:cNvGraphicFramePr>
          <p:nvPr>
            <p:extLst>
              <p:ext uri="{D42A27DB-BD31-4B8C-83A1-F6EECF244321}">
                <p14:modId xmlns="" xmlns:p14="http://schemas.microsoft.com/office/powerpoint/2010/main" val="290173144"/>
              </p:ext>
            </p:extLst>
          </p:nvPr>
        </p:nvGraphicFramePr>
        <p:xfrm>
          <a:off x="764608" y="1344944"/>
          <a:ext cx="10491655" cy="4859656"/>
        </p:xfrm>
        <a:graphic>
          <a:graphicData uri="http://schemas.openxmlformats.org/drawingml/2006/table">
            <a:tbl>
              <a:tblPr firstRow="1" bandRow="1">
                <a:tableStyleId>{5940675A-B579-460E-94D1-54222C63F5DA}</a:tableStyleId>
              </a:tblPr>
              <a:tblGrid>
                <a:gridCol w="2471930">
                  <a:extLst>
                    <a:ext uri="{9D8B030D-6E8A-4147-A177-3AD203B41FA5}">
                      <a16:colId xmlns="" xmlns:a16="http://schemas.microsoft.com/office/drawing/2014/main" val="2982655695"/>
                    </a:ext>
                  </a:extLst>
                </a:gridCol>
                <a:gridCol w="8019725">
                  <a:extLst>
                    <a:ext uri="{9D8B030D-6E8A-4147-A177-3AD203B41FA5}">
                      <a16:colId xmlns="" xmlns:a16="http://schemas.microsoft.com/office/drawing/2014/main" val="3648691473"/>
                    </a:ext>
                  </a:extLst>
                </a:gridCol>
              </a:tblGrid>
              <a:tr h="618261">
                <a:tc>
                  <a:txBody>
                    <a:bodyPr/>
                    <a:lstStyle/>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Light" charset="0"/>
                        <a:ea typeface="Amazon Ember Light" charset="0"/>
                        <a:cs typeface="Amazon Ember Light"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1" i="0" u="none" strike="noStrike" kern="1200" cap="none" spc="0" normalizeH="0" baseline="0" noProof="0" dirty="0" smtClean="0">
                          <a:ln>
                            <a:noFill/>
                          </a:ln>
                          <a:solidFill>
                            <a:schemeClr val="accent2">
                              <a:lumMod val="75000"/>
                            </a:schemeClr>
                          </a:solidFill>
                          <a:effectLst/>
                          <a:uLnTx/>
                          <a:uFillTx/>
                          <a:latin typeface="Amazon Ember Light" charset="0"/>
                          <a:ea typeface="Amazon Ember Light" charset="0"/>
                          <a:cs typeface="Amazon Ember Light" charset="0"/>
                        </a:rPr>
                        <a:t>User-Friendly</a:t>
                      </a:r>
                      <a:r>
                        <a:rPr kumimoji="0" lang="en-US" sz="2400" b="0" i="0" u="none" strike="noStrike" kern="1200" cap="none" spc="0" normalizeH="0" baseline="0" noProof="0" dirty="0" smtClean="0">
                          <a:ln>
                            <a:noFill/>
                          </a:ln>
                          <a:solidFill>
                            <a:prstClr val="black"/>
                          </a:solidFill>
                          <a:effectLst/>
                          <a:uLnTx/>
                          <a:uFillTx/>
                          <a:latin typeface="Amazon Ember Light" charset="0"/>
                          <a:ea typeface="Amazon Ember Light" charset="0"/>
                          <a:cs typeface="Amazon Ember Light" charset="0"/>
                        </a:rPr>
                        <a:t>   with GUI.</a:t>
                      </a:r>
                      <a:endParaRPr kumimoji="0" lang="en-US" sz="2400" b="0" i="0" u="none" strike="noStrike" kern="1200" cap="none" spc="0" normalizeH="0" baseline="0" noProof="0" dirty="0">
                        <a:ln>
                          <a:noFill/>
                        </a:ln>
                        <a:solidFill>
                          <a:prstClr val="black"/>
                        </a:solidFill>
                        <a:effectLst/>
                        <a:uLnTx/>
                        <a:uFillTx/>
                        <a:latin typeface="Amazon Ember Light" charset="0"/>
                        <a:ea typeface="Amazon Ember Light" charset="0"/>
                        <a:cs typeface="Amazon Ember Light"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774413411"/>
                  </a:ext>
                </a:extLst>
              </a:tr>
              <a:tr h="848279">
                <a:tc>
                  <a:txBody>
                    <a:bodyPr/>
                    <a:lstStyle/>
                    <a:p>
                      <a:endParaRPr lang="en-US" sz="2400" dirty="0"/>
                    </a:p>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2400" b="0" i="0" u="none" strike="noStrike" kern="1200" cap="none" spc="0" normalizeH="0" baseline="0" dirty="0" smtClean="0">
                          <a:ln>
                            <a:noFill/>
                          </a:ln>
                          <a:solidFill>
                            <a:prstClr val="black"/>
                          </a:solidFill>
                          <a:effectLst/>
                          <a:uLnTx/>
                          <a:uFillTx/>
                          <a:latin typeface="Amazon Ember Light" charset="0"/>
                          <a:ea typeface="Amazon Ember Light" charset="0"/>
                          <a:cs typeface="Amazon Ember Light" charset="0"/>
                        </a:rPr>
                        <a:t>Security is the  </a:t>
                      </a:r>
                      <a:r>
                        <a:rPr kumimoji="0" lang="en-US" sz="2400" b="1" i="0" u="none" strike="noStrike" kern="1200" cap="none" spc="0" normalizeH="0" baseline="0" dirty="0" smtClean="0">
                          <a:ln>
                            <a:noFill/>
                          </a:ln>
                          <a:solidFill>
                            <a:srgbClr val="0070C0"/>
                          </a:solidFill>
                          <a:effectLst/>
                          <a:uLnTx/>
                          <a:uFillTx/>
                          <a:latin typeface="Amazon Ember" panose="020B0603020204020204" pitchFamily="34" charset="0"/>
                          <a:ea typeface="Amazon Ember Light" charset="0"/>
                          <a:cs typeface="Amazon Ember Light" charset="0"/>
                        </a:rPr>
                        <a:t>Upper Most priority</a:t>
                      </a:r>
                      <a:r>
                        <a:rPr kumimoji="0" lang="en-US" sz="2400" b="0" i="0" u="none" strike="noStrike" kern="1200" cap="none" spc="0" normalizeH="0" baseline="0" noProof="0" dirty="0" smtClean="0">
                          <a:ln>
                            <a:noFill/>
                          </a:ln>
                          <a:solidFill>
                            <a:prstClr val="black"/>
                          </a:solidFill>
                          <a:effectLst/>
                          <a:uLnTx/>
                          <a:uFillTx/>
                          <a:latin typeface="Amazon Ember Light" charset="0"/>
                          <a:ea typeface="Amazon Ember Light" charset="0"/>
                          <a:cs typeface="Amazon Ember Light" charset="0"/>
                        </a:rPr>
                        <a:t>.</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678652207"/>
                  </a:ext>
                </a:extLst>
              </a:tr>
              <a:tr h="848279">
                <a:tc>
                  <a:txBody>
                    <a:bodyPr/>
                    <a:lstStyle/>
                    <a:p>
                      <a:endParaRPr lang="en-US" sz="2400" dirty="0"/>
                    </a:p>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Eliminate guessing </a:t>
                      </a:r>
                      <a:r>
                        <a:rPr kumimoji="0" lang="en-US" sz="2400" b="0" i="0" u="none" strike="noStrike" kern="1200" cap="none" spc="0" normalizeH="0" baseline="0" dirty="0">
                          <a:ln>
                            <a:noFill/>
                          </a:ln>
                          <a:solidFill>
                            <a:prstClr val="black"/>
                          </a:solidFill>
                          <a:effectLst/>
                          <a:uLnTx/>
                          <a:uFillTx/>
                          <a:latin typeface="Amazon Ember Light" charset="0"/>
                          <a:ea typeface="Amazon Ember Light" charset="0"/>
                          <a:cs typeface="Amazon Ember Light" charset="0"/>
                        </a:rPr>
                        <a:t>on your capacity needs.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359986316"/>
                  </a:ext>
                </a:extLst>
              </a:tr>
              <a:tr h="848279">
                <a:tc>
                  <a:txBody>
                    <a:bodyPr/>
                    <a:lstStyle/>
                    <a:p>
                      <a:endParaRPr lang="en-US" sz="2400" dirty="0"/>
                    </a:p>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0" lang="en-US" sz="2400" b="0" i="0" u="none" strike="noStrike" kern="1200" cap="none" spc="0" normalizeH="0" baseline="0" dirty="0">
                          <a:ln>
                            <a:noFill/>
                          </a:ln>
                          <a:solidFill>
                            <a:prstClr val="black"/>
                          </a:solidFill>
                          <a:effectLst/>
                          <a:uLnTx/>
                          <a:uFillTx/>
                          <a:latin typeface="Amazon Ember Light" charset="0"/>
                          <a:ea typeface="Amazon Ember Light" charset="0"/>
                          <a:cs typeface="Amazon Ember Light" charset="0"/>
                        </a:rPr>
                        <a:t>Increase</a:t>
                      </a:r>
                      <a:r>
                        <a:rPr lang="en-US" sz="2400" dirty="0"/>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speed</a:t>
                      </a:r>
                      <a:r>
                        <a:rPr lang="en-US" sz="2400" b="1" dirty="0"/>
                        <a:t> </a:t>
                      </a:r>
                      <a:r>
                        <a:rPr kumimoji="0" lang="en-US" sz="2400" b="0" i="0" u="none" strike="noStrike" kern="1200" cap="none" spc="0" normalizeH="0" baseline="0" dirty="0">
                          <a:ln>
                            <a:noFill/>
                          </a:ln>
                          <a:solidFill>
                            <a:prstClr val="black"/>
                          </a:solidFill>
                          <a:effectLst/>
                          <a:uLnTx/>
                          <a:uFillTx/>
                          <a:latin typeface="Amazon Ember Light" charset="0"/>
                          <a:ea typeface="Amazon Ember Light" charset="0"/>
                          <a:cs typeface="Amazon Ember Light" charset="0"/>
                        </a:rPr>
                        <a:t>and</a:t>
                      </a:r>
                      <a:r>
                        <a:rPr lang="en-US" sz="2400" b="1" dirty="0"/>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agility</a:t>
                      </a:r>
                      <a:r>
                        <a:rPr kumimoji="0" lang="en-US" sz="2400" b="0" i="0" u="none" strike="noStrike" kern="1200" cap="none" spc="0" normalizeH="0" baseline="0" noProof="0" dirty="0">
                          <a:ln>
                            <a:noFill/>
                          </a:ln>
                          <a:solidFill>
                            <a:prstClr val="black"/>
                          </a:solidFill>
                          <a:effectLst/>
                          <a:uLnTx/>
                          <a:uFillTx/>
                          <a:latin typeface="Amazon Ember Light" charset="0"/>
                          <a:ea typeface="Amazon Ember Light" charset="0"/>
                          <a:cs typeface="Amazon Ember Light" charset="0"/>
                        </a:rPr>
                        <a:t>.</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100969977"/>
                  </a:ext>
                </a:extLst>
              </a:tr>
              <a:tr h="848279">
                <a:tc>
                  <a:txBody>
                    <a:bodyPr/>
                    <a:lstStyle/>
                    <a:p>
                      <a:endParaRPr lang="en-US" sz="2400" dirty="0"/>
                    </a:p>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Stop spending money </a:t>
                      </a:r>
                      <a:r>
                        <a:rPr kumimoji="0" lang="en-US" sz="2400" b="0" i="0" u="none" strike="noStrike" kern="1200" cap="none" spc="0" normalizeH="0" baseline="0" dirty="0">
                          <a:ln>
                            <a:noFill/>
                          </a:ln>
                          <a:solidFill>
                            <a:prstClr val="black"/>
                          </a:solidFill>
                          <a:effectLst/>
                          <a:uLnTx/>
                          <a:uFillTx/>
                          <a:latin typeface="Amazon Ember Light" charset="0"/>
                          <a:ea typeface="Amazon Ember Light" charset="0"/>
                          <a:cs typeface="Amazon Ember Light" charset="0"/>
                        </a:rPr>
                        <a:t>to run and maintain data centers.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17487639"/>
                  </a:ext>
                </a:extLst>
              </a:tr>
              <a:tr h="848279">
                <a:tc>
                  <a:txBody>
                    <a:bodyPr/>
                    <a:lstStyle/>
                    <a:p>
                      <a:endParaRPr lang="en-US" sz="2400" dirty="0"/>
                    </a:p>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Go global </a:t>
                      </a:r>
                      <a:r>
                        <a:rPr kumimoji="0" lang="en-US" sz="2400" b="0" i="0" u="none" strike="noStrike" kern="1200" cap="none" spc="0" normalizeH="0" baseline="0" dirty="0">
                          <a:ln>
                            <a:noFill/>
                          </a:ln>
                          <a:solidFill>
                            <a:prstClr val="black"/>
                          </a:solidFill>
                          <a:effectLst/>
                          <a:uLnTx/>
                          <a:uFillTx/>
                          <a:latin typeface="Amazon Ember Light" charset="0"/>
                          <a:ea typeface="Amazon Ember Light" charset="0"/>
                          <a:cs typeface="Amazon Ember Light" charset="0"/>
                        </a:rPr>
                        <a:t>in minutes.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79829807"/>
                  </a:ext>
                </a:extLst>
              </a:tr>
            </a:tbl>
          </a:graphicData>
        </a:graphic>
      </p:graphicFrame>
      <p:sp>
        <p:nvSpPr>
          <p:cNvPr id="4" name="Title 3"/>
          <p:cNvSpPr>
            <a:spLocks noGrp="1"/>
          </p:cNvSpPr>
          <p:nvPr>
            <p:ph type="title"/>
          </p:nvPr>
        </p:nvSpPr>
        <p:spPr>
          <a:xfrm>
            <a:off x="238539" y="168379"/>
            <a:ext cx="9662206" cy="887909"/>
          </a:xfrm>
        </p:spPr>
        <p:txBody>
          <a:bodyPr>
            <a:noAutofit/>
          </a:bodyPr>
          <a:lstStyle/>
          <a:p>
            <a:r>
              <a:rPr lang="en-US" sz="3800" dirty="0" smtClean="0"/>
              <a:t>Advantages</a:t>
            </a:r>
            <a:r>
              <a:rPr lang="en-US" sz="3800" dirty="0" smtClean="0"/>
              <a:t>:</a:t>
            </a:r>
            <a:endParaRPr lang="en-US" sz="3800" dirty="0"/>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432088" y="2064869"/>
            <a:ext cx="1179576" cy="912206"/>
          </a:xfrm>
          <a:prstGeom prst="rect">
            <a:avLst/>
          </a:prstGeom>
        </p:spPr>
      </p:pic>
      <p:pic>
        <p:nvPicPr>
          <p:cNvPr id="9" name="Picture 2" descr="Cloud benefits - Stop spending money on running and maintaining data centers icon">
            <a:extLst>
              <a:ext uri="{FF2B5EF4-FFF2-40B4-BE49-F238E27FC236}">
                <a16:creationId xmlns="" xmlns:a16="http://schemas.microsoft.com/office/drawing/2014/main" id="{67662F14-DB08-3343-9232-03EE72AD93D8}"/>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430670" y="4515325"/>
            <a:ext cx="1182412" cy="9144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2" descr="Benefits of cloud computing - Increase speed and agility icon">
            <a:extLst>
              <a:ext uri="{FF2B5EF4-FFF2-40B4-BE49-F238E27FC236}">
                <a16:creationId xmlns="" xmlns:a16="http://schemas.microsoft.com/office/drawing/2014/main" id="{792D5C6F-35DE-F749-B3E4-308ACF176CB6}"/>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436660" y="3684207"/>
            <a:ext cx="1170432" cy="912937"/>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2" descr="Cloud computing benefits - Stop guessing capacity icon">
            <a:extLst>
              <a:ext uri="{FF2B5EF4-FFF2-40B4-BE49-F238E27FC236}">
                <a16:creationId xmlns="" xmlns:a16="http://schemas.microsoft.com/office/drawing/2014/main" id="{682BF564-B781-0E45-B9F1-259628764978}"/>
              </a:ext>
            </a:extLst>
          </p:cNvPr>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1435723" y="2860015"/>
            <a:ext cx="1172307" cy="914400"/>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descr="Benefits of the cloud - Benefit from massive economies of scale icon">
            <a:extLst>
              <a:ext uri="{FF2B5EF4-FFF2-40B4-BE49-F238E27FC236}">
                <a16:creationId xmlns="" xmlns:a16="http://schemas.microsoft.com/office/drawing/2014/main" id="{E5CA3BFE-D74B-8C4E-956D-A2462958E673}"/>
              </a:ext>
            </a:extLst>
          </p:cNvPr>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1494338" y="1344945"/>
            <a:ext cx="1055077" cy="822960"/>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Benefits of the cloud - Go global in minutes icon">
            <a:extLst>
              <a:ext uri="{FF2B5EF4-FFF2-40B4-BE49-F238E27FC236}">
                <a16:creationId xmlns="" xmlns:a16="http://schemas.microsoft.com/office/drawing/2014/main" id="{48745F93-4D63-2C45-93B2-FD7B805B2B8F}"/>
              </a:ext>
            </a:extLst>
          </p:cNvPr>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1435722" y="5345141"/>
            <a:ext cx="1172308" cy="914400"/>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 xmlns:p14="http://schemas.microsoft.com/office/powerpoint/2010/main" val="67332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2" name="Group 876"/>
          <p:cNvGrpSpPr/>
          <p:nvPr/>
        </p:nvGrpSpPr>
        <p:grpSpPr>
          <a:xfrm>
            <a:off x="767296" y="1833171"/>
            <a:ext cx="348997" cy="667376"/>
            <a:chOff x="0" y="0"/>
            <a:chExt cx="723900" cy="723900"/>
          </a:xfrm>
          <a:solidFill>
            <a:schemeClr val="bg1"/>
          </a:solidFill>
        </p:grpSpPr>
        <p:sp>
          <p:nvSpPr>
            <p:cNvPr id="303" name="Shape 872"/>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20048" y="21600"/>
                    <a:pt x="20048" y="21600"/>
                    <a:pt x="20048" y="21600"/>
                  </a:cubicBezTo>
                  <a:cubicBezTo>
                    <a:pt x="20904" y="21600"/>
                    <a:pt x="21600" y="20904"/>
                    <a:pt x="21600" y="20048"/>
                  </a:cubicBezTo>
                  <a:cubicBezTo>
                    <a:pt x="21600" y="9877"/>
                    <a:pt x="21600" y="9877"/>
                    <a:pt x="21600" y="9877"/>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304" name="Shape 873"/>
            <p:cNvSpPr/>
            <p:nvPr/>
          </p:nvSpPr>
          <p:spPr>
            <a:xfrm>
              <a:off x="51246" y="34164"/>
              <a:ext cx="321144" cy="321143"/>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305" name="Shape 874"/>
            <p:cNvSpPr/>
            <p:nvPr/>
          </p:nvSpPr>
          <p:spPr>
            <a:xfrm>
              <a:off x="351510" y="105908"/>
              <a:ext cx="321144" cy="321144"/>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306" name="Shape 875"/>
            <p:cNvSpPr/>
            <p:nvPr/>
          </p:nvSpPr>
          <p:spPr>
            <a:xfrm>
              <a:off x="192837" y="367833"/>
              <a:ext cx="321144" cy="320765"/>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grpSp>
      <p:grpSp>
        <p:nvGrpSpPr>
          <p:cNvPr id="292" name="Group 885"/>
          <p:cNvGrpSpPr/>
          <p:nvPr/>
        </p:nvGrpSpPr>
        <p:grpSpPr>
          <a:xfrm>
            <a:off x="3938703" y="1833171"/>
            <a:ext cx="348997" cy="667376"/>
            <a:chOff x="0" y="0"/>
            <a:chExt cx="723900" cy="723900"/>
          </a:xfrm>
          <a:solidFill>
            <a:schemeClr val="bg1"/>
          </a:solidFill>
        </p:grpSpPr>
        <p:sp>
          <p:nvSpPr>
            <p:cNvPr id="293" name="Shape 877"/>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20048" y="21600"/>
                    <a:pt x="20048" y="21600"/>
                    <a:pt x="20048" y="21600"/>
                  </a:cubicBezTo>
                  <a:cubicBezTo>
                    <a:pt x="20904" y="21600"/>
                    <a:pt x="21600" y="20904"/>
                    <a:pt x="21600" y="20048"/>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94" name="Shape 878"/>
            <p:cNvSpPr/>
            <p:nvPr/>
          </p:nvSpPr>
          <p:spPr>
            <a:xfrm>
              <a:off x="392128" y="250157"/>
              <a:ext cx="192459" cy="355308"/>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95" name="Shape 879"/>
            <p:cNvSpPr/>
            <p:nvPr/>
          </p:nvSpPr>
          <p:spPr>
            <a:xfrm>
              <a:off x="403516" y="259267"/>
              <a:ext cx="169683" cy="33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81"/>
                  </a:lnTo>
                  <a:lnTo>
                    <a:pt x="21600" y="0"/>
                  </a:lnTo>
                  <a:lnTo>
                    <a:pt x="0" y="746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96" name="Shape 880"/>
            <p:cNvSpPr/>
            <p:nvPr/>
          </p:nvSpPr>
          <p:spPr>
            <a:xfrm>
              <a:off x="151840" y="128305"/>
              <a:ext cx="406934" cy="221688"/>
            </a:xfrm>
            <a:custGeom>
              <a:avLst/>
              <a:gdLst/>
              <a:ahLst/>
              <a:cxnLst>
                <a:cxn ang="0">
                  <a:pos x="wd2" y="hd2"/>
                </a:cxn>
                <a:cxn ang="5400000">
                  <a:pos x="wd2" y="hd2"/>
                </a:cxn>
                <a:cxn ang="10800000">
                  <a:pos x="wd2" y="hd2"/>
                </a:cxn>
                <a:cxn ang="16200000">
                  <a:pos x="wd2" y="hd2"/>
                </a:cxn>
              </a:cxnLst>
              <a:rect l="0" t="0" r="r" b="b"/>
              <a:pathLst>
                <a:path w="21600" h="21600" extrusionOk="0">
                  <a:moveTo>
                    <a:pt x="21600" y="9007"/>
                  </a:moveTo>
                  <a:cubicBezTo>
                    <a:pt x="21552" y="8483"/>
                    <a:pt x="21362" y="8045"/>
                    <a:pt x="21124" y="7870"/>
                  </a:cubicBezTo>
                  <a:cubicBezTo>
                    <a:pt x="10229" y="87"/>
                    <a:pt x="10229" y="87"/>
                    <a:pt x="10229" y="87"/>
                  </a:cubicBezTo>
                  <a:cubicBezTo>
                    <a:pt x="10134" y="0"/>
                    <a:pt x="10039" y="0"/>
                    <a:pt x="9944" y="0"/>
                  </a:cubicBezTo>
                  <a:cubicBezTo>
                    <a:pt x="9801" y="0"/>
                    <a:pt x="9658" y="87"/>
                    <a:pt x="9563" y="175"/>
                  </a:cubicBezTo>
                  <a:cubicBezTo>
                    <a:pt x="381" y="10931"/>
                    <a:pt x="381" y="10931"/>
                    <a:pt x="381" y="10931"/>
                  </a:cubicBezTo>
                  <a:cubicBezTo>
                    <a:pt x="143" y="11281"/>
                    <a:pt x="0" y="11718"/>
                    <a:pt x="0" y="12243"/>
                  </a:cubicBezTo>
                  <a:cubicBezTo>
                    <a:pt x="48" y="12768"/>
                    <a:pt x="238" y="13292"/>
                    <a:pt x="476" y="13467"/>
                  </a:cubicBezTo>
                  <a:cubicBezTo>
                    <a:pt x="11847" y="21513"/>
                    <a:pt x="11847" y="21513"/>
                    <a:pt x="11847" y="21513"/>
                  </a:cubicBezTo>
                  <a:cubicBezTo>
                    <a:pt x="11942" y="21513"/>
                    <a:pt x="12037" y="21600"/>
                    <a:pt x="12132" y="21600"/>
                  </a:cubicBezTo>
                  <a:cubicBezTo>
                    <a:pt x="12275" y="21600"/>
                    <a:pt x="12418" y="21513"/>
                    <a:pt x="12560" y="21338"/>
                  </a:cubicBezTo>
                  <a:cubicBezTo>
                    <a:pt x="21267" y="10319"/>
                    <a:pt x="21267" y="10319"/>
                    <a:pt x="21267" y="10319"/>
                  </a:cubicBezTo>
                  <a:cubicBezTo>
                    <a:pt x="21505" y="10057"/>
                    <a:pt x="21600" y="9532"/>
                    <a:pt x="21600" y="9007"/>
                  </a:cubicBezTo>
                  <a:close/>
                  <a:moveTo>
                    <a:pt x="12132" y="20201"/>
                  </a:moveTo>
                  <a:cubicBezTo>
                    <a:pt x="761" y="12155"/>
                    <a:pt x="761" y="12155"/>
                    <a:pt x="761" y="12155"/>
                  </a:cubicBezTo>
                  <a:cubicBezTo>
                    <a:pt x="9944" y="1399"/>
                    <a:pt x="9944" y="1399"/>
                    <a:pt x="9944" y="1399"/>
                  </a:cubicBezTo>
                  <a:cubicBezTo>
                    <a:pt x="20839" y="9182"/>
                    <a:pt x="20839" y="9182"/>
                    <a:pt x="20839" y="9182"/>
                  </a:cubicBezTo>
                  <a:lnTo>
                    <a:pt x="12132" y="2020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97" name="Shape 881"/>
            <p:cNvSpPr/>
            <p:nvPr/>
          </p:nvSpPr>
          <p:spPr>
            <a:xfrm>
              <a:off x="162469" y="140832"/>
              <a:ext cx="385676" cy="196634"/>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12203" y="21600"/>
                  </a:lnTo>
                  <a:lnTo>
                    <a:pt x="21600" y="8882"/>
                  </a:lnTo>
                  <a:lnTo>
                    <a:pt x="9886" y="0"/>
                  </a:lnTo>
                  <a:lnTo>
                    <a:pt x="0" y="1234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98" name="Shape 882"/>
            <p:cNvSpPr/>
            <p:nvPr/>
          </p:nvSpPr>
          <p:spPr>
            <a:xfrm>
              <a:off x="141970" y="282423"/>
              <a:ext cx="231938" cy="328356"/>
            </a:xfrm>
            <a:custGeom>
              <a:avLst/>
              <a:gdLst/>
              <a:ahLst/>
              <a:cxnLst>
                <a:cxn ang="0">
                  <a:pos x="wd2" y="hd2"/>
                </a:cxn>
                <a:cxn ang="5400000">
                  <a:pos x="wd2" y="hd2"/>
                </a:cxn>
                <a:cxn ang="10800000">
                  <a:pos x="wd2" y="hd2"/>
                </a:cxn>
                <a:cxn ang="16200000">
                  <a:pos x="wd2" y="hd2"/>
                </a:cxn>
              </a:cxnLst>
              <a:rect l="0" t="0" r="r" b="b"/>
              <a:pathLst>
                <a:path w="21600" h="21600" extrusionOk="0">
                  <a:moveTo>
                    <a:pt x="20766" y="5370"/>
                  </a:moveTo>
                  <a:cubicBezTo>
                    <a:pt x="1751" y="118"/>
                    <a:pt x="1751" y="118"/>
                    <a:pt x="1751" y="118"/>
                  </a:cubicBezTo>
                  <a:cubicBezTo>
                    <a:pt x="1668" y="59"/>
                    <a:pt x="1501" y="0"/>
                    <a:pt x="1334" y="0"/>
                  </a:cubicBezTo>
                  <a:cubicBezTo>
                    <a:pt x="1001" y="0"/>
                    <a:pt x="751" y="59"/>
                    <a:pt x="584" y="177"/>
                  </a:cubicBezTo>
                  <a:cubicBezTo>
                    <a:pt x="167" y="354"/>
                    <a:pt x="0" y="649"/>
                    <a:pt x="0" y="944"/>
                  </a:cubicBezTo>
                  <a:cubicBezTo>
                    <a:pt x="0" y="15462"/>
                    <a:pt x="0" y="15462"/>
                    <a:pt x="0" y="15462"/>
                  </a:cubicBezTo>
                  <a:cubicBezTo>
                    <a:pt x="0" y="15875"/>
                    <a:pt x="334" y="16230"/>
                    <a:pt x="834" y="16348"/>
                  </a:cubicBezTo>
                  <a:cubicBezTo>
                    <a:pt x="19765" y="21541"/>
                    <a:pt x="19765" y="21541"/>
                    <a:pt x="19765" y="21541"/>
                  </a:cubicBezTo>
                  <a:cubicBezTo>
                    <a:pt x="19932" y="21600"/>
                    <a:pt x="20099" y="21600"/>
                    <a:pt x="20266" y="21600"/>
                  </a:cubicBezTo>
                  <a:cubicBezTo>
                    <a:pt x="20516" y="21600"/>
                    <a:pt x="20766" y="21541"/>
                    <a:pt x="21016" y="21423"/>
                  </a:cubicBezTo>
                  <a:cubicBezTo>
                    <a:pt x="21350" y="21246"/>
                    <a:pt x="21600" y="21010"/>
                    <a:pt x="21600" y="20656"/>
                  </a:cubicBezTo>
                  <a:cubicBezTo>
                    <a:pt x="21600" y="6256"/>
                    <a:pt x="21600" y="6256"/>
                    <a:pt x="21600" y="6256"/>
                  </a:cubicBezTo>
                  <a:cubicBezTo>
                    <a:pt x="21600" y="5843"/>
                    <a:pt x="21266" y="5489"/>
                    <a:pt x="20766" y="5370"/>
                  </a:cubicBezTo>
                  <a:close/>
                  <a:moveTo>
                    <a:pt x="20266" y="20656"/>
                  </a:moveTo>
                  <a:cubicBezTo>
                    <a:pt x="1334" y="15462"/>
                    <a:pt x="1334" y="15462"/>
                    <a:pt x="1334" y="15462"/>
                  </a:cubicBezTo>
                  <a:cubicBezTo>
                    <a:pt x="1334" y="944"/>
                    <a:pt x="1334" y="944"/>
                    <a:pt x="1334" y="944"/>
                  </a:cubicBezTo>
                  <a:cubicBezTo>
                    <a:pt x="20266" y="6256"/>
                    <a:pt x="20266" y="6256"/>
                    <a:pt x="20266" y="6256"/>
                  </a:cubicBezTo>
                  <a:lnTo>
                    <a:pt x="20266" y="2065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99" name="Shape 883"/>
            <p:cNvSpPr/>
            <p:nvPr/>
          </p:nvSpPr>
          <p:spPr>
            <a:xfrm>
              <a:off x="153358" y="294191"/>
              <a:ext cx="208023" cy="305959"/>
            </a:xfrm>
            <a:custGeom>
              <a:avLst/>
              <a:gdLst/>
              <a:ahLst/>
              <a:cxnLst>
                <a:cxn ang="0">
                  <a:pos x="wd2" y="hd2"/>
                </a:cxn>
                <a:cxn ang="5400000">
                  <a:pos x="wd2" y="hd2"/>
                </a:cxn>
                <a:cxn ang="10800000">
                  <a:pos x="wd2" y="hd2"/>
                </a:cxn>
                <a:cxn ang="16200000">
                  <a:pos x="wd2" y="hd2"/>
                </a:cxn>
              </a:cxnLst>
              <a:rect l="0" t="0" r="r" b="b"/>
              <a:pathLst>
                <a:path w="21600" h="21600" extrusionOk="0">
                  <a:moveTo>
                    <a:pt x="0" y="15892"/>
                  </a:moveTo>
                  <a:lnTo>
                    <a:pt x="21600" y="21600"/>
                  </a:lnTo>
                  <a:lnTo>
                    <a:pt x="21600" y="5762"/>
                  </a:lnTo>
                  <a:lnTo>
                    <a:pt x="0" y="0"/>
                  </a:lnTo>
                  <a:lnTo>
                    <a:pt x="0" y="15892"/>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300" name="Shape 884"/>
            <p:cNvSpPr/>
            <p:nvPr/>
          </p:nvSpPr>
          <p:spPr>
            <a:xfrm>
              <a:off x="157155" y="133619"/>
              <a:ext cx="181830" cy="193978"/>
            </a:xfrm>
            <a:custGeom>
              <a:avLst/>
              <a:gdLst/>
              <a:ahLst/>
              <a:cxnLst>
                <a:cxn ang="0">
                  <a:pos x="wd2" y="hd2"/>
                </a:cxn>
                <a:cxn ang="5400000">
                  <a:pos x="wd2" y="hd2"/>
                </a:cxn>
                <a:cxn ang="10800000">
                  <a:pos x="wd2" y="hd2"/>
                </a:cxn>
                <a:cxn ang="16200000">
                  <a:pos x="wd2" y="hd2"/>
                </a:cxn>
              </a:cxnLst>
              <a:rect l="0" t="0" r="r" b="b"/>
              <a:pathLst>
                <a:path w="21600" h="21600" extrusionOk="0">
                  <a:moveTo>
                    <a:pt x="21600" y="211"/>
                  </a:moveTo>
                  <a:lnTo>
                    <a:pt x="21600" y="21600"/>
                  </a:lnTo>
                  <a:lnTo>
                    <a:pt x="722" y="14076"/>
                  </a:lnTo>
                  <a:lnTo>
                    <a:pt x="0" y="13104"/>
                  </a:lnTo>
                  <a:lnTo>
                    <a:pt x="21284" y="0"/>
                  </a:lnTo>
                  <a:lnTo>
                    <a:pt x="21600" y="2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grpSp>
      <p:grpSp>
        <p:nvGrpSpPr>
          <p:cNvPr id="285" name="Group 891"/>
          <p:cNvGrpSpPr/>
          <p:nvPr/>
        </p:nvGrpSpPr>
        <p:grpSpPr>
          <a:xfrm>
            <a:off x="6716227" y="1833171"/>
            <a:ext cx="348997" cy="667376"/>
            <a:chOff x="0" y="0"/>
            <a:chExt cx="723900" cy="723900"/>
          </a:xfrm>
          <a:solidFill>
            <a:schemeClr val="bg1"/>
          </a:solidFill>
        </p:grpSpPr>
        <p:sp>
          <p:nvSpPr>
            <p:cNvPr id="286"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1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87"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1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88"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1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89"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1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90"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1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grpSp>
      <p:grpSp>
        <p:nvGrpSpPr>
          <p:cNvPr id="257" name="Group 918"/>
          <p:cNvGrpSpPr/>
          <p:nvPr/>
        </p:nvGrpSpPr>
        <p:grpSpPr>
          <a:xfrm>
            <a:off x="9826116" y="1834546"/>
            <a:ext cx="347561" cy="664631"/>
            <a:chOff x="0" y="0"/>
            <a:chExt cx="864960" cy="864960"/>
          </a:xfrm>
          <a:solidFill>
            <a:schemeClr val="bg1"/>
          </a:solidFill>
        </p:grpSpPr>
        <p:sp>
          <p:nvSpPr>
            <p:cNvPr id="258" name="Shape 892"/>
            <p:cNvSpPr/>
            <p:nvPr/>
          </p:nvSpPr>
          <p:spPr>
            <a:xfrm>
              <a:off x="0" y="0"/>
              <a:ext cx="864961" cy="86496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59"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0" name="Shape 894"/>
            <p:cNvSpPr/>
            <p:nvPr/>
          </p:nvSpPr>
          <p:spPr>
            <a:xfrm>
              <a:off x="688067" y="532492"/>
              <a:ext cx="127455" cy="254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17"/>
                  </a:lnTo>
                  <a:lnTo>
                    <a:pt x="21600" y="0"/>
                  </a:lnTo>
                  <a:lnTo>
                    <a:pt x="0" y="7483"/>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1" name="Shape 895"/>
            <p:cNvSpPr/>
            <p:nvPr/>
          </p:nvSpPr>
          <p:spPr>
            <a:xfrm>
              <a:off x="498475" y="434067"/>
              <a:ext cx="305369" cy="167369"/>
            </a:xfrm>
            <a:custGeom>
              <a:avLst/>
              <a:gdLst/>
              <a:ahLst/>
              <a:cxnLst>
                <a:cxn ang="0">
                  <a:pos x="wd2" y="hd2"/>
                </a:cxn>
                <a:cxn ang="5400000">
                  <a:pos x="wd2" y="hd2"/>
                </a:cxn>
                <a:cxn ang="10800000">
                  <a:pos x="wd2" y="hd2"/>
                </a:cxn>
                <a:cxn ang="16200000">
                  <a:pos x="wd2" y="hd2"/>
                </a:cxn>
              </a:cxnLst>
              <a:rect l="0" t="0" r="r" b="b"/>
              <a:pathLst>
                <a:path w="21544" h="21600" extrusionOk="0">
                  <a:moveTo>
                    <a:pt x="21524" y="9000"/>
                  </a:moveTo>
                  <a:cubicBezTo>
                    <a:pt x="21524" y="8585"/>
                    <a:pt x="21298" y="8031"/>
                    <a:pt x="21071" y="7892"/>
                  </a:cubicBezTo>
                  <a:cubicBezTo>
                    <a:pt x="10196" y="138"/>
                    <a:pt x="10196" y="138"/>
                    <a:pt x="10196" y="138"/>
                  </a:cubicBezTo>
                  <a:cubicBezTo>
                    <a:pt x="10120" y="138"/>
                    <a:pt x="10045" y="0"/>
                    <a:pt x="9894" y="0"/>
                  </a:cubicBezTo>
                  <a:cubicBezTo>
                    <a:pt x="9818" y="0"/>
                    <a:pt x="9667" y="138"/>
                    <a:pt x="9516" y="277"/>
                  </a:cubicBezTo>
                  <a:cubicBezTo>
                    <a:pt x="378" y="10938"/>
                    <a:pt x="378" y="10938"/>
                    <a:pt x="378" y="10938"/>
                  </a:cubicBezTo>
                  <a:cubicBezTo>
                    <a:pt x="76" y="11215"/>
                    <a:pt x="0" y="11769"/>
                    <a:pt x="0" y="12323"/>
                  </a:cubicBezTo>
                  <a:cubicBezTo>
                    <a:pt x="0" y="12877"/>
                    <a:pt x="227" y="13292"/>
                    <a:pt x="453" y="13431"/>
                  </a:cubicBezTo>
                  <a:cubicBezTo>
                    <a:pt x="11782" y="21462"/>
                    <a:pt x="11782" y="21462"/>
                    <a:pt x="11782" y="21462"/>
                  </a:cubicBezTo>
                  <a:cubicBezTo>
                    <a:pt x="11857" y="21462"/>
                    <a:pt x="12008" y="21600"/>
                    <a:pt x="12084" y="21600"/>
                  </a:cubicBezTo>
                  <a:cubicBezTo>
                    <a:pt x="12235" y="21600"/>
                    <a:pt x="12386" y="21462"/>
                    <a:pt x="12537" y="21323"/>
                  </a:cubicBezTo>
                  <a:cubicBezTo>
                    <a:pt x="21222" y="10385"/>
                    <a:pt x="21222" y="10385"/>
                    <a:pt x="21222" y="10385"/>
                  </a:cubicBezTo>
                  <a:cubicBezTo>
                    <a:pt x="21449" y="10108"/>
                    <a:pt x="21600" y="9554"/>
                    <a:pt x="21524" y="9000"/>
                  </a:cubicBezTo>
                  <a:close/>
                  <a:moveTo>
                    <a:pt x="12084" y="20215"/>
                  </a:moveTo>
                  <a:cubicBezTo>
                    <a:pt x="755" y="12185"/>
                    <a:pt x="755" y="12185"/>
                    <a:pt x="755" y="12185"/>
                  </a:cubicBezTo>
                  <a:cubicBezTo>
                    <a:pt x="9894" y="1385"/>
                    <a:pt x="9894" y="1385"/>
                    <a:pt x="9894" y="1385"/>
                  </a:cubicBezTo>
                  <a:cubicBezTo>
                    <a:pt x="20769" y="9138"/>
                    <a:pt x="20769" y="9138"/>
                    <a:pt x="20769" y="9138"/>
                  </a:cubicBezTo>
                  <a:lnTo>
                    <a:pt x="12084" y="2021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2" name="Shape 896"/>
            <p:cNvSpPr/>
            <p:nvPr/>
          </p:nvSpPr>
          <p:spPr>
            <a:xfrm>
              <a:off x="507092" y="443592"/>
              <a:ext cx="288926" cy="147866"/>
            </a:xfrm>
            <a:custGeom>
              <a:avLst/>
              <a:gdLst/>
              <a:ahLst/>
              <a:cxnLst>
                <a:cxn ang="0">
                  <a:pos x="wd2" y="hd2"/>
                </a:cxn>
                <a:cxn ang="5400000">
                  <a:pos x="wd2" y="hd2"/>
                </a:cxn>
                <a:cxn ang="10800000">
                  <a:pos x="wd2" y="hd2"/>
                </a:cxn>
                <a:cxn ang="16200000">
                  <a:pos x="wd2" y="hd2"/>
                </a:cxn>
              </a:cxnLst>
              <a:rect l="0" t="0" r="r" b="b"/>
              <a:pathLst>
                <a:path w="21600" h="21600" extrusionOk="0">
                  <a:moveTo>
                    <a:pt x="0" y="12390"/>
                  </a:moveTo>
                  <a:lnTo>
                    <a:pt x="12173" y="21600"/>
                  </a:lnTo>
                  <a:lnTo>
                    <a:pt x="21600" y="8945"/>
                  </a:lnTo>
                  <a:lnTo>
                    <a:pt x="9834" y="0"/>
                  </a:lnTo>
                  <a:lnTo>
                    <a:pt x="0" y="1239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3" name="Shape 897"/>
            <p:cNvSpPr/>
            <p:nvPr/>
          </p:nvSpPr>
          <p:spPr>
            <a:xfrm>
              <a:off x="490764" y="551089"/>
              <a:ext cx="174626" cy="246290"/>
            </a:xfrm>
            <a:custGeom>
              <a:avLst/>
              <a:gdLst/>
              <a:ahLst/>
              <a:cxnLst>
                <a:cxn ang="0">
                  <a:pos x="wd2" y="hd2"/>
                </a:cxn>
                <a:cxn ang="5400000">
                  <a:pos x="wd2" y="hd2"/>
                </a:cxn>
                <a:cxn ang="10800000">
                  <a:pos x="wd2" y="hd2"/>
                </a:cxn>
                <a:cxn ang="16200000">
                  <a:pos x="wd2" y="hd2"/>
                </a:cxn>
              </a:cxnLst>
              <a:rect l="0" t="0" r="r" b="b"/>
              <a:pathLst>
                <a:path w="21600" h="21600" extrusionOk="0">
                  <a:moveTo>
                    <a:pt x="20672" y="5353"/>
                  </a:moveTo>
                  <a:cubicBezTo>
                    <a:pt x="1723" y="94"/>
                    <a:pt x="1723" y="94"/>
                    <a:pt x="1723" y="94"/>
                  </a:cubicBezTo>
                  <a:cubicBezTo>
                    <a:pt x="1590" y="0"/>
                    <a:pt x="1458" y="0"/>
                    <a:pt x="1325" y="0"/>
                  </a:cubicBezTo>
                  <a:cubicBezTo>
                    <a:pt x="1060" y="0"/>
                    <a:pt x="795" y="94"/>
                    <a:pt x="530" y="188"/>
                  </a:cubicBezTo>
                  <a:cubicBezTo>
                    <a:pt x="133" y="376"/>
                    <a:pt x="0" y="657"/>
                    <a:pt x="0" y="939"/>
                  </a:cubicBezTo>
                  <a:cubicBezTo>
                    <a:pt x="0" y="15496"/>
                    <a:pt x="0" y="15496"/>
                    <a:pt x="0" y="15496"/>
                  </a:cubicBezTo>
                  <a:cubicBezTo>
                    <a:pt x="0" y="15871"/>
                    <a:pt x="265" y="16153"/>
                    <a:pt x="795" y="16341"/>
                  </a:cubicBezTo>
                  <a:cubicBezTo>
                    <a:pt x="19745" y="21506"/>
                    <a:pt x="19745" y="21506"/>
                    <a:pt x="19745" y="21506"/>
                  </a:cubicBezTo>
                  <a:cubicBezTo>
                    <a:pt x="19877" y="21600"/>
                    <a:pt x="20010" y="21600"/>
                    <a:pt x="20275" y="21600"/>
                  </a:cubicBezTo>
                  <a:cubicBezTo>
                    <a:pt x="20540" y="21600"/>
                    <a:pt x="20805" y="21506"/>
                    <a:pt x="20937" y="21412"/>
                  </a:cubicBezTo>
                  <a:cubicBezTo>
                    <a:pt x="21335" y="21224"/>
                    <a:pt x="21600" y="20943"/>
                    <a:pt x="21600" y="20661"/>
                  </a:cubicBezTo>
                  <a:cubicBezTo>
                    <a:pt x="21600" y="6198"/>
                    <a:pt x="21600" y="6198"/>
                    <a:pt x="21600" y="6198"/>
                  </a:cubicBezTo>
                  <a:cubicBezTo>
                    <a:pt x="21600" y="5823"/>
                    <a:pt x="21202" y="5447"/>
                    <a:pt x="20672" y="5353"/>
                  </a:cubicBezTo>
                  <a:close/>
                  <a:moveTo>
                    <a:pt x="20275" y="20661"/>
                  </a:moveTo>
                  <a:cubicBezTo>
                    <a:pt x="1325" y="15496"/>
                    <a:pt x="1325" y="15496"/>
                    <a:pt x="1325" y="15496"/>
                  </a:cubicBezTo>
                  <a:cubicBezTo>
                    <a:pt x="1325" y="939"/>
                    <a:pt x="1325" y="939"/>
                    <a:pt x="1325" y="939"/>
                  </a:cubicBezTo>
                  <a:cubicBezTo>
                    <a:pt x="20275" y="6198"/>
                    <a:pt x="20275" y="6198"/>
                    <a:pt x="20275" y="6198"/>
                  </a:cubicBezTo>
                  <a:lnTo>
                    <a:pt x="20275" y="2066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4" name="Shape 898"/>
            <p:cNvSpPr/>
            <p:nvPr/>
          </p:nvSpPr>
          <p:spPr>
            <a:xfrm>
              <a:off x="499382" y="559253"/>
              <a:ext cx="156483" cy="229508"/>
            </a:xfrm>
            <a:custGeom>
              <a:avLst/>
              <a:gdLst/>
              <a:ahLst/>
              <a:cxnLst>
                <a:cxn ang="0">
                  <a:pos x="wd2" y="hd2"/>
                </a:cxn>
                <a:cxn ang="5400000">
                  <a:pos x="wd2" y="hd2"/>
                </a:cxn>
                <a:cxn ang="10800000">
                  <a:pos x="wd2" y="hd2"/>
                </a:cxn>
                <a:cxn ang="16200000">
                  <a:pos x="wd2" y="hd2"/>
                </a:cxn>
              </a:cxnLst>
              <a:rect l="0" t="0" r="r" b="b"/>
              <a:pathLst>
                <a:path w="21600" h="21600" extrusionOk="0">
                  <a:moveTo>
                    <a:pt x="0" y="15965"/>
                  </a:moveTo>
                  <a:lnTo>
                    <a:pt x="21600" y="21600"/>
                  </a:lnTo>
                  <a:lnTo>
                    <a:pt x="21600" y="5763"/>
                  </a:lnTo>
                  <a:lnTo>
                    <a:pt x="0" y="0"/>
                  </a:lnTo>
                  <a:lnTo>
                    <a:pt x="0" y="159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5" name="Shape 899"/>
            <p:cNvSpPr/>
            <p:nvPr/>
          </p:nvSpPr>
          <p:spPr>
            <a:xfrm>
              <a:off x="502557" y="438603"/>
              <a:ext cx="136072" cy="145598"/>
            </a:xfrm>
            <a:custGeom>
              <a:avLst/>
              <a:gdLst/>
              <a:ahLst/>
              <a:cxnLst>
                <a:cxn ang="0">
                  <a:pos x="wd2" y="hd2"/>
                </a:cxn>
                <a:cxn ang="5400000">
                  <a:pos x="wd2" y="hd2"/>
                </a:cxn>
                <a:cxn ang="10800000">
                  <a:pos x="wd2" y="hd2"/>
                </a:cxn>
                <a:cxn ang="16200000">
                  <a:pos x="wd2" y="hd2"/>
                </a:cxn>
              </a:cxnLst>
              <a:rect l="0" t="0" r="r" b="b"/>
              <a:pathLst>
                <a:path w="21600" h="21600" extrusionOk="0">
                  <a:moveTo>
                    <a:pt x="21600" y="269"/>
                  </a:moveTo>
                  <a:lnTo>
                    <a:pt x="21600" y="21600"/>
                  </a:lnTo>
                  <a:lnTo>
                    <a:pt x="720" y="14131"/>
                  </a:lnTo>
                  <a:lnTo>
                    <a:pt x="0" y="13189"/>
                  </a:lnTo>
                  <a:lnTo>
                    <a:pt x="21240" y="0"/>
                  </a:lnTo>
                  <a:lnTo>
                    <a:pt x="21600" y="26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6"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7"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8"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69"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0"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1" name="Shape 905"/>
            <p:cNvSpPr/>
            <p:nvPr/>
          </p:nvSpPr>
          <p:spPr>
            <a:xfrm>
              <a:off x="110671" y="166460"/>
              <a:ext cx="137887" cy="203201"/>
            </a:xfrm>
            <a:custGeom>
              <a:avLst/>
              <a:gdLst/>
              <a:ahLst/>
              <a:cxnLst>
                <a:cxn ang="0">
                  <a:pos x="wd2" y="hd2"/>
                </a:cxn>
                <a:cxn ang="5400000">
                  <a:pos x="wd2" y="hd2"/>
                </a:cxn>
                <a:cxn ang="10800000">
                  <a:pos x="wd2" y="hd2"/>
                </a:cxn>
                <a:cxn ang="16200000">
                  <a:pos x="wd2" y="hd2"/>
                </a:cxn>
              </a:cxnLst>
              <a:rect l="0" t="0" r="r" b="b"/>
              <a:pathLst>
                <a:path w="21600" h="21600" extrusionOk="0">
                  <a:moveTo>
                    <a:pt x="0" y="15911"/>
                  </a:moveTo>
                  <a:lnTo>
                    <a:pt x="21600" y="21600"/>
                  </a:lnTo>
                  <a:lnTo>
                    <a:pt x="21600" y="5786"/>
                  </a:lnTo>
                  <a:lnTo>
                    <a:pt x="0" y="0"/>
                  </a:lnTo>
                  <a:lnTo>
                    <a:pt x="0" y="159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3"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4"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5" name="Shape 909"/>
            <p:cNvSpPr/>
            <p:nvPr/>
          </p:nvSpPr>
          <p:spPr>
            <a:xfrm>
              <a:off x="446767" y="653596"/>
              <a:ext cx="14062" cy="50347"/>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6" name="Shape 910"/>
            <p:cNvSpPr/>
            <p:nvPr/>
          </p:nvSpPr>
          <p:spPr>
            <a:xfrm>
              <a:off x="324757" y="664482"/>
              <a:ext cx="1270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7" name="Shape 911"/>
            <p:cNvSpPr/>
            <p:nvPr/>
          </p:nvSpPr>
          <p:spPr>
            <a:xfrm>
              <a:off x="306614" y="664482"/>
              <a:ext cx="1406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8"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79"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80" name="Shape 914"/>
            <p:cNvSpPr/>
            <p:nvPr/>
          </p:nvSpPr>
          <p:spPr>
            <a:xfrm>
              <a:off x="430892" y="203653"/>
              <a:ext cx="12701" cy="51708"/>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81" name="Shape 915"/>
            <p:cNvSpPr/>
            <p:nvPr/>
          </p:nvSpPr>
          <p:spPr>
            <a:xfrm>
              <a:off x="552903" y="215446"/>
              <a:ext cx="13155"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82" name="Shape 916"/>
            <p:cNvSpPr/>
            <p:nvPr/>
          </p:nvSpPr>
          <p:spPr>
            <a:xfrm>
              <a:off x="570139" y="215446"/>
              <a:ext cx="14061"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sp>
          <p:nvSpPr>
            <p:cNvPr id="283" name="Shape 917"/>
            <p:cNvSpPr/>
            <p:nvPr/>
          </p:nvSpPr>
          <p:spPr>
            <a:xfrm>
              <a:off x="31187" y="216807"/>
              <a:ext cx="719130" cy="474436"/>
            </a:xfrm>
            <a:custGeom>
              <a:avLst/>
              <a:gdLst/>
              <a:ahLst/>
              <a:cxnLst>
                <a:cxn ang="0">
                  <a:pos x="wd2" y="hd2"/>
                </a:cxn>
                <a:cxn ang="5400000">
                  <a:pos x="wd2" y="hd2"/>
                </a:cxn>
                <a:cxn ang="10800000">
                  <a:pos x="wd2" y="hd2"/>
                </a:cxn>
                <a:cxn ang="16200000">
                  <a:pos x="wd2" y="hd2"/>
                </a:cxn>
              </a:cxnLst>
              <a:rect l="0" t="0" r="r" b="b"/>
              <a:pathLst>
                <a:path w="21552" h="21600" extrusionOk="0">
                  <a:moveTo>
                    <a:pt x="21544" y="439"/>
                  </a:moveTo>
                  <a:cubicBezTo>
                    <a:pt x="21480" y="195"/>
                    <a:pt x="21319" y="0"/>
                    <a:pt x="21159" y="0"/>
                  </a:cubicBezTo>
                  <a:cubicBezTo>
                    <a:pt x="16184" y="0"/>
                    <a:pt x="16184" y="0"/>
                    <a:pt x="16184" y="0"/>
                  </a:cubicBezTo>
                  <a:cubicBezTo>
                    <a:pt x="16184" y="0"/>
                    <a:pt x="16152" y="0"/>
                    <a:pt x="16152" y="0"/>
                  </a:cubicBezTo>
                  <a:cubicBezTo>
                    <a:pt x="16152" y="1170"/>
                    <a:pt x="16152" y="1170"/>
                    <a:pt x="16152" y="1170"/>
                  </a:cubicBezTo>
                  <a:cubicBezTo>
                    <a:pt x="16152" y="1170"/>
                    <a:pt x="16184" y="1170"/>
                    <a:pt x="16184" y="1170"/>
                  </a:cubicBezTo>
                  <a:cubicBezTo>
                    <a:pt x="19843" y="1170"/>
                    <a:pt x="19843" y="1170"/>
                    <a:pt x="19843" y="1170"/>
                  </a:cubicBezTo>
                  <a:cubicBezTo>
                    <a:pt x="169" y="20527"/>
                    <a:pt x="169" y="20527"/>
                    <a:pt x="169" y="20527"/>
                  </a:cubicBezTo>
                  <a:cubicBezTo>
                    <a:pt x="40" y="20674"/>
                    <a:pt x="-24" y="20917"/>
                    <a:pt x="8" y="21161"/>
                  </a:cubicBezTo>
                  <a:cubicBezTo>
                    <a:pt x="72" y="21454"/>
                    <a:pt x="233" y="21600"/>
                    <a:pt x="393" y="21600"/>
                  </a:cubicBezTo>
                  <a:cubicBezTo>
                    <a:pt x="8481" y="21600"/>
                    <a:pt x="8481" y="21600"/>
                    <a:pt x="8481" y="21600"/>
                  </a:cubicBezTo>
                  <a:cubicBezTo>
                    <a:pt x="8481" y="20430"/>
                    <a:pt x="8481" y="20430"/>
                    <a:pt x="8481" y="20430"/>
                  </a:cubicBezTo>
                  <a:cubicBezTo>
                    <a:pt x="1709" y="20430"/>
                    <a:pt x="1709" y="20430"/>
                    <a:pt x="1709" y="20430"/>
                  </a:cubicBezTo>
                  <a:cubicBezTo>
                    <a:pt x="21383" y="1073"/>
                    <a:pt x="21383" y="1073"/>
                    <a:pt x="21383" y="1073"/>
                  </a:cubicBezTo>
                  <a:cubicBezTo>
                    <a:pt x="21512" y="926"/>
                    <a:pt x="21576" y="683"/>
                    <a:pt x="21544" y="43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sym typeface="Calibri"/>
              </a:endParaRPr>
            </a:p>
          </p:txBody>
        </p:sp>
      </p:grpSp>
      <p:pic>
        <p:nvPicPr>
          <p:cNvPr id="247" name="Picture 48" descr="EC2.png"/>
          <p:cNvPicPr>
            <a:picLocks noChangeAspect="1"/>
          </p:cNvPicPr>
          <p:nvPr/>
        </p:nvPicPr>
        <p:blipFill>
          <a:blip r:embed="rId4" cstate="screen">
            <a:extLst>
              <a:ext uri="{28A0092B-C50C-407E-A947-70E740481C1C}">
                <a14:useLocalDpi xmlns="" xmlns:a14="http://schemas.microsoft.com/office/drawing/2010/main"/>
              </a:ext>
            </a:extLst>
          </a:blip>
          <a:srcRect/>
          <a:stretch>
            <a:fillRect/>
          </a:stretch>
        </p:blipFill>
        <p:spPr bwMode="auto">
          <a:xfrm>
            <a:off x="728990" y="1528401"/>
            <a:ext cx="587788" cy="58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2" name="Picture 52" descr="S3.png"/>
          <p:cNvPicPr>
            <a:picLocks noChangeAspect="1"/>
          </p:cNvPicPr>
          <p:nvPr/>
        </p:nvPicPr>
        <p:blipFill>
          <a:blip r:embed="rId5" cstate="screen">
            <a:extLst>
              <a:ext uri="{28A0092B-C50C-407E-A947-70E740481C1C}">
                <a14:useLocalDpi xmlns="" xmlns:a14="http://schemas.microsoft.com/office/drawing/2010/main"/>
              </a:ext>
            </a:extLst>
          </a:blip>
          <a:srcRect/>
          <a:stretch>
            <a:fillRect/>
          </a:stretch>
        </p:blipFill>
        <p:spPr bwMode="auto">
          <a:xfrm>
            <a:off x="6644034" y="1493266"/>
            <a:ext cx="539412" cy="5393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0" name="TextBox 389"/>
          <p:cNvSpPr txBox="1"/>
          <p:nvPr/>
        </p:nvSpPr>
        <p:spPr>
          <a:xfrm>
            <a:off x="1798856" y="3354530"/>
            <a:ext cx="931428"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AWS Elastic Beanstalk</a:t>
            </a:r>
          </a:p>
        </p:txBody>
      </p:sp>
      <p:cxnSp>
        <p:nvCxnSpPr>
          <p:cNvPr id="443" name="Straight Connector 442"/>
          <p:cNvCxnSpPr/>
          <p:nvPr/>
        </p:nvCxnSpPr>
        <p:spPr>
          <a:xfrm>
            <a:off x="3066583" y="1287113"/>
            <a:ext cx="11773" cy="5197539"/>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sp>
        <p:nvSpPr>
          <p:cNvPr id="446" name="TextBox 445"/>
          <p:cNvSpPr txBox="1"/>
          <p:nvPr/>
        </p:nvSpPr>
        <p:spPr>
          <a:xfrm>
            <a:off x="1151743" y="1113137"/>
            <a:ext cx="1128359" cy="338554"/>
          </a:xfrm>
          <a:prstGeom prst="rect">
            <a:avLst/>
          </a:prstGeom>
          <a:noFill/>
        </p:spPr>
        <p:txBody>
          <a:bodyPr wrap="square" rtlCol="0">
            <a:spAutoFit/>
          </a:bodyPr>
          <a:lstStyle/>
          <a:p>
            <a:pPr algn="ctr" defTabSz="609585" fontAlgn="base">
              <a:spcBef>
                <a:spcPct val="0"/>
              </a:spcBef>
              <a:spcAft>
                <a:spcPct val="0"/>
              </a:spcAft>
            </a:pPr>
            <a:r>
              <a:rPr lang="en-US" sz="1600" b="1" dirty="0">
                <a:solidFill>
                  <a:srgbClr val="4F81BD"/>
                </a:solidFill>
                <a:latin typeface="Amazon Ember" panose="020B0603020204020204" pitchFamily="34" charset="0"/>
                <a:ea typeface="Amazon Ember" panose="020B0603020204020204" pitchFamily="34" charset="0"/>
                <a:cs typeface="Amazon Ember" panose="020B0603020204020204" pitchFamily="34" charset="0"/>
              </a:rPr>
              <a:t>Compute </a:t>
            </a:r>
          </a:p>
        </p:txBody>
      </p:sp>
      <p:sp>
        <p:nvSpPr>
          <p:cNvPr id="447" name="TextBox 446"/>
          <p:cNvSpPr txBox="1"/>
          <p:nvPr/>
        </p:nvSpPr>
        <p:spPr>
          <a:xfrm>
            <a:off x="3929932" y="1113137"/>
            <a:ext cx="1374165" cy="338554"/>
          </a:xfrm>
          <a:prstGeom prst="rect">
            <a:avLst/>
          </a:prstGeom>
          <a:noFill/>
        </p:spPr>
        <p:txBody>
          <a:bodyPr wrap="square" rtlCol="0">
            <a:spAutoFit/>
          </a:bodyPr>
          <a:lstStyle/>
          <a:p>
            <a:pPr algn="ctr" defTabSz="609585" fontAlgn="base">
              <a:spcBef>
                <a:spcPct val="0"/>
              </a:spcBef>
              <a:spcAft>
                <a:spcPct val="0"/>
              </a:spcAft>
            </a:pPr>
            <a:r>
              <a:rPr lang="en-US" sz="1600" b="1" dirty="0">
                <a:solidFill>
                  <a:srgbClr val="4F81BD"/>
                </a:solidFill>
                <a:latin typeface="Amazon Ember" panose="020B0603020204020204" pitchFamily="34" charset="0"/>
                <a:ea typeface="Amazon Ember" panose="020B0603020204020204" pitchFamily="34" charset="0"/>
                <a:cs typeface="Amazon Ember" panose="020B0603020204020204" pitchFamily="34" charset="0"/>
              </a:rPr>
              <a:t>Networking </a:t>
            </a:r>
          </a:p>
        </p:txBody>
      </p:sp>
      <p:sp>
        <p:nvSpPr>
          <p:cNvPr id="448" name="TextBox 447"/>
          <p:cNvSpPr txBox="1"/>
          <p:nvPr/>
        </p:nvSpPr>
        <p:spPr>
          <a:xfrm>
            <a:off x="7037538" y="1113137"/>
            <a:ext cx="1128359" cy="338554"/>
          </a:xfrm>
          <a:prstGeom prst="rect">
            <a:avLst/>
          </a:prstGeom>
          <a:noFill/>
        </p:spPr>
        <p:txBody>
          <a:bodyPr wrap="square" rtlCol="0">
            <a:spAutoFit/>
          </a:bodyPr>
          <a:lstStyle/>
          <a:p>
            <a:pPr algn="ctr" defTabSz="609585" fontAlgn="base">
              <a:spcBef>
                <a:spcPct val="0"/>
              </a:spcBef>
              <a:spcAft>
                <a:spcPct val="0"/>
              </a:spcAft>
            </a:pPr>
            <a:r>
              <a:rPr lang="en-US" sz="1600" b="1" dirty="0">
                <a:solidFill>
                  <a:srgbClr val="4F81BD"/>
                </a:solidFill>
                <a:latin typeface="Amazon Ember" panose="020B0603020204020204" pitchFamily="34" charset="0"/>
                <a:ea typeface="Amazon Ember" panose="020B0603020204020204" pitchFamily="34" charset="0"/>
                <a:cs typeface="Amazon Ember" panose="020B0603020204020204" pitchFamily="34" charset="0"/>
              </a:rPr>
              <a:t>Storage </a:t>
            </a:r>
          </a:p>
        </p:txBody>
      </p:sp>
      <p:sp>
        <p:nvSpPr>
          <p:cNvPr id="449" name="TextBox 448"/>
          <p:cNvSpPr txBox="1"/>
          <p:nvPr/>
        </p:nvSpPr>
        <p:spPr>
          <a:xfrm>
            <a:off x="9945507" y="1113137"/>
            <a:ext cx="1374165" cy="338554"/>
          </a:xfrm>
          <a:prstGeom prst="rect">
            <a:avLst/>
          </a:prstGeom>
          <a:noFill/>
        </p:spPr>
        <p:txBody>
          <a:bodyPr wrap="square" rtlCol="0">
            <a:spAutoFit/>
          </a:bodyPr>
          <a:lstStyle/>
          <a:p>
            <a:pPr algn="ctr" defTabSz="609585" fontAlgn="base">
              <a:spcBef>
                <a:spcPct val="0"/>
              </a:spcBef>
              <a:spcAft>
                <a:spcPct val="0"/>
              </a:spcAft>
            </a:pPr>
            <a:r>
              <a:rPr lang="en-US" sz="1600" b="1" dirty="0">
                <a:solidFill>
                  <a:srgbClr val="4F81BD"/>
                </a:solidFill>
                <a:latin typeface="Amazon Ember" panose="020B0603020204020204" pitchFamily="34" charset="0"/>
                <a:ea typeface="Amazon Ember" panose="020B0603020204020204" pitchFamily="34" charset="0"/>
                <a:cs typeface="Amazon Ember" panose="020B0603020204020204" pitchFamily="34" charset="0"/>
              </a:rPr>
              <a:t>Database</a:t>
            </a:r>
          </a:p>
        </p:txBody>
      </p:sp>
      <p:pic>
        <p:nvPicPr>
          <p:cNvPr id="450" name="Picture 449" descr="CloudFront.png"/>
          <p:cNvPicPr>
            <a:picLocks noChangeAspect="1"/>
          </p:cNvPicPr>
          <p:nvPr/>
        </p:nvPicPr>
        <p:blipFill>
          <a:blip r:embed="rId6" cstate="screen">
            <a:alphaModFix/>
            <a:extLst>
              <a:ext uri="{28A0092B-C50C-407E-A947-70E740481C1C}">
                <a14:useLocalDpi xmlns="" xmlns:a14="http://schemas.microsoft.com/office/drawing/2010/main"/>
              </a:ext>
            </a:extLst>
          </a:blip>
          <a:stretch>
            <a:fillRect/>
          </a:stretch>
        </p:blipFill>
        <p:spPr>
          <a:xfrm>
            <a:off x="6591507" y="2607562"/>
            <a:ext cx="627951" cy="627951"/>
          </a:xfrm>
          <a:prstGeom prst="rect">
            <a:avLst/>
          </a:prstGeom>
        </p:spPr>
      </p:pic>
      <p:sp>
        <p:nvSpPr>
          <p:cNvPr id="451" name="TextBox 450"/>
          <p:cNvSpPr txBox="1"/>
          <p:nvPr/>
        </p:nvSpPr>
        <p:spPr>
          <a:xfrm>
            <a:off x="6487631" y="3298764"/>
            <a:ext cx="863909" cy="369332"/>
          </a:xfrm>
          <a:prstGeom prst="rect">
            <a:avLst/>
          </a:prstGeom>
          <a:noFill/>
        </p:spPr>
        <p:txBody>
          <a:bodyPr wrap="square" lIns="0" tIns="0" rIns="0" bIns="0" rtlCol="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Amazon CloudFront</a:t>
            </a:r>
          </a:p>
        </p:txBody>
      </p:sp>
      <p:pic>
        <p:nvPicPr>
          <p:cNvPr id="452" name="Picture 451" descr="Glacier.png"/>
          <p:cNvPicPr>
            <a:picLocks noChangeAspect="1"/>
          </p:cNvPicPr>
          <p:nvPr/>
        </p:nvPicPr>
        <p:blipFill>
          <a:blip r:embed="rId7" cstate="screen">
            <a:extLst>
              <a:ext uri="{28A0092B-C50C-407E-A947-70E740481C1C}">
                <a14:useLocalDpi xmlns="" xmlns:a14="http://schemas.microsoft.com/office/drawing/2010/main"/>
              </a:ext>
            </a:extLst>
          </a:blip>
          <a:stretch>
            <a:fillRect/>
          </a:stretch>
        </p:blipFill>
        <p:spPr>
          <a:xfrm>
            <a:off x="7997183" y="1454164"/>
            <a:ext cx="639445" cy="639445"/>
          </a:xfrm>
          <a:prstGeom prst="rect">
            <a:avLst/>
          </a:prstGeom>
        </p:spPr>
      </p:pic>
      <p:sp>
        <p:nvSpPr>
          <p:cNvPr id="453" name="TextBox 452"/>
          <p:cNvSpPr txBox="1"/>
          <p:nvPr/>
        </p:nvSpPr>
        <p:spPr>
          <a:xfrm>
            <a:off x="7886840" y="2114063"/>
            <a:ext cx="860784" cy="369332"/>
          </a:xfrm>
          <a:prstGeom prst="rect">
            <a:avLst/>
          </a:prstGeom>
          <a:noFill/>
        </p:spPr>
        <p:txBody>
          <a:bodyPr wrap="square" lIns="0" tIns="0" rIns="0" bIns="0" rtlCol="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Amazon Glacier</a:t>
            </a:r>
          </a:p>
        </p:txBody>
      </p:sp>
      <p:sp>
        <p:nvSpPr>
          <p:cNvPr id="455" name="TextBox 454"/>
          <p:cNvSpPr txBox="1"/>
          <p:nvPr/>
        </p:nvSpPr>
        <p:spPr>
          <a:xfrm>
            <a:off x="6444832" y="2099521"/>
            <a:ext cx="960795" cy="184666"/>
          </a:xfrm>
          <a:prstGeom prst="rect">
            <a:avLst/>
          </a:prstGeom>
          <a:noFill/>
        </p:spPr>
        <p:txBody>
          <a:bodyPr wrap="square" lIns="0" tIns="0" rIns="0" bIns="0" rtlCol="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Amazon S3</a:t>
            </a:r>
          </a:p>
        </p:txBody>
      </p:sp>
      <p:pic>
        <p:nvPicPr>
          <p:cNvPr id="456" name="Picture 455" descr="Amazon-Elastic-Block-Storage.png"/>
          <p:cNvPicPr>
            <a:picLocks noChangeAspect="1"/>
          </p:cNvPicPr>
          <p:nvPr/>
        </p:nvPicPr>
        <p:blipFill>
          <a:blip r:embed="rId8" cstate="screen">
            <a:alphaModFix amt="25000"/>
            <a:extLst>
              <a:ext uri="{28A0092B-C50C-407E-A947-70E740481C1C}">
                <a14:useLocalDpi xmlns="" xmlns:a14="http://schemas.microsoft.com/office/drawing/2010/main"/>
              </a:ext>
            </a:extLst>
          </a:blip>
          <a:stretch>
            <a:fillRect/>
          </a:stretch>
        </p:blipFill>
        <p:spPr>
          <a:xfrm>
            <a:off x="8072441" y="2613596"/>
            <a:ext cx="550601" cy="550601"/>
          </a:xfrm>
          <a:prstGeom prst="rect">
            <a:avLst/>
          </a:prstGeom>
        </p:spPr>
      </p:pic>
      <p:sp>
        <p:nvSpPr>
          <p:cNvPr id="457" name="TextBox 103"/>
          <p:cNvSpPr txBox="1">
            <a:spLocks noChangeArrowheads="1"/>
          </p:cNvSpPr>
          <p:nvPr/>
        </p:nvSpPr>
        <p:spPr bwMode="auto">
          <a:xfrm>
            <a:off x="8000656" y="3219617"/>
            <a:ext cx="703143" cy="369332"/>
          </a:xfrm>
          <a:prstGeom prst="rect">
            <a:avLst/>
          </a:prstGeom>
          <a:noFill/>
          <a:ln w="9525">
            <a:noFill/>
            <a:miter lim="800000"/>
            <a:headEnd/>
            <a:tailEnd/>
          </a:ln>
        </p:spPr>
        <p:txBody>
          <a:bodyPr wrap="square" lIns="0" tIns="0" rIns="0" bIns="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Amazon EBS</a:t>
            </a:r>
          </a:p>
        </p:txBody>
      </p:sp>
      <p:pic>
        <p:nvPicPr>
          <p:cNvPr id="479" name="Picture 478" descr="Auto-Scaling.png"/>
          <p:cNvPicPr>
            <a:picLocks noChangeAspect="1"/>
          </p:cNvPicPr>
          <p:nvPr/>
        </p:nvPicPr>
        <p:blipFill>
          <a:blip r:embed="rId9" cstate="screen">
            <a:alphaModFix amt="25000"/>
            <a:extLst>
              <a:ext uri="{28A0092B-C50C-407E-A947-70E740481C1C}">
                <a14:useLocalDpi xmlns="" xmlns:a14="http://schemas.microsoft.com/office/drawing/2010/main"/>
              </a:ext>
            </a:extLst>
          </a:blip>
          <a:stretch>
            <a:fillRect/>
          </a:stretch>
        </p:blipFill>
        <p:spPr>
          <a:xfrm>
            <a:off x="644652" y="2568862"/>
            <a:ext cx="737505" cy="737505"/>
          </a:xfrm>
          <a:prstGeom prst="rect">
            <a:avLst/>
          </a:prstGeom>
        </p:spPr>
      </p:pic>
      <p:sp>
        <p:nvSpPr>
          <p:cNvPr id="480" name="TextBox 479"/>
          <p:cNvSpPr txBox="1"/>
          <p:nvPr/>
        </p:nvSpPr>
        <p:spPr>
          <a:xfrm>
            <a:off x="645781" y="3286056"/>
            <a:ext cx="723676"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Auto Scaling</a:t>
            </a:r>
          </a:p>
        </p:txBody>
      </p:sp>
      <p:pic>
        <p:nvPicPr>
          <p:cNvPr id="481" name="Picture 480" descr="Route-53.png"/>
          <p:cNvPicPr>
            <a:picLocks noChangeAspect="1"/>
          </p:cNvPicPr>
          <p:nvPr/>
        </p:nvPicPr>
        <p:blipFill>
          <a:blip r:embed="rId10" cstate="screen">
            <a:extLst>
              <a:ext uri="{28A0092B-C50C-407E-A947-70E740481C1C}">
                <a14:useLocalDpi xmlns="" xmlns:a14="http://schemas.microsoft.com/office/drawing/2010/main"/>
              </a:ext>
            </a:extLst>
          </a:blip>
          <a:stretch>
            <a:fillRect/>
          </a:stretch>
        </p:blipFill>
        <p:spPr>
          <a:xfrm>
            <a:off x="4915400" y="1486245"/>
            <a:ext cx="626856" cy="626856"/>
          </a:xfrm>
          <a:prstGeom prst="rect">
            <a:avLst/>
          </a:prstGeom>
        </p:spPr>
      </p:pic>
      <p:sp>
        <p:nvSpPr>
          <p:cNvPr id="482" name="TextBox 481"/>
          <p:cNvSpPr txBox="1"/>
          <p:nvPr/>
        </p:nvSpPr>
        <p:spPr>
          <a:xfrm>
            <a:off x="4797268" y="2113102"/>
            <a:ext cx="859008"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Route 53</a:t>
            </a:r>
          </a:p>
        </p:txBody>
      </p:sp>
      <p:pic>
        <p:nvPicPr>
          <p:cNvPr id="484" name="Picture 483" descr="Direct-Connect.png"/>
          <p:cNvPicPr>
            <a:picLocks noChangeAspect="1"/>
          </p:cNvPicPr>
          <p:nvPr/>
        </p:nvPicPr>
        <p:blipFill>
          <a:blip r:embed="rId11" cstate="screen">
            <a:alphaModFix amt="25000"/>
            <a:extLst>
              <a:ext uri="{28A0092B-C50C-407E-A947-70E740481C1C}">
                <a14:useLocalDpi xmlns="" xmlns:a14="http://schemas.microsoft.com/office/drawing/2010/main"/>
              </a:ext>
            </a:extLst>
          </a:blip>
          <a:stretch>
            <a:fillRect/>
          </a:stretch>
        </p:blipFill>
        <p:spPr>
          <a:xfrm>
            <a:off x="3641586" y="2903129"/>
            <a:ext cx="613985" cy="613985"/>
          </a:xfrm>
          <a:prstGeom prst="rect">
            <a:avLst/>
          </a:prstGeom>
        </p:spPr>
      </p:pic>
      <p:sp>
        <p:nvSpPr>
          <p:cNvPr id="485" name="TextBox 39"/>
          <p:cNvSpPr txBox="1">
            <a:spLocks noChangeArrowheads="1"/>
          </p:cNvSpPr>
          <p:nvPr/>
        </p:nvSpPr>
        <p:spPr bwMode="auto">
          <a:xfrm>
            <a:off x="3326421" y="3578397"/>
            <a:ext cx="1244313" cy="410241"/>
          </a:xfrm>
          <a:prstGeom prst="rect">
            <a:avLst/>
          </a:prstGeom>
          <a:noFill/>
          <a:ln w="9525">
            <a:noFill/>
            <a:miter lim="800000"/>
            <a:headEnd/>
            <a:tailEnd/>
          </a:ln>
        </p:spPr>
        <p:txBody>
          <a:bodyPr wrap="square" lIns="0" tIns="0" rIns="0" bIns="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AWS Direct Connect</a:t>
            </a:r>
          </a:p>
        </p:txBody>
      </p:sp>
      <p:pic>
        <p:nvPicPr>
          <p:cNvPr id="486" name="Picture 485" descr="VPC.png"/>
          <p:cNvPicPr>
            <a:picLocks noChangeAspect="1"/>
          </p:cNvPicPr>
          <p:nvPr/>
        </p:nvPicPr>
        <p:blipFill>
          <a:blip r:embed="rId12" cstate="screen">
            <a:extLst>
              <a:ext uri="{28A0092B-C50C-407E-A947-70E740481C1C}">
                <a14:useLocalDpi xmlns="" xmlns:a14="http://schemas.microsoft.com/office/drawing/2010/main"/>
              </a:ext>
            </a:extLst>
          </a:blip>
          <a:stretch>
            <a:fillRect/>
          </a:stretch>
        </p:blipFill>
        <p:spPr>
          <a:xfrm>
            <a:off x="3639693" y="1452487"/>
            <a:ext cx="606740" cy="606740"/>
          </a:xfrm>
          <a:prstGeom prst="rect">
            <a:avLst/>
          </a:prstGeom>
        </p:spPr>
      </p:pic>
      <p:sp>
        <p:nvSpPr>
          <p:cNvPr id="487" name="TextBox 486"/>
          <p:cNvSpPr txBox="1"/>
          <p:nvPr/>
        </p:nvSpPr>
        <p:spPr>
          <a:xfrm>
            <a:off x="3547892" y="2096351"/>
            <a:ext cx="852200"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VPC</a:t>
            </a:r>
          </a:p>
        </p:txBody>
      </p:sp>
      <p:sp>
        <p:nvSpPr>
          <p:cNvPr id="488" name="TextBox 487"/>
          <p:cNvSpPr txBox="1"/>
          <p:nvPr/>
        </p:nvSpPr>
        <p:spPr>
          <a:xfrm>
            <a:off x="644651" y="2141646"/>
            <a:ext cx="756464"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EC2</a:t>
            </a:r>
          </a:p>
        </p:txBody>
      </p:sp>
      <p:pic>
        <p:nvPicPr>
          <p:cNvPr id="3" name="Picture 2"/>
          <p:cNvPicPr>
            <a:picLocks noChangeAspect="1"/>
          </p:cNvPicPr>
          <p:nvPr/>
        </p:nvPicPr>
        <p:blipFill>
          <a:blip r:embed="rId13" cstate="screen">
            <a:alphaModFix/>
            <a:extLst>
              <a:ext uri="{28A0092B-C50C-407E-A947-70E740481C1C}">
                <a14:useLocalDpi xmlns="" xmlns:a14="http://schemas.microsoft.com/office/drawing/2010/main"/>
              </a:ext>
            </a:extLst>
          </a:blip>
          <a:stretch>
            <a:fillRect/>
          </a:stretch>
        </p:blipFill>
        <p:spPr>
          <a:xfrm>
            <a:off x="2044436" y="2695153"/>
            <a:ext cx="440267" cy="609600"/>
          </a:xfrm>
          <a:prstGeom prst="rect">
            <a:avLst/>
          </a:prstGeom>
        </p:spPr>
      </p:pic>
      <p:pic>
        <p:nvPicPr>
          <p:cNvPr id="161" name="Picture 160"/>
          <p:cNvPicPr>
            <a:picLocks noChangeAspect="1"/>
          </p:cNvPicPr>
          <p:nvPr/>
        </p:nvPicPr>
        <p:blipFill>
          <a:blip r:embed="rId14" cstate="screen">
            <a:alphaModFix amt="25000"/>
            <a:extLst>
              <a:ext uri="{28A0092B-C50C-407E-A947-70E740481C1C}">
                <a14:useLocalDpi xmlns="" xmlns:a14="http://schemas.microsoft.com/office/drawing/2010/main"/>
              </a:ext>
            </a:extLst>
          </a:blip>
          <a:stretch>
            <a:fillRect/>
          </a:stretch>
        </p:blipFill>
        <p:spPr>
          <a:xfrm>
            <a:off x="4887893" y="2807521"/>
            <a:ext cx="759617" cy="759617"/>
          </a:xfrm>
          <a:prstGeom prst="rect">
            <a:avLst/>
          </a:prstGeom>
        </p:spPr>
      </p:pic>
      <p:pic>
        <p:nvPicPr>
          <p:cNvPr id="162" name="Picture 161"/>
          <p:cNvPicPr>
            <a:picLocks noChangeAspect="1"/>
          </p:cNvPicPr>
          <p:nvPr/>
        </p:nvPicPr>
        <p:blipFill>
          <a:blip r:embed="rId15" cstate="screen">
            <a:extLst>
              <a:ext uri="{28A0092B-C50C-407E-A947-70E740481C1C}">
                <a14:useLocalDpi xmlns="" xmlns:a14="http://schemas.microsoft.com/office/drawing/2010/main"/>
              </a:ext>
            </a:extLst>
          </a:blip>
          <a:stretch>
            <a:fillRect/>
          </a:stretch>
        </p:blipFill>
        <p:spPr>
          <a:xfrm>
            <a:off x="1800149" y="1371938"/>
            <a:ext cx="900739" cy="900739"/>
          </a:xfrm>
          <a:prstGeom prst="rect">
            <a:avLst/>
          </a:prstGeom>
        </p:spPr>
      </p:pic>
      <p:sp>
        <p:nvSpPr>
          <p:cNvPr id="165" name="TextBox 164"/>
          <p:cNvSpPr txBox="1"/>
          <p:nvPr/>
        </p:nvSpPr>
        <p:spPr>
          <a:xfrm>
            <a:off x="4768965" y="3578395"/>
            <a:ext cx="988347"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sp>
        <p:nvSpPr>
          <p:cNvPr id="166" name="TextBox 165"/>
          <p:cNvSpPr txBox="1"/>
          <p:nvPr/>
        </p:nvSpPr>
        <p:spPr>
          <a:xfrm>
            <a:off x="1875392" y="2141646"/>
            <a:ext cx="750253"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AWS Lambda</a:t>
            </a:r>
          </a:p>
        </p:txBody>
      </p:sp>
      <p:pic>
        <p:nvPicPr>
          <p:cNvPr id="160" name="Picture 159"/>
          <p:cNvPicPr>
            <a:picLocks noChangeAspect="1"/>
          </p:cNvPicPr>
          <p:nvPr/>
        </p:nvPicPr>
        <p:blipFill>
          <a:blip r:embed="rId16" cstate="screen">
            <a:alphaModFix amt="25000"/>
            <a:extLst>
              <a:ext uri="{28A0092B-C50C-407E-A947-70E740481C1C}">
                <a14:useLocalDpi xmlns="" xmlns:a14="http://schemas.microsoft.com/office/drawing/2010/main"/>
              </a:ext>
            </a:extLst>
          </a:blip>
          <a:stretch>
            <a:fillRect/>
          </a:stretch>
        </p:blipFill>
        <p:spPr>
          <a:xfrm>
            <a:off x="1780955" y="3699556"/>
            <a:ext cx="987523" cy="987523"/>
          </a:xfrm>
          <a:prstGeom prst="rect">
            <a:avLst/>
          </a:prstGeom>
        </p:spPr>
      </p:pic>
      <p:pic>
        <p:nvPicPr>
          <p:cNvPr id="163" name="Picture 162"/>
          <p:cNvPicPr>
            <a:picLocks noChangeAspect="1"/>
          </p:cNvPicPr>
          <p:nvPr/>
        </p:nvPicPr>
        <p:blipFill>
          <a:blip r:embed="rId17" cstate="screen">
            <a:alphaModFix amt="25000"/>
            <a:extLst>
              <a:ext uri="{28A0092B-C50C-407E-A947-70E740481C1C}">
                <a14:useLocalDpi xmlns="" xmlns:a14="http://schemas.microsoft.com/office/drawing/2010/main"/>
              </a:ext>
            </a:extLst>
          </a:blip>
          <a:stretch>
            <a:fillRect/>
          </a:stretch>
        </p:blipFill>
        <p:spPr>
          <a:xfrm>
            <a:off x="538884" y="3709319"/>
            <a:ext cx="967997" cy="967997"/>
          </a:xfrm>
          <a:prstGeom prst="rect">
            <a:avLst/>
          </a:prstGeom>
        </p:spPr>
      </p:pic>
      <p:sp>
        <p:nvSpPr>
          <p:cNvPr id="167" name="TextBox 166"/>
          <p:cNvSpPr txBox="1"/>
          <p:nvPr/>
        </p:nvSpPr>
        <p:spPr>
          <a:xfrm>
            <a:off x="484160" y="4502199"/>
            <a:ext cx="1212293" cy="61536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Elastic Container Registry</a:t>
            </a:r>
          </a:p>
        </p:txBody>
      </p:sp>
      <p:sp>
        <p:nvSpPr>
          <p:cNvPr id="168" name="TextBox 167"/>
          <p:cNvSpPr txBox="1"/>
          <p:nvPr/>
        </p:nvSpPr>
        <p:spPr>
          <a:xfrm>
            <a:off x="1746385" y="4502199"/>
            <a:ext cx="1235696" cy="61536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Elastic Container Service</a:t>
            </a:r>
          </a:p>
        </p:txBody>
      </p:sp>
      <p:pic>
        <p:nvPicPr>
          <p:cNvPr id="23" name="Picture 22"/>
          <p:cNvPicPr>
            <a:picLocks noChangeAspect="1"/>
          </p:cNvPicPr>
          <p:nvPr/>
        </p:nvPicPr>
        <p:blipFill>
          <a:blip r:embed="rId18" cstate="screen">
            <a:alphaModFix amt="25000"/>
            <a:extLst>
              <a:ext uri="{28A0092B-C50C-407E-A947-70E740481C1C}">
                <a14:useLocalDpi xmlns="" xmlns:a14="http://schemas.microsoft.com/office/drawing/2010/main"/>
              </a:ext>
            </a:extLst>
          </a:blip>
          <a:stretch>
            <a:fillRect/>
          </a:stretch>
        </p:blipFill>
        <p:spPr>
          <a:xfrm>
            <a:off x="6469869" y="3814372"/>
            <a:ext cx="841160" cy="841160"/>
          </a:xfrm>
          <a:prstGeom prst="rect">
            <a:avLst/>
          </a:prstGeom>
        </p:spPr>
      </p:pic>
      <p:pic>
        <p:nvPicPr>
          <p:cNvPr id="24" name="Picture 23"/>
          <p:cNvPicPr>
            <a:picLocks noChangeAspect="1"/>
          </p:cNvPicPr>
          <p:nvPr/>
        </p:nvPicPr>
        <p:blipFill>
          <a:blip r:embed="rId19" cstate="screen">
            <a:alphaModFix amt="25000"/>
            <a:extLst>
              <a:ext uri="{28A0092B-C50C-407E-A947-70E740481C1C}">
                <a14:useLocalDpi xmlns="" xmlns:a14="http://schemas.microsoft.com/office/drawing/2010/main"/>
              </a:ext>
            </a:extLst>
          </a:blip>
          <a:stretch>
            <a:fillRect/>
          </a:stretch>
        </p:blipFill>
        <p:spPr>
          <a:xfrm>
            <a:off x="7917869" y="3857239"/>
            <a:ext cx="764812" cy="764812"/>
          </a:xfrm>
          <a:prstGeom prst="rect">
            <a:avLst/>
          </a:prstGeom>
        </p:spPr>
      </p:pic>
      <p:sp>
        <p:nvSpPr>
          <p:cNvPr id="175" name="TextBox 103"/>
          <p:cNvSpPr txBox="1">
            <a:spLocks noChangeArrowheads="1"/>
          </p:cNvSpPr>
          <p:nvPr/>
        </p:nvSpPr>
        <p:spPr bwMode="auto">
          <a:xfrm>
            <a:off x="6454928" y="4558348"/>
            <a:ext cx="940603" cy="553998"/>
          </a:xfrm>
          <a:prstGeom prst="rect">
            <a:avLst/>
          </a:prstGeom>
          <a:noFill/>
          <a:ln w="9525">
            <a:noFill/>
            <a:miter lim="800000"/>
            <a:headEnd/>
            <a:tailEnd/>
          </a:ln>
        </p:spPr>
        <p:txBody>
          <a:bodyPr wrap="square" lIns="0" tIns="0" rIns="0" bIns="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Amazon Elastic File System</a:t>
            </a:r>
          </a:p>
        </p:txBody>
      </p:sp>
      <p:sp>
        <p:nvSpPr>
          <p:cNvPr id="176" name="TextBox 103"/>
          <p:cNvSpPr txBox="1">
            <a:spLocks noChangeArrowheads="1"/>
          </p:cNvSpPr>
          <p:nvPr/>
        </p:nvSpPr>
        <p:spPr bwMode="auto">
          <a:xfrm>
            <a:off x="7917869" y="4555017"/>
            <a:ext cx="752073" cy="369332"/>
          </a:xfrm>
          <a:prstGeom prst="rect">
            <a:avLst/>
          </a:prstGeom>
          <a:noFill/>
          <a:ln w="9525">
            <a:noFill/>
            <a:miter lim="800000"/>
            <a:headEnd/>
            <a:tailEnd/>
          </a:ln>
        </p:spPr>
        <p:txBody>
          <a:bodyPr wrap="square" lIns="0" tIns="0" rIns="0" bIns="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Snowball</a:t>
            </a:r>
          </a:p>
        </p:txBody>
      </p:sp>
      <p:pic>
        <p:nvPicPr>
          <p:cNvPr id="183" name="Picture 182"/>
          <p:cNvPicPr>
            <a:picLocks noChangeAspect="1"/>
          </p:cNvPicPr>
          <p:nvPr/>
        </p:nvPicPr>
        <p:blipFill>
          <a:blip r:embed="rId20" cstate="screen">
            <a:alphaModFix amt="25000"/>
            <a:extLst>
              <a:ext uri="{28A0092B-C50C-407E-A947-70E740481C1C}">
                <a14:useLocalDpi xmlns="" xmlns:a14="http://schemas.microsoft.com/office/drawing/2010/main"/>
              </a:ext>
            </a:extLst>
          </a:blip>
          <a:stretch>
            <a:fillRect/>
          </a:stretch>
        </p:blipFill>
        <p:spPr>
          <a:xfrm>
            <a:off x="10824878" y="2733042"/>
            <a:ext cx="844385" cy="844385"/>
          </a:xfrm>
          <a:prstGeom prst="rect">
            <a:avLst/>
          </a:prstGeom>
        </p:spPr>
      </p:pic>
      <p:pic>
        <p:nvPicPr>
          <p:cNvPr id="184" name="Picture 183"/>
          <p:cNvPicPr>
            <a:picLocks noChangeAspect="1"/>
          </p:cNvPicPr>
          <p:nvPr/>
        </p:nvPicPr>
        <p:blipFill>
          <a:blip r:embed="rId21" cstate="screen">
            <a:extLst>
              <a:ext uri="{28A0092B-C50C-407E-A947-70E740481C1C}">
                <a14:useLocalDpi xmlns="" xmlns:a14="http://schemas.microsoft.com/office/drawing/2010/main"/>
              </a:ext>
            </a:extLst>
          </a:blip>
          <a:stretch>
            <a:fillRect/>
          </a:stretch>
        </p:blipFill>
        <p:spPr>
          <a:xfrm>
            <a:off x="10844605" y="1355196"/>
            <a:ext cx="844385" cy="844385"/>
          </a:xfrm>
          <a:prstGeom prst="rect">
            <a:avLst/>
          </a:prstGeom>
        </p:spPr>
      </p:pic>
      <p:pic>
        <p:nvPicPr>
          <p:cNvPr id="185" name="Picture 184"/>
          <p:cNvPicPr>
            <a:picLocks noChangeAspect="1"/>
          </p:cNvPicPr>
          <p:nvPr/>
        </p:nvPicPr>
        <p:blipFill>
          <a:blip r:embed="rId22" cstate="screen">
            <a:alphaModFix amt="25000"/>
            <a:extLst>
              <a:ext uri="{28A0092B-C50C-407E-A947-70E740481C1C}">
                <a14:useLocalDpi xmlns="" xmlns:a14="http://schemas.microsoft.com/office/drawing/2010/main"/>
              </a:ext>
            </a:extLst>
          </a:blip>
          <a:stretch>
            <a:fillRect/>
          </a:stretch>
        </p:blipFill>
        <p:spPr>
          <a:xfrm>
            <a:off x="9519658" y="4153040"/>
            <a:ext cx="844385" cy="844385"/>
          </a:xfrm>
          <a:prstGeom prst="rect">
            <a:avLst/>
          </a:prstGeom>
        </p:spPr>
      </p:pic>
      <p:pic>
        <p:nvPicPr>
          <p:cNvPr id="186" name="Picture 185"/>
          <p:cNvPicPr>
            <a:picLocks noChangeAspect="1"/>
          </p:cNvPicPr>
          <p:nvPr/>
        </p:nvPicPr>
        <p:blipFill>
          <a:blip r:embed="rId23" cstate="screen">
            <a:extLst>
              <a:ext uri="{28A0092B-C50C-407E-A947-70E740481C1C}">
                <a14:useLocalDpi xmlns="" xmlns:a14="http://schemas.microsoft.com/office/drawing/2010/main"/>
              </a:ext>
            </a:extLst>
          </a:blip>
          <a:stretch>
            <a:fillRect/>
          </a:stretch>
        </p:blipFill>
        <p:spPr>
          <a:xfrm>
            <a:off x="9509076" y="1345130"/>
            <a:ext cx="844385" cy="844385"/>
          </a:xfrm>
          <a:prstGeom prst="rect">
            <a:avLst/>
          </a:prstGeom>
        </p:spPr>
      </p:pic>
      <p:pic>
        <p:nvPicPr>
          <p:cNvPr id="187" name="Picture 186"/>
          <p:cNvPicPr>
            <a:picLocks noChangeAspect="1"/>
          </p:cNvPicPr>
          <p:nvPr/>
        </p:nvPicPr>
        <p:blipFill>
          <a:blip r:embed="rId24" cstate="screen">
            <a:alphaModFix amt="25000"/>
            <a:extLst>
              <a:ext uri="{28A0092B-C50C-407E-A947-70E740481C1C}">
                <a14:useLocalDpi xmlns="" xmlns:a14="http://schemas.microsoft.com/office/drawing/2010/main"/>
              </a:ext>
            </a:extLst>
          </a:blip>
          <a:stretch>
            <a:fillRect/>
          </a:stretch>
        </p:blipFill>
        <p:spPr>
          <a:xfrm>
            <a:off x="9505381" y="2744564"/>
            <a:ext cx="844385" cy="844385"/>
          </a:xfrm>
          <a:prstGeom prst="rect">
            <a:avLst/>
          </a:prstGeom>
        </p:spPr>
      </p:pic>
      <p:sp>
        <p:nvSpPr>
          <p:cNvPr id="188" name="TextBox 103"/>
          <p:cNvSpPr txBox="1">
            <a:spLocks noChangeArrowheads="1"/>
          </p:cNvSpPr>
          <p:nvPr/>
        </p:nvSpPr>
        <p:spPr bwMode="auto">
          <a:xfrm>
            <a:off x="9568405" y="2096351"/>
            <a:ext cx="703143" cy="410241"/>
          </a:xfrm>
          <a:prstGeom prst="rect">
            <a:avLst/>
          </a:prstGeom>
          <a:noFill/>
          <a:ln w="9525">
            <a:noFill/>
            <a:miter lim="800000"/>
            <a:headEnd/>
            <a:tailEnd/>
          </a:ln>
        </p:spPr>
        <p:txBody>
          <a:bodyPr wrap="square" lIns="0" tIns="0" rIns="0" bIns="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RDS</a:t>
            </a:r>
          </a:p>
        </p:txBody>
      </p:sp>
      <p:sp>
        <p:nvSpPr>
          <p:cNvPr id="189" name="TextBox 188"/>
          <p:cNvSpPr txBox="1"/>
          <p:nvPr/>
        </p:nvSpPr>
        <p:spPr>
          <a:xfrm>
            <a:off x="9498027" y="3523381"/>
            <a:ext cx="860784"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Redshift</a:t>
            </a:r>
          </a:p>
        </p:txBody>
      </p:sp>
      <p:sp>
        <p:nvSpPr>
          <p:cNvPr id="190" name="TextBox 189"/>
          <p:cNvSpPr txBox="1"/>
          <p:nvPr/>
        </p:nvSpPr>
        <p:spPr>
          <a:xfrm>
            <a:off x="9430150" y="4978428"/>
            <a:ext cx="1028463"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ElastiCache</a:t>
            </a:r>
          </a:p>
        </p:txBody>
      </p:sp>
      <p:sp>
        <p:nvSpPr>
          <p:cNvPr id="191" name="TextBox 103"/>
          <p:cNvSpPr txBox="1">
            <a:spLocks noChangeArrowheads="1"/>
          </p:cNvSpPr>
          <p:nvPr/>
        </p:nvSpPr>
        <p:spPr bwMode="auto">
          <a:xfrm>
            <a:off x="10796779" y="2096352"/>
            <a:ext cx="897212" cy="410241"/>
          </a:xfrm>
          <a:prstGeom prst="rect">
            <a:avLst/>
          </a:prstGeom>
          <a:noFill/>
          <a:ln w="9525">
            <a:noFill/>
            <a:miter lim="800000"/>
            <a:headEnd/>
            <a:tailEnd/>
          </a:ln>
        </p:spPr>
        <p:txBody>
          <a:bodyPr wrap="square" lIns="0" tIns="0" rIns="0" bIns="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 DynamoDB</a:t>
            </a:r>
          </a:p>
        </p:txBody>
      </p:sp>
      <p:sp>
        <p:nvSpPr>
          <p:cNvPr id="192" name="TextBox 103"/>
          <p:cNvSpPr txBox="1">
            <a:spLocks noChangeArrowheads="1"/>
          </p:cNvSpPr>
          <p:nvPr/>
        </p:nvSpPr>
        <p:spPr bwMode="auto">
          <a:xfrm>
            <a:off x="10796779" y="3519195"/>
            <a:ext cx="897212" cy="820481"/>
          </a:xfrm>
          <a:prstGeom prst="rect">
            <a:avLst/>
          </a:prstGeom>
          <a:noFill/>
          <a:ln w="9525">
            <a:noFill/>
            <a:miter lim="800000"/>
            <a:headEnd/>
            <a:tailEnd/>
          </a:ln>
        </p:spPr>
        <p:txBody>
          <a:bodyPr wrap="square" lIns="0" tIns="0" rIns="0" bIns="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AWS Database Migration Service</a:t>
            </a:r>
          </a:p>
        </p:txBody>
      </p:sp>
      <p:sp>
        <p:nvSpPr>
          <p:cNvPr id="101" name="TextBox 100"/>
          <p:cNvSpPr txBox="1"/>
          <p:nvPr/>
        </p:nvSpPr>
        <p:spPr>
          <a:xfrm>
            <a:off x="647645" y="5972399"/>
            <a:ext cx="723676"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Amazon</a:t>
            </a:r>
          </a:p>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Lightsail</a:t>
            </a:r>
          </a:p>
        </p:txBody>
      </p:sp>
      <p:pic>
        <p:nvPicPr>
          <p:cNvPr id="102" name="Picture 101"/>
          <p:cNvPicPr>
            <a:picLocks noChangeAspect="1"/>
          </p:cNvPicPr>
          <p:nvPr/>
        </p:nvPicPr>
        <p:blipFill>
          <a:blip r:embed="rId25" cstate="screen">
            <a:alphaModFix amt="25000"/>
            <a:extLst>
              <a:ext uri="{28A0092B-C50C-407E-A947-70E740481C1C}">
                <a14:useLocalDpi xmlns="" xmlns:a14="http://schemas.microsoft.com/office/drawing/2010/main"/>
              </a:ext>
            </a:extLst>
          </a:blip>
          <a:stretch>
            <a:fillRect/>
          </a:stretch>
        </p:blipFill>
        <p:spPr>
          <a:xfrm>
            <a:off x="1955404" y="5298528"/>
            <a:ext cx="575792" cy="693725"/>
          </a:xfrm>
          <a:prstGeom prst="rect">
            <a:avLst/>
          </a:prstGeom>
        </p:spPr>
      </p:pic>
      <p:sp>
        <p:nvSpPr>
          <p:cNvPr id="103" name="TextBox 102"/>
          <p:cNvSpPr txBox="1"/>
          <p:nvPr/>
        </p:nvSpPr>
        <p:spPr>
          <a:xfrm>
            <a:off x="1873263" y="5996223"/>
            <a:ext cx="723676" cy="410241"/>
          </a:xfrm>
          <a:prstGeom prst="rect">
            <a:avLst/>
          </a:prstGeom>
          <a:noFill/>
        </p:spPr>
        <p:txBody>
          <a:bodyPr wrap="square" lIns="0" tIns="0" rIns="0" bIns="0" rtlCol="0">
            <a:spAutoFit/>
          </a:bodyPr>
          <a:lstStyle/>
          <a:p>
            <a:pPr algn="ctr"/>
            <a:r>
              <a:rPr lang="en-US" sz="1333" dirty="0">
                <a:latin typeface="Amazon Ember Light" panose="020B0403020204020204" pitchFamily="34" charset="0"/>
                <a:ea typeface="Amazon Ember Light" panose="020B0403020204020204" pitchFamily="34" charset="0"/>
                <a:cs typeface="Amazon Ember Light" panose="020B0403020204020204" pitchFamily="34" charset="0"/>
              </a:rPr>
              <a:t>AWS Batch</a:t>
            </a:r>
          </a:p>
        </p:txBody>
      </p:sp>
      <p:pic>
        <p:nvPicPr>
          <p:cNvPr id="104" name="Picture 103" descr="Storage-Gateway.png"/>
          <p:cNvPicPr>
            <a:picLocks noChangeAspect="1"/>
          </p:cNvPicPr>
          <p:nvPr/>
        </p:nvPicPr>
        <p:blipFill>
          <a:blip r:embed="rId26" cstate="screen">
            <a:alphaModFix amt="25000"/>
            <a:extLst>
              <a:ext uri="{28A0092B-C50C-407E-A947-70E740481C1C}">
                <a14:useLocalDpi xmlns="" xmlns:a14="http://schemas.microsoft.com/office/drawing/2010/main"/>
              </a:ext>
            </a:extLst>
          </a:blip>
          <a:stretch>
            <a:fillRect/>
          </a:stretch>
        </p:blipFill>
        <p:spPr>
          <a:xfrm>
            <a:off x="6539635" y="5384533"/>
            <a:ext cx="648675" cy="648675"/>
          </a:xfrm>
          <a:prstGeom prst="rect">
            <a:avLst/>
          </a:prstGeom>
        </p:spPr>
      </p:pic>
      <p:sp>
        <p:nvSpPr>
          <p:cNvPr id="105" name="TextBox 104"/>
          <p:cNvSpPr txBox="1"/>
          <p:nvPr/>
        </p:nvSpPr>
        <p:spPr>
          <a:xfrm>
            <a:off x="6450245" y="6063764"/>
            <a:ext cx="860784" cy="369332"/>
          </a:xfrm>
          <a:prstGeom prst="rect">
            <a:avLst/>
          </a:prstGeom>
          <a:noFill/>
        </p:spPr>
        <p:txBody>
          <a:bodyPr wrap="square" lIns="0" tIns="0" rIns="0" bIns="0" rtlCol="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Storage</a:t>
            </a:r>
          </a:p>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Gateway</a:t>
            </a:r>
          </a:p>
        </p:txBody>
      </p:sp>
      <p:sp>
        <p:nvSpPr>
          <p:cNvPr id="108" name="TextBox 107"/>
          <p:cNvSpPr txBox="1"/>
          <p:nvPr/>
        </p:nvSpPr>
        <p:spPr>
          <a:xfrm>
            <a:off x="7889547" y="6063764"/>
            <a:ext cx="860784" cy="369332"/>
          </a:xfrm>
          <a:prstGeom prst="rect">
            <a:avLst/>
          </a:prstGeom>
          <a:noFill/>
        </p:spPr>
        <p:txBody>
          <a:bodyPr wrap="square" lIns="0" tIns="0" rIns="0" bIns="0" rtlCol="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Snowmobile</a:t>
            </a:r>
          </a:p>
        </p:txBody>
      </p:sp>
      <p:cxnSp>
        <p:nvCxnSpPr>
          <p:cNvPr id="110" name="Straight Connector 109"/>
          <p:cNvCxnSpPr/>
          <p:nvPr/>
        </p:nvCxnSpPr>
        <p:spPr>
          <a:xfrm>
            <a:off x="6102602" y="1287113"/>
            <a:ext cx="11773" cy="5197539"/>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141767" y="1322454"/>
            <a:ext cx="11773" cy="5197539"/>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27" cstate="screen">
            <a:alphaModFix amt="25000"/>
            <a:extLst>
              <a:ext uri="{28A0092B-C50C-407E-A947-70E740481C1C}">
                <a14:useLocalDpi xmlns="" xmlns:a14="http://schemas.microsoft.com/office/drawing/2010/main"/>
              </a:ext>
            </a:extLst>
          </a:blip>
          <a:stretch>
            <a:fillRect/>
          </a:stretch>
        </p:blipFill>
        <p:spPr>
          <a:xfrm>
            <a:off x="714266" y="5293682"/>
            <a:ext cx="633405" cy="681841"/>
          </a:xfrm>
          <a:prstGeom prst="rect">
            <a:avLst/>
          </a:prstGeom>
        </p:spPr>
      </p:pic>
      <p:pic>
        <p:nvPicPr>
          <p:cNvPr id="2" name="Picture 1"/>
          <p:cNvPicPr>
            <a:picLocks noChangeAspect="1"/>
          </p:cNvPicPr>
          <p:nvPr/>
        </p:nvPicPr>
        <p:blipFill>
          <a:blip r:embed="rId28" cstate="screen">
            <a:alphaModFix amt="25000"/>
            <a:extLst>
              <a:ext uri="{28A0092B-C50C-407E-A947-70E740481C1C}">
                <a14:useLocalDpi xmlns="" xmlns:a14="http://schemas.microsoft.com/office/drawing/2010/main"/>
              </a:ext>
            </a:extLst>
          </a:blip>
          <a:stretch>
            <a:fillRect/>
          </a:stretch>
        </p:blipFill>
        <p:spPr>
          <a:xfrm>
            <a:off x="8022971" y="5476080"/>
            <a:ext cx="559188" cy="516173"/>
          </a:xfrm>
          <a:prstGeom prst="rect">
            <a:avLst/>
          </a:prstGeom>
        </p:spPr>
      </p:pic>
      <p:sp>
        <p:nvSpPr>
          <p:cNvPr id="4" name="Title 3"/>
          <p:cNvSpPr>
            <a:spLocks noGrp="1"/>
          </p:cNvSpPr>
          <p:nvPr>
            <p:ph type="title"/>
          </p:nvPr>
        </p:nvSpPr>
        <p:spPr/>
        <p:txBody>
          <a:bodyPr vert="horz" lIns="91440" tIns="45720" rIns="91440" bIns="45720" rtlCol="0" anchor="ctr">
            <a:normAutofit/>
          </a:bodyPr>
          <a:lstStyle/>
          <a:p>
            <a:r>
              <a:rPr lang="en-US" sz="4300" dirty="0" smtClean="0">
                <a:latin typeface="Amazon Ember Light" panose="020B0403020204020204" pitchFamily="34" charset="0"/>
                <a:ea typeface="Amazon Ember Light" panose="020B0403020204020204" pitchFamily="34" charset="0"/>
                <a:cs typeface="Amazon Ember Light" panose="020B0403020204020204" pitchFamily="34" charset="0"/>
              </a:rPr>
              <a:t>AWS </a:t>
            </a:r>
            <a:r>
              <a:rPr lang="en-US" sz="4300" dirty="0" smtClean="0">
                <a:latin typeface="Amazon Ember Light" panose="020B0403020204020204" pitchFamily="34" charset="0"/>
                <a:ea typeface="Amazon Ember Light" panose="020B0403020204020204" pitchFamily="34" charset="0"/>
                <a:cs typeface="Amazon Ember Light" panose="020B0403020204020204" pitchFamily="34" charset="0"/>
              </a:rPr>
              <a:t>Core </a:t>
            </a:r>
            <a:r>
              <a:rPr lang="en-US" sz="4300" dirty="0">
                <a:latin typeface="Amazon Ember Light" panose="020B0403020204020204" pitchFamily="34" charset="0"/>
                <a:ea typeface="Amazon Ember Light" panose="020B0403020204020204" pitchFamily="34" charset="0"/>
                <a:cs typeface="Amazon Ember Light" panose="020B0403020204020204" pitchFamily="34" charset="0"/>
              </a:rPr>
              <a:t>Services: The Basics</a:t>
            </a:r>
          </a:p>
        </p:txBody>
      </p:sp>
    </p:spTree>
    <p:custDataLst>
      <p:tags r:id="rId1"/>
    </p:custDataLst>
    <p:extLst>
      <p:ext uri="{BB962C8B-B14F-4D97-AF65-F5344CB8AC3E}">
        <p14:creationId xmlns="" xmlns:p14="http://schemas.microsoft.com/office/powerpoint/2010/main" val="308424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 name="Title 1"/>
          <p:cNvSpPr txBox="1">
            <a:spLocks/>
          </p:cNvSpPr>
          <p:nvPr/>
        </p:nvSpPr>
        <p:spPr>
          <a:xfrm>
            <a:off x="234447" y="153248"/>
            <a:ext cx="10940405" cy="90266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300" b="0" i="0">
                <a:solidFill>
                  <a:schemeClr val="bg1"/>
                </a:solidFill>
                <a:latin typeface="Amazon Ember Light" charset="0"/>
                <a:ea typeface="Amazon Ember Light" charset="0"/>
                <a:cs typeface="Amazon Ember Light" charset="0"/>
              </a:defRPr>
            </a:lvl1pPr>
          </a:lstStyle>
          <a:p>
            <a:r>
              <a:rPr lang="en-US" dirty="0">
                <a:solidFill>
                  <a:schemeClr val="accent3">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Core Services: The Basics</a:t>
            </a:r>
          </a:p>
        </p:txBody>
      </p:sp>
      <p:graphicFrame>
        <p:nvGraphicFramePr>
          <p:cNvPr id="4" name="Table 7"/>
          <p:cNvGraphicFramePr>
            <a:graphicFrameLocks noGrp="1"/>
          </p:cNvGraphicFramePr>
          <p:nvPr>
            <p:extLst>
              <p:ext uri="{D42A27DB-BD31-4B8C-83A1-F6EECF244321}">
                <p14:modId xmlns="" xmlns:p14="http://schemas.microsoft.com/office/powerpoint/2010/main" val="2655260681"/>
              </p:ext>
            </p:extLst>
          </p:nvPr>
        </p:nvGraphicFramePr>
        <p:xfrm>
          <a:off x="360710" y="1184200"/>
          <a:ext cx="11345378" cy="5170457"/>
        </p:xfrm>
        <a:graphic>
          <a:graphicData uri="http://schemas.openxmlformats.org/drawingml/2006/table">
            <a:tbl>
              <a:tblPr firstRow="1" bandRow="1">
                <a:tableStyleId>{5940675A-B579-460E-94D1-54222C63F5DA}</a:tableStyleId>
              </a:tblPr>
              <a:tblGrid>
                <a:gridCol w="1418172">
                  <a:extLst>
                    <a:ext uri="{9D8B030D-6E8A-4147-A177-3AD203B41FA5}">
                      <a16:colId xmlns="" xmlns:a16="http://schemas.microsoft.com/office/drawing/2014/main" val="20000"/>
                    </a:ext>
                  </a:extLst>
                </a:gridCol>
                <a:gridCol w="1418172">
                  <a:extLst>
                    <a:ext uri="{9D8B030D-6E8A-4147-A177-3AD203B41FA5}">
                      <a16:colId xmlns="" xmlns:a16="http://schemas.microsoft.com/office/drawing/2014/main" val="20001"/>
                    </a:ext>
                  </a:extLst>
                </a:gridCol>
                <a:gridCol w="1418172">
                  <a:extLst>
                    <a:ext uri="{9D8B030D-6E8A-4147-A177-3AD203B41FA5}">
                      <a16:colId xmlns="" xmlns:a16="http://schemas.microsoft.com/office/drawing/2014/main" val="20002"/>
                    </a:ext>
                  </a:extLst>
                </a:gridCol>
                <a:gridCol w="1418172">
                  <a:extLst>
                    <a:ext uri="{9D8B030D-6E8A-4147-A177-3AD203B41FA5}">
                      <a16:colId xmlns="" xmlns:a16="http://schemas.microsoft.com/office/drawing/2014/main" val="20003"/>
                    </a:ext>
                  </a:extLst>
                </a:gridCol>
                <a:gridCol w="709087">
                  <a:extLst>
                    <a:ext uri="{9D8B030D-6E8A-4147-A177-3AD203B41FA5}">
                      <a16:colId xmlns="" xmlns:a16="http://schemas.microsoft.com/office/drawing/2014/main" val="20004"/>
                    </a:ext>
                  </a:extLst>
                </a:gridCol>
                <a:gridCol w="709087">
                  <a:extLst>
                    <a:ext uri="{9D8B030D-6E8A-4147-A177-3AD203B41FA5}">
                      <a16:colId xmlns="" xmlns:a16="http://schemas.microsoft.com/office/drawing/2014/main" val="20005"/>
                    </a:ext>
                  </a:extLst>
                </a:gridCol>
                <a:gridCol w="1418172">
                  <a:extLst>
                    <a:ext uri="{9D8B030D-6E8A-4147-A177-3AD203B41FA5}">
                      <a16:colId xmlns="" xmlns:a16="http://schemas.microsoft.com/office/drawing/2014/main" val="20006"/>
                    </a:ext>
                  </a:extLst>
                </a:gridCol>
                <a:gridCol w="1418172">
                  <a:extLst>
                    <a:ext uri="{9D8B030D-6E8A-4147-A177-3AD203B41FA5}">
                      <a16:colId xmlns="" xmlns:a16="http://schemas.microsoft.com/office/drawing/2014/main" val="20007"/>
                    </a:ext>
                  </a:extLst>
                </a:gridCol>
                <a:gridCol w="1418172">
                  <a:extLst>
                    <a:ext uri="{9D8B030D-6E8A-4147-A177-3AD203B41FA5}">
                      <a16:colId xmlns="" xmlns:a16="http://schemas.microsoft.com/office/drawing/2014/main" val="20008"/>
                    </a:ext>
                  </a:extLst>
                </a:gridCol>
              </a:tblGrid>
              <a:tr h="509920">
                <a:tc gridSpan="2">
                  <a:txBody>
                    <a:bodyPr/>
                    <a:lstStyle/>
                    <a:p>
                      <a:pPr algn="ctr"/>
                      <a:endParaRPr lang="en-US" sz="1600" b="1" kern="1200" dirty="0">
                        <a:solidFill>
                          <a:srgbClr val="4F81BD"/>
                        </a:solidFill>
                        <a:latin typeface="Amazon Ember" panose="020B0603020204020204" pitchFamily="34" charset="0"/>
                        <a:ea typeface="Amazon Ember" panose="020B0603020204020204" pitchFamily="34" charset="0"/>
                        <a:cs typeface="Amazon Ember" panose="020B0603020204020204" pitchFamily="34" charset="0"/>
                      </a:endParaRPr>
                    </a:p>
                  </a:txBody>
                  <a:tcPr marL="0" marR="0" marT="0" marB="6096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algn="ctr"/>
                      <a:endParaRPr lang="en-US" sz="1200" dirty="0"/>
                    </a:p>
                  </a:txBody>
                  <a:tcPr/>
                </a:tc>
                <a:tc gridSpan="2">
                  <a:txBody>
                    <a:bodyPr/>
                    <a:lstStyle/>
                    <a:p>
                      <a:pPr marL="0" algn="ctr" defTabSz="914400" rtl="0" eaLnBrk="1" latinLnBrk="0" hangingPunct="1"/>
                      <a:r>
                        <a:rPr lang="en-US" sz="1600" b="1" kern="1200" dirty="0">
                          <a:solidFill>
                            <a:srgbClr val="4F81BD"/>
                          </a:solidFill>
                          <a:latin typeface="Amazon Ember" panose="020B0603020204020204" pitchFamily="34" charset="0"/>
                          <a:ea typeface="Amazon Ember" panose="020B0603020204020204" pitchFamily="34" charset="0"/>
                          <a:cs typeface="Amazon Ember" panose="020B0603020204020204" pitchFamily="34" charset="0"/>
                        </a:rPr>
                        <a:t>Management Tools</a:t>
                      </a:r>
                    </a:p>
                  </a:txBody>
                  <a:tcPr marL="0" marR="0" marT="0" marB="60960"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gridSpan="3">
                  <a:txBody>
                    <a:bodyPr/>
                    <a:lstStyle/>
                    <a:p>
                      <a:pPr marL="0" algn="ctr" defTabSz="914400" rtl="0" eaLnBrk="1" latinLnBrk="0" hangingPunct="1"/>
                      <a:r>
                        <a:rPr lang="en-US" sz="1600" b="1" kern="1200" dirty="0">
                          <a:solidFill>
                            <a:srgbClr val="4F81BD"/>
                          </a:solidFill>
                          <a:latin typeface="Amazon Ember" panose="020B0603020204020204" pitchFamily="34" charset="0"/>
                          <a:ea typeface="Amazon Ember" panose="020B0603020204020204" pitchFamily="34" charset="0"/>
                          <a:cs typeface="Amazon Ember" panose="020B0603020204020204" pitchFamily="34" charset="0"/>
                        </a:rPr>
                        <a:t>Security &amp; Identity</a:t>
                      </a:r>
                    </a:p>
                  </a:txBody>
                  <a:tcPr marL="0" marR="0" marT="0" marB="60960"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algn="ctr" defTabSz="914400" rtl="0" eaLnBrk="1" latinLnBrk="0" hangingPunct="1"/>
                      <a:endParaRPr lang="en-US" sz="1600" b="1" kern="1200" dirty="0">
                        <a:solidFill>
                          <a:srgbClr val="4F81BD"/>
                        </a:solidFill>
                        <a:latin typeface="Amazon Ember" panose="020B0603020204020204" pitchFamily="34" charset="0"/>
                        <a:ea typeface="Amazon Ember" panose="020B0603020204020204" pitchFamily="34" charset="0"/>
                        <a:cs typeface="Amazon Ember" panose="020B0603020204020204" pitchFamily="34" charset="0"/>
                      </a:endParaRPr>
                    </a:p>
                  </a:txBody>
                  <a:tcPr marL="0" marR="0" marT="0" marB="6096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en-US" sz="1200" b="1" kern="1200" dirty="0">
                        <a:solidFill>
                          <a:srgbClr val="4F81BD"/>
                        </a:solidFill>
                        <a:latin typeface="Arial"/>
                        <a:ea typeface="+mn-ea"/>
                        <a:cs typeface="Arial"/>
                      </a:endParaRPr>
                    </a:p>
                  </a:txBody>
                  <a:tcPr marL="0" marR="0" marT="0" anchor="ctr">
                    <a:lnL w="12700" cap="flat" cmpd="sng" algn="ctr">
                      <a:solidFill>
                        <a:schemeClr val="tx1"/>
                      </a:solidFill>
                      <a:prstDash val="dash"/>
                      <a:round/>
                      <a:headEnd type="none" w="med" len="med"/>
                      <a:tailEnd type="none" w="med" len="med"/>
                    </a:lnL>
                  </a:tcPr>
                </a:tc>
                <a:extLst>
                  <a:ext uri="{0D108BD9-81ED-4DB2-BD59-A6C34878D82A}">
                    <a16:rowId xmlns="" xmlns:a16="http://schemas.microsoft.com/office/drawing/2014/main" val="10000"/>
                  </a:ext>
                </a:extLst>
              </a:tr>
              <a:tr h="645783">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no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48640">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Amazon CloudWatch</a:t>
                      </a: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CloudFormation</a:t>
                      </a: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a:t>
                      </a:r>
                    </a:p>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Identity and Access Management</a:t>
                      </a: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a:t>
                      </a:r>
                    </a:p>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Directory Service</a:t>
                      </a: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646176">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489473">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a:t>
                      </a:r>
                      <a:b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CloudTrail</a:t>
                      </a: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a:t>
                      </a:r>
                      <a:b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Config</a:t>
                      </a: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Amazon</a:t>
                      </a:r>
                      <a:r>
                        <a:rPr lang="en-US" sz="1200" baseline="0" dirty="0">
                          <a:latin typeface="Amazon Ember Light" panose="020B0403020204020204" pitchFamily="34" charset="0"/>
                          <a:ea typeface="Amazon Ember Light" panose="020B0403020204020204" pitchFamily="34" charset="0"/>
                          <a:cs typeface="Amazon Ember Light" panose="020B0403020204020204" pitchFamily="34" charset="0"/>
                        </a:rPr>
                        <a:t> Inspector</a:t>
                      </a: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CloudHSM</a:t>
                      </a: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646176">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548640">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a:t>
                      </a:r>
                      <a:b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OpsWorks</a:t>
                      </a: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a:t>
                      </a:r>
                      <a:b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Service Catalog</a:t>
                      </a: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a:t>
                      </a:r>
                    </a:p>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Key Management Service</a:t>
                      </a: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a:t>
                      </a:r>
                      <a:b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WAF</a:t>
                      </a: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646176">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489473">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Trusted </a:t>
                      </a:r>
                      <a:b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Advisor</a:t>
                      </a: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ap="flat" cmpd="sng" algn="ctr">
                      <a:solidFill>
                        <a:schemeClr val="tx1"/>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ap="flat" cmpd="sng" algn="ctr">
                      <a:solidFill>
                        <a:schemeClr val="tx1"/>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p:pic>
        <p:nvPicPr>
          <p:cNvPr id="28" name="Picture 27"/>
          <p:cNvPicPr>
            <a:picLocks noChangeAspect="1"/>
          </p:cNvPicPr>
          <p:nvPr/>
        </p:nvPicPr>
        <p:blipFill>
          <a:blip r:embed="rId4" cstate="screen">
            <a:alphaModFix amt="25000"/>
            <a:extLst>
              <a:ext uri="{28A0092B-C50C-407E-A947-70E740481C1C}">
                <a14:useLocalDpi xmlns="" xmlns:a14="http://schemas.microsoft.com/office/drawing/2010/main"/>
              </a:ext>
            </a:extLst>
          </a:blip>
          <a:stretch>
            <a:fillRect/>
          </a:stretch>
        </p:blipFill>
        <p:spPr>
          <a:xfrm>
            <a:off x="3493453" y="2882196"/>
            <a:ext cx="804672" cy="804672"/>
          </a:xfrm>
          <a:prstGeom prst="rect">
            <a:avLst/>
          </a:prstGeom>
        </p:spPr>
      </p:pic>
      <p:pic>
        <p:nvPicPr>
          <p:cNvPr id="29" name="Picture 28"/>
          <p:cNvPicPr>
            <a:picLocks noChangeAspect="1"/>
          </p:cNvPicPr>
          <p:nvPr/>
        </p:nvPicPr>
        <p:blipFill>
          <a:blip r:embed="rId5" cstate="screen">
            <a:extLst>
              <a:ext uri="{28A0092B-C50C-407E-A947-70E740481C1C}">
                <a14:useLocalDpi xmlns="" xmlns:a14="http://schemas.microsoft.com/office/drawing/2010/main"/>
              </a:ext>
            </a:extLst>
          </a:blip>
          <a:stretch>
            <a:fillRect/>
          </a:stretch>
        </p:blipFill>
        <p:spPr>
          <a:xfrm>
            <a:off x="3528792" y="1622211"/>
            <a:ext cx="804672" cy="804672"/>
          </a:xfrm>
          <a:prstGeom prst="rect">
            <a:avLst/>
          </a:prstGeom>
        </p:spPr>
      </p:pic>
      <p:pic>
        <p:nvPicPr>
          <p:cNvPr id="30" name="Picture 29"/>
          <p:cNvPicPr>
            <a:picLocks noChangeAspect="1"/>
          </p:cNvPicPr>
          <p:nvPr/>
        </p:nvPicPr>
        <p:blipFill>
          <a:blip r:embed="rId6" cstate="screen">
            <a:alphaModFix amt="25000"/>
            <a:extLst>
              <a:ext uri="{28A0092B-C50C-407E-A947-70E740481C1C}">
                <a14:useLocalDpi xmlns="" xmlns:a14="http://schemas.microsoft.com/office/drawing/2010/main"/>
              </a:ext>
            </a:extLst>
          </a:blip>
          <a:stretch>
            <a:fillRect/>
          </a:stretch>
        </p:blipFill>
        <p:spPr>
          <a:xfrm>
            <a:off x="4921373" y="2864527"/>
            <a:ext cx="804672" cy="804672"/>
          </a:xfrm>
          <a:prstGeom prst="rect">
            <a:avLst/>
          </a:prstGeom>
        </p:spPr>
      </p:pic>
      <p:pic>
        <p:nvPicPr>
          <p:cNvPr id="31" name="Picture 30"/>
          <p:cNvPicPr>
            <a:picLocks noChangeAspect="1"/>
          </p:cNvPicPr>
          <p:nvPr/>
        </p:nvPicPr>
        <p:blipFill>
          <a:blip r:embed="rId7" cstate="screen">
            <a:alphaModFix amt="25000"/>
            <a:extLst>
              <a:ext uri="{28A0092B-C50C-407E-A947-70E740481C1C}">
                <a14:useLocalDpi xmlns="" xmlns:a14="http://schemas.microsoft.com/office/drawing/2010/main"/>
              </a:ext>
            </a:extLst>
          </a:blip>
          <a:stretch>
            <a:fillRect/>
          </a:stretch>
        </p:blipFill>
        <p:spPr>
          <a:xfrm>
            <a:off x="3493453" y="4010727"/>
            <a:ext cx="804672" cy="804672"/>
          </a:xfrm>
          <a:prstGeom prst="rect">
            <a:avLst/>
          </a:prstGeom>
        </p:spPr>
      </p:pic>
      <p:pic>
        <p:nvPicPr>
          <p:cNvPr id="32" name="Picture 31"/>
          <p:cNvPicPr>
            <a:picLocks noChangeAspect="1"/>
          </p:cNvPicPr>
          <p:nvPr/>
        </p:nvPicPr>
        <p:blipFill>
          <a:blip r:embed="rId8" cstate="screen">
            <a:alphaModFix amt="25000"/>
            <a:extLst>
              <a:ext uri="{28A0092B-C50C-407E-A947-70E740481C1C}">
                <a14:useLocalDpi xmlns="" xmlns:a14="http://schemas.microsoft.com/office/drawing/2010/main"/>
              </a:ext>
            </a:extLst>
          </a:blip>
          <a:stretch>
            <a:fillRect/>
          </a:stretch>
        </p:blipFill>
        <p:spPr>
          <a:xfrm>
            <a:off x="4921373" y="4010727"/>
            <a:ext cx="804672" cy="804672"/>
          </a:xfrm>
          <a:prstGeom prst="rect">
            <a:avLst/>
          </a:prstGeom>
        </p:spPr>
      </p:pic>
      <p:pic>
        <p:nvPicPr>
          <p:cNvPr id="33" name="Picture 32"/>
          <p:cNvPicPr>
            <a:picLocks noChangeAspect="1"/>
          </p:cNvPicPr>
          <p:nvPr/>
        </p:nvPicPr>
        <p:blipFill>
          <a:blip r:embed="rId9" cstate="screen">
            <a:extLst>
              <a:ext uri="{28A0092B-C50C-407E-A947-70E740481C1C}">
                <a14:useLocalDpi xmlns="" xmlns:a14="http://schemas.microsoft.com/office/drawing/2010/main"/>
              </a:ext>
            </a:extLst>
          </a:blip>
          <a:stretch>
            <a:fillRect/>
          </a:stretch>
        </p:blipFill>
        <p:spPr>
          <a:xfrm>
            <a:off x="4921373" y="1627164"/>
            <a:ext cx="804672" cy="804672"/>
          </a:xfrm>
          <a:prstGeom prst="rect">
            <a:avLst/>
          </a:prstGeom>
        </p:spPr>
      </p:pic>
      <p:pic>
        <p:nvPicPr>
          <p:cNvPr id="2" name="Picture 1"/>
          <p:cNvPicPr>
            <a:picLocks noChangeAspect="1"/>
          </p:cNvPicPr>
          <p:nvPr/>
        </p:nvPicPr>
        <p:blipFill>
          <a:blip r:embed="rId10" cstate="screen">
            <a:alphaModFix amt="25000"/>
            <a:extLst>
              <a:ext uri="{28A0092B-C50C-407E-A947-70E740481C1C}">
                <a14:useLocalDpi xmlns="" xmlns:a14="http://schemas.microsoft.com/office/drawing/2010/main"/>
              </a:ext>
            </a:extLst>
          </a:blip>
          <a:stretch>
            <a:fillRect/>
          </a:stretch>
        </p:blipFill>
        <p:spPr>
          <a:xfrm>
            <a:off x="3480356" y="5187384"/>
            <a:ext cx="804672" cy="804672"/>
          </a:xfrm>
          <a:prstGeom prst="rect">
            <a:avLst/>
          </a:prstGeom>
        </p:spPr>
      </p:pic>
      <p:pic>
        <p:nvPicPr>
          <p:cNvPr id="34" name="Picture 33"/>
          <p:cNvPicPr>
            <a:picLocks noChangeAspect="1"/>
          </p:cNvPicPr>
          <p:nvPr/>
        </p:nvPicPr>
        <p:blipFill>
          <a:blip r:embed="rId11" cstate="screen">
            <a:alphaModFix amt="25000"/>
            <a:extLst>
              <a:ext uri="{28A0092B-C50C-407E-A947-70E740481C1C}">
                <a14:useLocalDpi xmlns="" xmlns:a14="http://schemas.microsoft.com/office/drawing/2010/main"/>
              </a:ext>
            </a:extLst>
          </a:blip>
          <a:stretch>
            <a:fillRect/>
          </a:stretch>
        </p:blipFill>
        <p:spPr>
          <a:xfrm>
            <a:off x="7743344" y="3003486"/>
            <a:ext cx="804672" cy="804672"/>
          </a:xfrm>
          <a:prstGeom prst="rect">
            <a:avLst/>
          </a:prstGeom>
        </p:spPr>
      </p:pic>
      <p:pic>
        <p:nvPicPr>
          <p:cNvPr id="35" name="Picture 34"/>
          <p:cNvPicPr>
            <a:picLocks noChangeAspect="1"/>
          </p:cNvPicPr>
          <p:nvPr/>
        </p:nvPicPr>
        <p:blipFill>
          <a:blip r:embed="rId12" cstate="screen">
            <a:alphaModFix amt="25000"/>
            <a:extLst>
              <a:ext uri="{28A0092B-C50C-407E-A947-70E740481C1C}">
                <a14:useLocalDpi xmlns="" xmlns:a14="http://schemas.microsoft.com/office/drawing/2010/main"/>
              </a:ext>
            </a:extLst>
          </a:blip>
          <a:stretch>
            <a:fillRect/>
          </a:stretch>
        </p:blipFill>
        <p:spPr>
          <a:xfrm>
            <a:off x="7743344" y="1612835"/>
            <a:ext cx="804672" cy="804672"/>
          </a:xfrm>
          <a:prstGeom prst="rect">
            <a:avLst/>
          </a:prstGeom>
        </p:spPr>
      </p:pic>
      <p:pic>
        <p:nvPicPr>
          <p:cNvPr id="36" name="Picture 35"/>
          <p:cNvPicPr>
            <a:picLocks noChangeAspect="1"/>
          </p:cNvPicPr>
          <p:nvPr/>
        </p:nvPicPr>
        <p:blipFill>
          <a:blip r:embed="rId13" cstate="screen">
            <a:extLst>
              <a:ext uri="{28A0092B-C50C-407E-A947-70E740481C1C}">
                <a14:useLocalDpi xmlns="" xmlns:a14="http://schemas.microsoft.com/office/drawing/2010/main"/>
              </a:ext>
            </a:extLst>
          </a:blip>
          <a:stretch>
            <a:fillRect/>
          </a:stretch>
        </p:blipFill>
        <p:spPr>
          <a:xfrm>
            <a:off x="6313264" y="1579580"/>
            <a:ext cx="820427" cy="820427"/>
          </a:xfrm>
          <a:prstGeom prst="rect">
            <a:avLst/>
          </a:prstGeom>
        </p:spPr>
      </p:pic>
      <p:pic>
        <p:nvPicPr>
          <p:cNvPr id="37" name="Picture 36"/>
          <p:cNvPicPr>
            <a:picLocks noChangeAspect="1"/>
          </p:cNvPicPr>
          <p:nvPr/>
        </p:nvPicPr>
        <p:blipFill>
          <a:blip r:embed="rId14" cstate="screen">
            <a:alphaModFix amt="25000"/>
            <a:extLst>
              <a:ext uri="{28A0092B-C50C-407E-A947-70E740481C1C}">
                <a14:useLocalDpi xmlns="" xmlns:a14="http://schemas.microsoft.com/office/drawing/2010/main"/>
              </a:ext>
            </a:extLst>
          </a:blip>
          <a:stretch>
            <a:fillRect/>
          </a:stretch>
        </p:blipFill>
        <p:spPr>
          <a:xfrm>
            <a:off x="6340459" y="3029462"/>
            <a:ext cx="752720" cy="752720"/>
          </a:xfrm>
          <a:prstGeom prst="rect">
            <a:avLst/>
          </a:prstGeom>
        </p:spPr>
      </p:pic>
      <p:pic>
        <p:nvPicPr>
          <p:cNvPr id="38" name="Picture 37"/>
          <p:cNvPicPr>
            <a:picLocks noChangeAspect="1"/>
          </p:cNvPicPr>
          <p:nvPr/>
        </p:nvPicPr>
        <p:blipFill>
          <a:blip r:embed="rId15" cstate="screen">
            <a:alphaModFix amt="25000"/>
            <a:extLst>
              <a:ext uri="{28A0092B-C50C-407E-A947-70E740481C1C}">
                <a14:useLocalDpi xmlns="" xmlns:a14="http://schemas.microsoft.com/office/drawing/2010/main"/>
              </a:ext>
            </a:extLst>
          </a:blip>
          <a:stretch>
            <a:fillRect/>
          </a:stretch>
        </p:blipFill>
        <p:spPr>
          <a:xfrm>
            <a:off x="6349293" y="4013692"/>
            <a:ext cx="753696" cy="753696"/>
          </a:xfrm>
          <a:prstGeom prst="rect">
            <a:avLst/>
          </a:prstGeom>
        </p:spPr>
      </p:pic>
      <p:pic>
        <p:nvPicPr>
          <p:cNvPr id="39" name="Picture 38"/>
          <p:cNvPicPr>
            <a:picLocks noChangeAspect="1"/>
          </p:cNvPicPr>
          <p:nvPr/>
        </p:nvPicPr>
        <p:blipFill>
          <a:blip r:embed="rId16" cstate="screen">
            <a:alphaModFix amt="25000"/>
            <a:extLst>
              <a:ext uri="{28A0092B-C50C-407E-A947-70E740481C1C}">
                <a14:useLocalDpi xmlns="" xmlns:a14="http://schemas.microsoft.com/office/drawing/2010/main"/>
              </a:ext>
            </a:extLst>
          </a:blip>
          <a:stretch>
            <a:fillRect/>
          </a:stretch>
        </p:blipFill>
        <p:spPr>
          <a:xfrm>
            <a:off x="7781810" y="4049183"/>
            <a:ext cx="727740" cy="727740"/>
          </a:xfrm>
          <a:prstGeom prst="rect">
            <a:avLst/>
          </a:prstGeom>
        </p:spPr>
      </p:pic>
      <p:pic>
        <p:nvPicPr>
          <p:cNvPr id="50" name="Picture 49"/>
          <p:cNvPicPr>
            <a:picLocks noChangeAspect="1"/>
          </p:cNvPicPr>
          <p:nvPr/>
        </p:nvPicPr>
        <p:blipFill>
          <a:blip r:embed="rId17" cstate="screen">
            <a:alphaModFix amt="25000"/>
            <a:extLst>
              <a:ext uri="{28A0092B-C50C-407E-A947-70E740481C1C}">
                <a14:useLocalDpi xmlns="" xmlns:a14="http://schemas.microsoft.com/office/drawing/2010/main"/>
              </a:ext>
            </a:extLst>
          </a:blip>
          <a:stretch>
            <a:fillRect/>
          </a:stretch>
        </p:blipFill>
        <p:spPr>
          <a:xfrm>
            <a:off x="6222295" y="5257875"/>
            <a:ext cx="536033" cy="646393"/>
          </a:xfrm>
          <a:prstGeom prst="rect">
            <a:avLst/>
          </a:prstGeom>
        </p:spPr>
      </p:pic>
      <p:pic>
        <p:nvPicPr>
          <p:cNvPr id="52" name="Picture 51"/>
          <p:cNvPicPr>
            <a:picLocks noChangeAspect="1"/>
          </p:cNvPicPr>
          <p:nvPr/>
        </p:nvPicPr>
        <p:blipFill>
          <a:blip r:embed="rId18" cstate="screen">
            <a:alphaModFix amt="25000"/>
            <a:extLst>
              <a:ext uri="{28A0092B-C50C-407E-A947-70E740481C1C}">
                <a14:useLocalDpi xmlns="" xmlns:a14="http://schemas.microsoft.com/office/drawing/2010/main"/>
              </a:ext>
            </a:extLst>
          </a:blip>
          <a:stretch>
            <a:fillRect/>
          </a:stretch>
        </p:blipFill>
        <p:spPr>
          <a:xfrm>
            <a:off x="8172123" y="5379410"/>
            <a:ext cx="523472" cy="486521"/>
          </a:xfrm>
          <a:prstGeom prst="rect">
            <a:avLst/>
          </a:prstGeom>
        </p:spPr>
      </p:pic>
      <p:pic>
        <p:nvPicPr>
          <p:cNvPr id="53" name="Picture 52"/>
          <p:cNvPicPr>
            <a:picLocks noChangeAspect="1"/>
          </p:cNvPicPr>
          <p:nvPr/>
        </p:nvPicPr>
        <p:blipFill>
          <a:blip r:embed="rId19" cstate="screen">
            <a:alphaModFix amt="25000"/>
            <a:extLst>
              <a:ext uri="{28A0092B-C50C-407E-A947-70E740481C1C}">
                <a14:useLocalDpi xmlns="" xmlns:a14="http://schemas.microsoft.com/office/drawing/2010/main"/>
              </a:ext>
            </a:extLst>
          </a:blip>
          <a:stretch>
            <a:fillRect/>
          </a:stretch>
        </p:blipFill>
        <p:spPr>
          <a:xfrm>
            <a:off x="7240610" y="5382441"/>
            <a:ext cx="560375" cy="461485"/>
          </a:xfrm>
          <a:prstGeom prst="rect">
            <a:avLst/>
          </a:prstGeom>
        </p:spPr>
      </p:pic>
      <p:sp>
        <p:nvSpPr>
          <p:cNvPr id="55" name="TextBox 54"/>
          <p:cNvSpPr txBox="1"/>
          <p:nvPr/>
        </p:nvSpPr>
        <p:spPr>
          <a:xfrm>
            <a:off x="6901161" y="5972211"/>
            <a:ext cx="1313509" cy="207264"/>
          </a:xfrm>
          <a:prstGeom prst="rect">
            <a:avLst/>
          </a:prstGeom>
          <a:noFill/>
        </p:spPr>
        <p:txBody>
          <a:bodyPr wrap="square" lIns="0" tIns="0" rIns="0" bIns="0" rtlCol="0" anchor="t">
            <a:no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 Certificate Manager</a:t>
            </a:r>
          </a:p>
        </p:txBody>
      </p:sp>
      <p:sp>
        <p:nvSpPr>
          <p:cNvPr id="6" name="TextBox 5"/>
          <p:cNvSpPr txBox="1"/>
          <p:nvPr/>
        </p:nvSpPr>
        <p:spPr>
          <a:xfrm>
            <a:off x="8145680" y="5901358"/>
            <a:ext cx="609462" cy="461665"/>
          </a:xfrm>
          <a:prstGeom prst="rect">
            <a:avLst/>
          </a:prstGeom>
          <a:noFill/>
        </p:spPr>
        <p:txBody>
          <a:bodyPr wrap="none" rtlCol="0">
            <a:spAutoFit/>
          </a:bodyPr>
          <a:lstStyle/>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AWS</a:t>
            </a:r>
          </a:p>
          <a:p>
            <a:pPr algn="ct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Shield</a:t>
            </a:r>
          </a:p>
        </p:txBody>
      </p:sp>
      <p:sp>
        <p:nvSpPr>
          <p:cNvPr id="7" name="TextBox 6"/>
          <p:cNvSpPr txBox="1"/>
          <p:nvPr/>
        </p:nvSpPr>
        <p:spPr>
          <a:xfrm>
            <a:off x="5972807" y="5912916"/>
            <a:ext cx="1055096" cy="430887"/>
          </a:xfrm>
          <a:prstGeom prst="rect">
            <a:avLst/>
          </a:prstGeom>
          <a:noFill/>
        </p:spPr>
        <p:txBody>
          <a:bodyPr wrap="none" rtlCol="0">
            <a:spAutoFit/>
          </a:bodyPr>
          <a:lstStyle/>
          <a:p>
            <a:pPr lvl="0" algn="ctr" defTabSz="457200">
              <a:defRPr/>
            </a:pP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rPr>
              <a:t>AWS</a:t>
            </a:r>
          </a:p>
          <a:p>
            <a:pPr lvl="0" algn="ctr" defTabSz="457200">
              <a:defRPr/>
            </a:pPr>
            <a:r>
              <a:rPr lang="en-US" sz="1100" dirty="0">
                <a:latin typeface="Amazon Ember Light" panose="020B0403020204020204" pitchFamily="34" charset="0"/>
                <a:ea typeface="Amazon Ember Light" panose="020B0403020204020204" pitchFamily="34" charset="0"/>
                <a:cs typeface="Amazon Ember Light" panose="020B0403020204020204" pitchFamily="34" charset="0"/>
              </a:rPr>
              <a:t>Organizations</a:t>
            </a:r>
          </a:p>
        </p:txBody>
      </p:sp>
    </p:spTree>
    <p:custDataLst>
      <p:tags r:id="rId1"/>
    </p:custDataLst>
    <p:extLst>
      <p:ext uri="{BB962C8B-B14F-4D97-AF65-F5344CB8AC3E}">
        <p14:creationId xmlns="" xmlns:p14="http://schemas.microsoft.com/office/powerpoint/2010/main" val="1725541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30007</TotalTime>
  <Words>1196</Words>
  <Application>Microsoft Office PowerPoint</Application>
  <PresentationFormat>Custom</PresentationFormat>
  <Paragraphs>154</Paragraphs>
  <Slides>10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Oriel</vt:lpstr>
      <vt:lpstr>Image</vt:lpstr>
      <vt:lpstr>CLOUD INTRODUCTION</vt:lpstr>
      <vt:lpstr>                                     AGENDA</vt:lpstr>
      <vt:lpstr>What is Cloud Computing? </vt:lpstr>
      <vt:lpstr>Three Cloud Deployment Models</vt:lpstr>
      <vt:lpstr>Three Models of Cloud Computing</vt:lpstr>
      <vt:lpstr>All-In Cloud versus On-Premises</vt:lpstr>
      <vt:lpstr>Advantages:</vt:lpstr>
      <vt:lpstr>AWS Core Services: The Basics</vt:lpstr>
      <vt:lpstr>Slide 9</vt:lpstr>
      <vt:lpstr>Thank you</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1.0.18</cp:keywords>
  <dc:description/>
  <cp:lastModifiedBy>Siripuram Suresh</cp:lastModifiedBy>
  <cp:revision>335</cp:revision>
  <cp:lastPrinted>2017-08-03T20:30:13Z</cp:lastPrinted>
  <dcterms:created xsi:type="dcterms:W3CDTF">2017-05-11T23:06:57Z</dcterms:created>
  <dcterms:modified xsi:type="dcterms:W3CDTF">2022-08-24T06:19:46Z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DCB1EA58-B4D5-4C4E-ADDB-E2B1CD46303F</vt:lpwstr>
  </property>
  <property fmtid="{D5CDD505-2E9C-101B-9397-08002B2CF9AE}" pid="3" name="ArticulatePath">
    <vt:lpwstr>11P-What is Cloud Computing</vt:lpwstr>
  </property>
</Properties>
</file>