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72" r:id="rId1"/>
  </p:sldMasterIdLst>
  <p:notesMasterIdLst>
    <p:notesMasterId r:id="rId33"/>
  </p:notesMasterIdLst>
  <p:sldIdLst>
    <p:sldId id="256" r:id="rId2"/>
    <p:sldId id="257" r:id="rId3"/>
    <p:sldId id="260" r:id="rId4"/>
    <p:sldId id="259" r:id="rId5"/>
    <p:sldId id="261" r:id="rId6"/>
    <p:sldId id="263" r:id="rId7"/>
    <p:sldId id="264" r:id="rId8"/>
    <p:sldId id="262" r:id="rId9"/>
    <p:sldId id="268" r:id="rId10"/>
    <p:sldId id="267" r:id="rId11"/>
    <p:sldId id="269" r:id="rId12"/>
    <p:sldId id="266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81" r:id="rId22"/>
    <p:sldId id="279" r:id="rId23"/>
    <p:sldId id="282" r:id="rId24"/>
    <p:sldId id="280" r:id="rId25"/>
    <p:sldId id="276" r:id="rId26"/>
    <p:sldId id="283" r:id="rId27"/>
    <p:sldId id="284" r:id="rId28"/>
    <p:sldId id="286" r:id="rId29"/>
    <p:sldId id="285" r:id="rId30"/>
    <p:sldId id="258" r:id="rId31"/>
    <p:sldId id="265" r:id="rId32"/>
  </p:sldIdLst>
  <p:sldSz cx="9144000" cy="6858000" type="screen4x3"/>
  <p:notesSz cx="6858000" cy="9144000"/>
  <p:embeddedFontLst>
    <p:embeddedFont>
      <p:font typeface="Corbel" panose="020B0503020204020204" pitchFamily="34" charset="0"/>
      <p:regular r:id="rId34"/>
      <p:bold r:id="rId35"/>
      <p:italic r:id="rId36"/>
      <p:boldItalic r:id="rId37"/>
    </p:embeddedFont>
    <p:embeddedFont>
      <p:font typeface="Indie Flower" panose="02000000000000000000" pitchFamily="2" charset="0"/>
      <p:regular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55E27-A0E6-45CF-BAB7-E5FC8A47E6EB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979F0-220C-4DB9-9B82-AC6077A36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4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107" y="1905000"/>
            <a:ext cx="6859786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107" y="5105400"/>
            <a:ext cx="6859786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188982" y="4724400"/>
            <a:ext cx="6475638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16B1E20-C6ED-4249-B237-A398811F5FC6}" type="datetime1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4338754" y="3480593"/>
            <a:ext cx="6492240" cy="48019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73233" y="274639"/>
            <a:ext cx="1028968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128" y="277814"/>
            <a:ext cx="6859787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8395858-7EBD-497F-A158-BFA317996A89}" type="datetime1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A804A70-A8F6-4E5C-BB1A-F47142DFA4D9}" type="datetime1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188982" y="4724400"/>
            <a:ext cx="6475638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7" y="1905000"/>
            <a:ext cx="6859786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5102526"/>
            <a:ext cx="6859786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FF67A79-8D1E-4E4E-BB0B-E54E3690DCBF}" type="datetime1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107" y="1905000"/>
            <a:ext cx="3315563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32" y="1905000"/>
            <a:ext cx="331556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AF81D7E-8132-4C92-8ACF-1E7306883854}" type="datetime1">
              <a:rPr lang="en-US" smtClean="0"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905000"/>
            <a:ext cx="3313277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7" y="2819400"/>
            <a:ext cx="3313277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8616" y="1905000"/>
            <a:ext cx="3313277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8616" y="2819400"/>
            <a:ext cx="3313277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39C1B12-81CC-45A0-A757-4F4335AD3B17}" type="datetime1">
              <a:rPr lang="en-US" smtClean="0"/>
              <a:t>10/21/2013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B42E639-1B06-4816-BA8D-1E1953CDF492}" type="datetime1">
              <a:rPr lang="en-US" smtClean="0"/>
              <a:t>10/21/2013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91E4F34-E988-4288-B03F-887ED94F99D9}" type="datetime1">
              <a:rPr lang="en-US" smtClean="0"/>
              <a:t>10/21/2013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3314242" y="1630822"/>
            <a:ext cx="4719500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3436" y="1905000"/>
            <a:ext cx="4253068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107" y="3429000"/>
            <a:ext cx="2057936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6359E3C-798A-4C50-9F89-017062E65D70}" type="datetime1">
              <a:rPr lang="en-US" smtClean="0"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085908" y="1630822"/>
            <a:ext cx="4719500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09719" y="1884311"/>
            <a:ext cx="4253068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1014" y="3411748"/>
            <a:ext cx="2057936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ED07EF3-C3D4-4227-BC31-9DBECDD5042E}" type="datetime1">
              <a:rPr lang="en-US" smtClean="0"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58287" y="6400801"/>
            <a:ext cx="933137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latinLnBrk="0" hangingPunct="1"/>
            <a:fld id="{66F928FD-753C-4628-81F2-F9AF39E16452}" type="datetime1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107" y="6400801"/>
            <a:ext cx="4744685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4419" y="6400801"/>
            <a:ext cx="857475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aws.amazon.com/vpc/" TargetMode="External"/><Relationship Id="rId13" Type="http://schemas.openxmlformats.org/officeDocument/2006/relationships/image" Target="../media/image22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12" Type="http://schemas.openxmlformats.org/officeDocument/2006/relationships/image" Target="../media/image18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ws.amazon.com/ebs/" TargetMode="External"/><Relationship Id="rId11" Type="http://schemas.openxmlformats.org/officeDocument/2006/relationships/image" Target="../media/image17.png"/><Relationship Id="rId5" Type="http://schemas.openxmlformats.org/officeDocument/2006/relationships/hyperlink" Target="http://aws.amazon.com/ec2/" TargetMode="External"/><Relationship Id="rId10" Type="http://schemas.openxmlformats.org/officeDocument/2006/relationships/image" Target="../media/image16.wmf"/><Relationship Id="rId4" Type="http://schemas.openxmlformats.org/officeDocument/2006/relationships/hyperlink" Target="http://aws.amazon.com/s3/" TargetMode="External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6.png"/><Relationship Id="rId3" Type="http://schemas.openxmlformats.org/officeDocument/2006/relationships/image" Target="../media/image10.png"/><Relationship Id="rId7" Type="http://schemas.openxmlformats.org/officeDocument/2006/relationships/hyperlink" Target="http://aws.amazon.com/rds/" TargetMode="External"/><Relationship Id="rId12" Type="http://schemas.openxmlformats.org/officeDocument/2006/relationships/image" Target="../media/image2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ws.amazon.com/elasticbeanstalk/" TargetMode="External"/><Relationship Id="rId11" Type="http://schemas.openxmlformats.org/officeDocument/2006/relationships/image" Target="../media/image8.png"/><Relationship Id="rId5" Type="http://schemas.openxmlformats.org/officeDocument/2006/relationships/hyperlink" Target="http://aws.amazon.com/elasticmapreduce/" TargetMode="External"/><Relationship Id="rId15" Type="http://schemas.openxmlformats.org/officeDocument/2006/relationships/image" Target="../media/image28.png"/><Relationship Id="rId10" Type="http://schemas.openxmlformats.org/officeDocument/2006/relationships/image" Target="../media/image24.png"/><Relationship Id="rId4" Type="http://schemas.openxmlformats.org/officeDocument/2006/relationships/hyperlink" Target="http://aws.amazon.com/dynamodb/" TargetMode="External"/><Relationship Id="rId9" Type="http://schemas.openxmlformats.org/officeDocument/2006/relationships/image" Target="../media/image23.png"/><Relationship Id="rId1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6.png"/><Relationship Id="rId3" Type="http://schemas.openxmlformats.org/officeDocument/2006/relationships/image" Target="../media/image10.png"/><Relationship Id="rId7" Type="http://schemas.openxmlformats.org/officeDocument/2006/relationships/hyperlink" Target="http://aws.amazon.com/rds/" TargetMode="External"/><Relationship Id="rId12" Type="http://schemas.openxmlformats.org/officeDocument/2006/relationships/image" Target="../media/image25.jpeg"/><Relationship Id="rId2" Type="http://schemas.openxmlformats.org/officeDocument/2006/relationships/image" Target="../media/image6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ws.amazon.com/elasticbeanstalk/" TargetMode="External"/><Relationship Id="rId11" Type="http://schemas.openxmlformats.org/officeDocument/2006/relationships/image" Target="../media/image8.png"/><Relationship Id="rId5" Type="http://schemas.openxmlformats.org/officeDocument/2006/relationships/hyperlink" Target="http://aws.amazon.com/elasticmapreduce/" TargetMode="External"/><Relationship Id="rId15" Type="http://schemas.openxmlformats.org/officeDocument/2006/relationships/image" Target="../media/image28.png"/><Relationship Id="rId10" Type="http://schemas.openxmlformats.org/officeDocument/2006/relationships/image" Target="../media/image24.png"/><Relationship Id="rId4" Type="http://schemas.openxmlformats.org/officeDocument/2006/relationships/hyperlink" Target="http://aws.amazon.com/dynamodb/" TargetMode="External"/><Relationship Id="rId9" Type="http://schemas.openxmlformats.org/officeDocument/2006/relationships/image" Target="../media/image23.png"/><Relationship Id="rId1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aws.amazon.com/swf/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3.png"/><Relationship Id="rId10" Type="http://schemas.openxmlformats.org/officeDocument/2006/relationships/image" Target="../media/image34.png"/><Relationship Id="rId4" Type="http://schemas.openxmlformats.org/officeDocument/2006/relationships/hyperlink" Target="http://aws.amazon.com/cloudwatch/" TargetMode="External"/><Relationship Id="rId9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hyperlink" Target="http://aws.amazon.com/swf/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aws.amazon.com/cloudwatch/" TargetMode="External"/><Relationship Id="rId9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aws.amazo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://aws.amazon.com/fre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aws.amazon.com/console/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://aws.amazon.com/cli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ws.amazon.com/tools/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aws.amazon.com/vpc/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12" Type="http://schemas.openxmlformats.org/officeDocument/2006/relationships/image" Target="../media/image18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ws.amazon.com/ebs/" TargetMode="External"/><Relationship Id="rId11" Type="http://schemas.openxmlformats.org/officeDocument/2006/relationships/image" Target="../media/image17.png"/><Relationship Id="rId5" Type="http://schemas.openxmlformats.org/officeDocument/2006/relationships/hyperlink" Target="http://aws.amazon.com/ec2/" TargetMode="External"/><Relationship Id="rId10" Type="http://schemas.openxmlformats.org/officeDocument/2006/relationships/image" Target="../media/image16.wmf"/><Relationship Id="rId4" Type="http://schemas.openxmlformats.org/officeDocument/2006/relationships/hyperlink" Target="http://aws.amazon.com/s3/" TargetMode="External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Indie Flower" panose="02000000000000000000" pitchFamily="2" charset="0"/>
              </a:rPr>
              <a:t>Shadi</a:t>
            </a:r>
            <a:r>
              <a:rPr lang="en-US" dirty="0" smtClean="0">
                <a:latin typeface="Indie Flower" panose="02000000000000000000" pitchFamily="2" charset="0"/>
              </a:rPr>
              <a:t> </a:t>
            </a:r>
            <a:r>
              <a:rPr lang="en-US" dirty="0" err="1" smtClean="0">
                <a:latin typeface="Indie Flower" panose="02000000000000000000" pitchFamily="2" charset="0"/>
              </a:rPr>
              <a:t>Khalifa</a:t>
            </a:r>
            <a:endParaRPr lang="en-US" dirty="0" smtClean="0">
              <a:latin typeface="Indie Flower" panose="02000000000000000000" pitchFamily="2" charset="0"/>
            </a:endParaRPr>
          </a:p>
          <a:p>
            <a:r>
              <a:rPr lang="en-US" dirty="0" smtClean="0">
                <a:latin typeface="Indie Flower" panose="02000000000000000000" pitchFamily="2" charset="0"/>
              </a:rPr>
              <a:t>Database Systems Laboratory (DSL)</a:t>
            </a:r>
          </a:p>
          <a:p>
            <a:r>
              <a:rPr lang="en-US" dirty="0" smtClean="0">
                <a:latin typeface="Indie Flower" panose="02000000000000000000" pitchFamily="2" charset="0"/>
              </a:rPr>
              <a:t>khalifa@cs.queensu.ca</a:t>
            </a:r>
            <a:endParaRPr lang="en-US" dirty="0">
              <a:latin typeface="Indie Flower" panose="02000000000000000000" pitchFamily="2" charset="0"/>
            </a:endParaRPr>
          </a:p>
        </p:txBody>
      </p:sp>
      <p:pic>
        <p:nvPicPr>
          <p:cNvPr id="1026" name="Picture 2" descr="http://www.queensu.ca/mc_administrator/sites/default/files/assets/pages/QueensLogo_colou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0"/>
            <a:ext cx="2455102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180" y="1847417"/>
            <a:ext cx="6029220" cy="261482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424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508" y="350838"/>
            <a:ext cx="7849492" cy="1020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Indie Flower" panose="02000000000000000000" pitchFamily="2" charset="0"/>
              </a:rPr>
              <a:t>	EC2 High Performance Instances</a:t>
            </a:r>
            <a:endParaRPr lang="en-US" sz="3600" dirty="0">
              <a:latin typeface="Indie Flower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93" y="1524000"/>
            <a:ext cx="8946307" cy="4419600"/>
          </a:xfrm>
        </p:spPr>
        <p:txBody>
          <a:bodyPr>
            <a:noAutofit/>
          </a:bodyPr>
          <a:lstStyle/>
          <a:p>
            <a:pPr algn="just"/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High-Memory Instances: </a:t>
            </a:r>
          </a:p>
          <a:p>
            <a:pPr lvl="1" algn="just"/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High-Memory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Extra Large Instance </a:t>
            </a:r>
            <a:r>
              <a:rPr lang="en-US" sz="1600" dirty="0">
                <a:latin typeface="Indie Flower" panose="02000000000000000000" pitchFamily="2" charset="0"/>
              </a:rPr>
              <a:t>17.1 </a:t>
            </a:r>
            <a:r>
              <a:rPr lang="en-US" sz="1600" dirty="0" err="1">
                <a:latin typeface="Indie Flower" panose="02000000000000000000" pitchFamily="2" charset="0"/>
              </a:rPr>
              <a:t>GiB</a:t>
            </a:r>
            <a:r>
              <a:rPr lang="en-US" sz="1600" dirty="0">
                <a:latin typeface="Indie Flower" panose="02000000000000000000" pitchFamily="2" charset="0"/>
              </a:rPr>
              <a:t> memory, 6.5 ECU (2 virtual cores with 3.25 EC2 Compute Units each), 420 GB of local instance storage, 64-bit platform</a:t>
            </a:r>
          </a:p>
          <a:p>
            <a:pPr lvl="1" algn="just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High-Memory Double Extra Large Instance </a:t>
            </a:r>
            <a:r>
              <a:rPr lang="en-US" sz="1600" dirty="0">
                <a:latin typeface="Indie Flower" panose="02000000000000000000" pitchFamily="2" charset="0"/>
              </a:rPr>
              <a:t>34.2 </a:t>
            </a:r>
            <a:r>
              <a:rPr lang="en-US" sz="1600" dirty="0" err="1">
                <a:latin typeface="Indie Flower" panose="02000000000000000000" pitchFamily="2" charset="0"/>
              </a:rPr>
              <a:t>GiB</a:t>
            </a:r>
            <a:r>
              <a:rPr lang="en-US" sz="1600" dirty="0">
                <a:latin typeface="Indie Flower" panose="02000000000000000000" pitchFamily="2" charset="0"/>
              </a:rPr>
              <a:t> of memory, 13 EC2 Compute Units (4 virtual cores with 3.25 EC2 Compute Units each), 850 GB of local instance storage, 64-bit platform</a:t>
            </a:r>
          </a:p>
          <a:p>
            <a:pPr lvl="1" algn="just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High-Memory Quadruple Extra Large Instance </a:t>
            </a:r>
            <a:r>
              <a:rPr lang="en-US" sz="1600" dirty="0">
                <a:latin typeface="Indie Flower" panose="02000000000000000000" pitchFamily="2" charset="0"/>
              </a:rPr>
              <a:t>68.4 </a:t>
            </a:r>
            <a:r>
              <a:rPr lang="en-US" sz="1600" dirty="0" err="1">
                <a:latin typeface="Indie Flower" panose="02000000000000000000" pitchFamily="2" charset="0"/>
              </a:rPr>
              <a:t>GiB</a:t>
            </a:r>
            <a:r>
              <a:rPr lang="en-US" sz="1600" dirty="0">
                <a:latin typeface="Indie Flower" panose="02000000000000000000" pitchFamily="2" charset="0"/>
              </a:rPr>
              <a:t> of memory, 26 EC2 Compute Units (8 virtual cores with 3.25 EC2 Compute Units each), 1690 GB of local instance storage, 64-bit platform</a:t>
            </a:r>
          </a:p>
          <a:p>
            <a:pPr algn="just"/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High-CPU Instances</a:t>
            </a:r>
          </a:p>
          <a:p>
            <a:pPr lvl="1" algn="just"/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High-CPU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Medium Instance </a:t>
            </a:r>
            <a:r>
              <a:rPr lang="en-US" sz="1600" dirty="0">
                <a:latin typeface="Indie Flower" panose="02000000000000000000" pitchFamily="2" charset="0"/>
              </a:rPr>
              <a:t>1.7 </a:t>
            </a:r>
            <a:r>
              <a:rPr lang="en-US" sz="1600" dirty="0" err="1">
                <a:latin typeface="Indie Flower" panose="02000000000000000000" pitchFamily="2" charset="0"/>
              </a:rPr>
              <a:t>GiB</a:t>
            </a:r>
            <a:r>
              <a:rPr lang="en-US" sz="1600" dirty="0">
                <a:latin typeface="Indie Flower" panose="02000000000000000000" pitchFamily="2" charset="0"/>
              </a:rPr>
              <a:t> of memory, 5 EC2 Compute Units (2 virtual cores with 2.5 EC2 Compute Units each), 350 GB of local instance storage, 32-bit or 64-bit platform</a:t>
            </a:r>
          </a:p>
          <a:p>
            <a:pPr lvl="1" algn="just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High-CPU Extra Large Instance </a:t>
            </a:r>
            <a:r>
              <a:rPr lang="en-US" sz="1600" dirty="0">
                <a:latin typeface="Indie Flower" panose="02000000000000000000" pitchFamily="2" charset="0"/>
              </a:rPr>
              <a:t>7 </a:t>
            </a:r>
            <a:r>
              <a:rPr lang="en-US" sz="1600" dirty="0" err="1">
                <a:latin typeface="Indie Flower" panose="02000000000000000000" pitchFamily="2" charset="0"/>
              </a:rPr>
              <a:t>GiB</a:t>
            </a:r>
            <a:r>
              <a:rPr lang="en-US" sz="1600" dirty="0">
                <a:latin typeface="Indie Flower" panose="02000000000000000000" pitchFamily="2" charset="0"/>
              </a:rPr>
              <a:t> of memory, 20 EC2 Compute Units (8 virtual cores with 2.5 EC2 Compute Units each), 1690 GB of local instance storage, 64-bit platform</a:t>
            </a:r>
          </a:p>
          <a:p>
            <a:pPr algn="just"/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High Storage Instances</a:t>
            </a:r>
          </a:p>
          <a:p>
            <a:pPr lvl="1" algn="just"/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High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Storage Eight Extra Large </a:t>
            </a:r>
            <a:r>
              <a:rPr lang="en-US" sz="1600" dirty="0">
                <a:latin typeface="Indie Flower" panose="02000000000000000000" pitchFamily="2" charset="0"/>
              </a:rPr>
              <a:t>117 </a:t>
            </a:r>
            <a:r>
              <a:rPr lang="en-US" sz="1600" dirty="0" err="1">
                <a:latin typeface="Indie Flower" panose="02000000000000000000" pitchFamily="2" charset="0"/>
              </a:rPr>
              <a:t>GiB</a:t>
            </a:r>
            <a:r>
              <a:rPr lang="en-US" sz="1600" dirty="0">
                <a:latin typeface="Indie Flower" panose="02000000000000000000" pitchFamily="2" charset="0"/>
              </a:rPr>
              <a:t> memory, 35 EC2 Compute Units,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Indie Flower" panose="02000000000000000000" pitchFamily="2" charset="0"/>
              </a:rPr>
              <a:t>24 * 2 TB of hard disk drive local instance storage</a:t>
            </a:r>
            <a:r>
              <a:rPr lang="en-US" sz="1600" dirty="0">
                <a:latin typeface="Indie Flower" panose="02000000000000000000" pitchFamily="2" charset="0"/>
              </a:rPr>
              <a:t>, 64-bit platform, 10 Gigabit Ethernet</a:t>
            </a:r>
          </a:p>
          <a:p>
            <a:pPr algn="just"/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High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I/O 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Instances </a:t>
            </a:r>
          </a:p>
          <a:p>
            <a:pPr lvl="1" algn="just"/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High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I/O Quadruple Extra Large </a:t>
            </a:r>
            <a:r>
              <a:rPr lang="en-US" sz="1600" dirty="0">
                <a:latin typeface="Indie Flower" panose="02000000000000000000" pitchFamily="2" charset="0"/>
              </a:rPr>
              <a:t>60.5 </a:t>
            </a:r>
            <a:r>
              <a:rPr lang="en-US" sz="1600" dirty="0" err="1">
                <a:latin typeface="Indie Flower" panose="02000000000000000000" pitchFamily="2" charset="0"/>
              </a:rPr>
              <a:t>GiB</a:t>
            </a:r>
            <a:r>
              <a:rPr lang="en-US" sz="1600" dirty="0">
                <a:latin typeface="Indie Flower" panose="02000000000000000000" pitchFamily="2" charset="0"/>
              </a:rPr>
              <a:t> memory, 35 EC2 Compute Units,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Indie Flower" panose="02000000000000000000" pitchFamily="2" charset="0"/>
              </a:rPr>
              <a:t>2 * 1024 GB of SSD-based local instance storage</a:t>
            </a:r>
            <a:r>
              <a:rPr lang="en-US" sz="1600" dirty="0">
                <a:latin typeface="Indie Flower" panose="02000000000000000000" pitchFamily="2" charset="0"/>
              </a:rPr>
              <a:t>, 64-bit platform, 10 Gigabit </a:t>
            </a:r>
            <a:r>
              <a:rPr lang="en-US" sz="1600" dirty="0" smtClean="0">
                <a:latin typeface="Indie Flower" panose="02000000000000000000" pitchFamily="2" charset="0"/>
              </a:rPr>
              <a:t>Ethernet</a:t>
            </a:r>
            <a:endParaRPr lang="en-US" sz="1600" dirty="0">
              <a:latin typeface="Indie Flower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10</a:t>
            </a:fld>
            <a:endParaRPr kumimoji="0" lang="en-US"/>
          </a:p>
        </p:txBody>
      </p:sp>
      <p:grpSp>
        <p:nvGrpSpPr>
          <p:cNvPr id="6" name="Group 5"/>
          <p:cNvGrpSpPr/>
          <p:nvPr/>
        </p:nvGrpSpPr>
        <p:grpSpPr>
          <a:xfrm rot="19551984">
            <a:off x="30459" y="263056"/>
            <a:ext cx="1407464" cy="887049"/>
            <a:chOff x="3679414" y="4725030"/>
            <a:chExt cx="2111786" cy="1066170"/>
          </a:xfrm>
        </p:grpSpPr>
        <p:pic>
          <p:nvPicPr>
            <p:cNvPr id="7" name="Picture 7" descr="C:\Users\shadi\Desktop\hd-blogshapes\Circles\The Effortless Blog (37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9414" y="4725030"/>
              <a:ext cx="2111786" cy="1066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3713484" y="4989953"/>
              <a:ext cx="2001589" cy="6436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 smtClean="0">
                  <a:solidFill>
                    <a:srgbClr val="7030A0"/>
                  </a:solidFill>
                  <a:latin typeface="Indie Flower" panose="02000000000000000000" pitchFamily="2" charset="0"/>
                </a:rPr>
                <a:t>Infrastructure</a:t>
              </a:r>
            </a:p>
            <a:p>
              <a:pPr>
                <a:lnSpc>
                  <a:spcPct val="90000"/>
                </a:lnSpc>
              </a:pPr>
              <a:r>
                <a:rPr lang="en-US" sz="1600" b="1" dirty="0" smtClean="0">
                  <a:solidFill>
                    <a:srgbClr val="7030A0"/>
                  </a:solidFill>
                  <a:latin typeface="Indie Flower" panose="02000000000000000000" pitchFamily="2" charset="0"/>
                </a:rPr>
                <a:t>Services</a:t>
              </a:r>
              <a:endParaRPr lang="en-US" sz="1600" b="1" dirty="0">
                <a:solidFill>
                  <a:srgbClr val="7030A0"/>
                </a:solidFill>
                <a:latin typeface="Indie Flower" panose="02000000000000000000" pitchFamily="2" charset="0"/>
              </a:endParaRPr>
            </a:p>
          </p:txBody>
        </p:sp>
      </p:grp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55493"/>
            <a:ext cx="2667000" cy="5996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29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508" y="350838"/>
            <a:ext cx="7849492" cy="1020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Indie Flower" panose="02000000000000000000" pitchFamily="2" charset="0"/>
              </a:rPr>
              <a:t>	EC2 Cluster Instances</a:t>
            </a:r>
            <a:endParaRPr lang="en-US" sz="3600" dirty="0">
              <a:latin typeface="Indie Flower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93" y="1600200"/>
            <a:ext cx="8946307" cy="4419600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Cluster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Compute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Instances </a:t>
            </a:r>
            <a:r>
              <a:rPr lang="en-US" sz="2000" dirty="0" smtClean="0">
                <a:latin typeface="Indie Flower" panose="02000000000000000000" pitchFamily="2" charset="0"/>
              </a:rPr>
              <a:t>provide </a:t>
            </a:r>
            <a:r>
              <a:rPr lang="en-US" sz="2000" dirty="0">
                <a:latin typeface="Indie Flower" panose="02000000000000000000" pitchFamily="2" charset="0"/>
              </a:rPr>
              <a:t>proportionally high CPU resources with increased network performance and are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die Flower" panose="02000000000000000000" pitchFamily="2" charset="0"/>
              </a:rPr>
              <a:t>well suited for High Performance Compute (HPC) </a:t>
            </a:r>
            <a:r>
              <a:rPr lang="en-US" sz="2000" dirty="0">
                <a:latin typeface="Indie Flower" panose="02000000000000000000" pitchFamily="2" charset="0"/>
              </a:rPr>
              <a:t>applications and other demanding network-bound applications. </a:t>
            </a:r>
            <a:endParaRPr lang="en-US" sz="2000" dirty="0" smtClean="0">
              <a:latin typeface="Indie Flower" panose="02000000000000000000" pitchFamily="2" charset="0"/>
            </a:endParaRPr>
          </a:p>
          <a:p>
            <a:pPr lvl="1" algn="just"/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Cluster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Compute Eight Extra Large</a:t>
            </a:r>
            <a:r>
              <a:rPr lang="en-US" sz="1600" dirty="0">
                <a:latin typeface="Indie Flower" panose="02000000000000000000" pitchFamily="2" charset="0"/>
              </a:rPr>
              <a:t> 60.5 </a:t>
            </a:r>
            <a:r>
              <a:rPr lang="en-US" sz="1600" dirty="0" err="1">
                <a:latin typeface="Indie Flower" panose="02000000000000000000" pitchFamily="2" charset="0"/>
              </a:rPr>
              <a:t>GiB</a:t>
            </a:r>
            <a:r>
              <a:rPr lang="en-US" sz="1600" dirty="0">
                <a:latin typeface="Indie Flower" panose="02000000000000000000" pitchFamily="2" charset="0"/>
              </a:rPr>
              <a:t> memory,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Indie Flower" panose="02000000000000000000" pitchFamily="2" charset="0"/>
              </a:rPr>
              <a:t>88 EC2 Compute Units</a:t>
            </a:r>
            <a:r>
              <a:rPr lang="en-US" sz="1600" dirty="0">
                <a:latin typeface="Indie Flower" panose="02000000000000000000" pitchFamily="2" charset="0"/>
              </a:rPr>
              <a:t>, 3370 GB of local instance storage, 64-bit platform, 10 Gigabit Ethernet</a:t>
            </a:r>
          </a:p>
          <a:p>
            <a:pPr algn="just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High Memory Cluster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Instances </a:t>
            </a:r>
            <a:r>
              <a:rPr lang="en-US" sz="2000" dirty="0" smtClean="0">
                <a:latin typeface="Indie Flower" panose="02000000000000000000" pitchFamily="2" charset="0"/>
              </a:rPr>
              <a:t>provide </a:t>
            </a:r>
            <a:r>
              <a:rPr lang="en-US" sz="2000" dirty="0">
                <a:latin typeface="Indie Flower" panose="02000000000000000000" pitchFamily="2" charset="0"/>
              </a:rPr>
              <a:t>proportionally high CPU and memory resources with increased network performance, and are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die Flower" panose="02000000000000000000" pitchFamily="2" charset="0"/>
              </a:rPr>
              <a:t>well suited for memory-intensive applications including in-memory analytics, graph analysis, and scientific computing</a:t>
            </a:r>
            <a:r>
              <a:rPr lang="en-US" sz="2000" dirty="0">
                <a:latin typeface="Indie Flower" panose="02000000000000000000" pitchFamily="2" charset="0"/>
              </a:rPr>
              <a:t>. </a:t>
            </a:r>
            <a:endParaRPr lang="en-US" sz="2000" dirty="0" smtClean="0">
              <a:latin typeface="Indie Flower" panose="02000000000000000000" pitchFamily="2" charset="0"/>
            </a:endParaRPr>
          </a:p>
          <a:p>
            <a:pPr lvl="1" algn="just"/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High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Memory Cluster Eight Extra Large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Indie Flower" panose="02000000000000000000" pitchFamily="2" charset="0"/>
              </a:rPr>
              <a:t>244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latin typeface="Indie Flower" panose="02000000000000000000" pitchFamily="2" charset="0"/>
              </a:rPr>
              <a:t>GiB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Indie Flower" panose="02000000000000000000" pitchFamily="2" charset="0"/>
              </a:rPr>
              <a:t> memory</a:t>
            </a:r>
            <a:r>
              <a:rPr lang="en-US" sz="1600" dirty="0">
                <a:latin typeface="Indie Flower" panose="02000000000000000000" pitchFamily="2" charset="0"/>
              </a:rPr>
              <a:t>, 88 EC2 Compute Units, 240 GB of local instance storage, 64-bit platform, 10 Gigabit Ethernet</a:t>
            </a:r>
          </a:p>
          <a:p>
            <a:pPr algn="just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Cluster GPU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Instances </a:t>
            </a:r>
            <a:r>
              <a:rPr lang="en-US" sz="2000" dirty="0" smtClean="0">
                <a:latin typeface="Indie Flower" panose="02000000000000000000" pitchFamily="2" charset="0"/>
              </a:rPr>
              <a:t>provide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die Flower" panose="02000000000000000000" pitchFamily="2" charset="0"/>
              </a:rPr>
              <a:t>general-purpose graphics processing units (GPUs)</a:t>
            </a:r>
            <a:r>
              <a:rPr lang="en-US" sz="2000" dirty="0">
                <a:latin typeface="Indie Flower" panose="02000000000000000000" pitchFamily="2" charset="0"/>
              </a:rPr>
              <a:t> with proportionally high CPU and increased network </a:t>
            </a:r>
            <a:r>
              <a:rPr lang="en-US" sz="2000" dirty="0" smtClean="0">
                <a:latin typeface="Indie Flower" panose="02000000000000000000" pitchFamily="2" charset="0"/>
              </a:rPr>
              <a:t>performance for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die Flower" panose="02000000000000000000" pitchFamily="2" charset="0"/>
              </a:rPr>
              <a:t>applications benefitting from highly parallelized processing, including HPC, rendering and media processing applications</a:t>
            </a:r>
            <a:r>
              <a:rPr lang="en-US" sz="2000" dirty="0">
                <a:latin typeface="Indie Flower" panose="02000000000000000000" pitchFamily="2" charset="0"/>
              </a:rPr>
              <a:t>.  </a:t>
            </a:r>
            <a:endParaRPr lang="en-US" sz="2000" dirty="0" smtClean="0">
              <a:latin typeface="Indie Flower" panose="02000000000000000000" pitchFamily="2" charset="0"/>
            </a:endParaRPr>
          </a:p>
          <a:p>
            <a:pPr lvl="1" algn="just"/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Cluster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GPU Quadruple Extra Large </a:t>
            </a:r>
            <a:r>
              <a:rPr lang="en-US" sz="1600" dirty="0">
                <a:latin typeface="Indie Flower" panose="02000000000000000000" pitchFamily="2" charset="0"/>
              </a:rPr>
              <a:t>22 </a:t>
            </a:r>
            <a:r>
              <a:rPr lang="en-US" sz="1600" dirty="0" err="1">
                <a:latin typeface="Indie Flower" panose="02000000000000000000" pitchFamily="2" charset="0"/>
              </a:rPr>
              <a:t>GiB</a:t>
            </a:r>
            <a:r>
              <a:rPr lang="en-US" sz="1600" dirty="0">
                <a:latin typeface="Indie Flower" panose="02000000000000000000" pitchFamily="2" charset="0"/>
              </a:rPr>
              <a:t> memory, 33.5 EC2 Compute Units,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Indie Flower" panose="02000000000000000000" pitchFamily="2" charset="0"/>
              </a:rPr>
              <a:t>2 x NVIDIA Tesla “Fermi” M2050 GPUs</a:t>
            </a:r>
            <a:r>
              <a:rPr lang="en-US" sz="1600" dirty="0">
                <a:latin typeface="Indie Flower" panose="02000000000000000000" pitchFamily="2" charset="0"/>
              </a:rPr>
              <a:t>, 1690 GB of local instance storage, 64-bit platform, 10 Gigabit </a:t>
            </a:r>
            <a:r>
              <a:rPr lang="en-US" sz="1600" dirty="0" smtClean="0">
                <a:latin typeface="Indie Flower" panose="02000000000000000000" pitchFamily="2" charset="0"/>
              </a:rPr>
              <a:t>Ethernet.</a:t>
            </a:r>
            <a:endParaRPr lang="en-US" sz="1600" dirty="0">
              <a:latin typeface="Indie Flower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11</a:t>
            </a:fld>
            <a:endParaRPr kumimoji="0" lang="en-US"/>
          </a:p>
        </p:txBody>
      </p:sp>
      <p:grpSp>
        <p:nvGrpSpPr>
          <p:cNvPr id="6" name="Group 5"/>
          <p:cNvGrpSpPr/>
          <p:nvPr/>
        </p:nvGrpSpPr>
        <p:grpSpPr>
          <a:xfrm rot="19551984">
            <a:off x="30459" y="263056"/>
            <a:ext cx="1407464" cy="887049"/>
            <a:chOff x="3679414" y="4725030"/>
            <a:chExt cx="2111786" cy="1066170"/>
          </a:xfrm>
        </p:grpSpPr>
        <p:pic>
          <p:nvPicPr>
            <p:cNvPr id="7" name="Picture 7" descr="C:\Users\shadi\Desktop\hd-blogshapes\Circles\The Effortless Blog (37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9414" y="4725030"/>
              <a:ext cx="2111786" cy="1066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3713484" y="4989953"/>
              <a:ext cx="2001589" cy="6436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 smtClean="0">
                  <a:solidFill>
                    <a:srgbClr val="7030A0"/>
                  </a:solidFill>
                  <a:latin typeface="Indie Flower" panose="02000000000000000000" pitchFamily="2" charset="0"/>
                </a:rPr>
                <a:t>Infrastructure</a:t>
              </a:r>
            </a:p>
            <a:p>
              <a:pPr>
                <a:lnSpc>
                  <a:spcPct val="90000"/>
                </a:lnSpc>
              </a:pPr>
              <a:r>
                <a:rPr lang="en-US" sz="1600" b="1" dirty="0" smtClean="0">
                  <a:solidFill>
                    <a:srgbClr val="7030A0"/>
                  </a:solidFill>
                  <a:latin typeface="Indie Flower" panose="02000000000000000000" pitchFamily="2" charset="0"/>
                </a:rPr>
                <a:t>Services</a:t>
              </a:r>
              <a:endParaRPr lang="en-US" sz="1600" b="1" dirty="0">
                <a:solidFill>
                  <a:srgbClr val="7030A0"/>
                </a:solidFill>
                <a:latin typeface="Indie Flower" panose="02000000000000000000" pitchFamily="2" charset="0"/>
              </a:endParaRPr>
            </a:p>
          </p:txBody>
        </p:sp>
      </p:grp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55493"/>
            <a:ext cx="2667000" cy="5996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1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508" y="350838"/>
            <a:ext cx="7849492" cy="1020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Indie Flower" panose="02000000000000000000" pitchFamily="2" charset="0"/>
              </a:rPr>
              <a:t>	EC2 Payment methods</a:t>
            </a:r>
            <a:endParaRPr lang="en-US" sz="3600" dirty="0">
              <a:latin typeface="Indie Flower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8" y="1905000"/>
            <a:ext cx="7544692" cy="4495800"/>
          </a:xfrm>
        </p:spPr>
        <p:txBody>
          <a:bodyPr>
            <a:noAutofit/>
          </a:bodyPr>
          <a:lstStyle/>
          <a:p>
            <a:pPr algn="just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Indie Flower" panose="02000000000000000000" pitchFamily="2" charset="0"/>
              </a:rPr>
              <a:t>On-Demand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Indie Flower" panose="02000000000000000000" pitchFamily="2" charset="0"/>
              </a:rPr>
              <a:t>Instances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Indie Flower" panose="02000000000000000000" pitchFamily="2" charset="0"/>
              </a:rPr>
              <a:t> </a:t>
            </a:r>
            <a:r>
              <a:rPr lang="en-US" dirty="0">
                <a:latin typeface="Indie Flower" panose="02000000000000000000" pitchFamily="2" charset="0"/>
              </a:rPr>
              <a:t>let you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pay for compute capacity by the hour </a:t>
            </a:r>
            <a:r>
              <a:rPr lang="en-US" dirty="0">
                <a:latin typeface="Indie Flower" panose="02000000000000000000" pitchFamily="2" charset="0"/>
              </a:rPr>
              <a:t>with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no long-term commitments</a:t>
            </a:r>
            <a:r>
              <a:rPr lang="en-US" dirty="0">
                <a:latin typeface="Indie Flower" panose="02000000000000000000" pitchFamily="2" charset="0"/>
              </a:rPr>
              <a:t>. </a:t>
            </a:r>
            <a:endParaRPr lang="en-US" dirty="0" smtClean="0">
              <a:latin typeface="Indie Flower" panose="02000000000000000000" pitchFamily="2" charset="0"/>
            </a:endParaRPr>
          </a:p>
          <a:p>
            <a:pPr algn="just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Indie Flower" panose="02000000000000000000" pitchFamily="2" charset="0"/>
              </a:rPr>
              <a:t>Reserved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Indie Flower" panose="02000000000000000000" pitchFamily="2" charset="0"/>
              </a:rPr>
              <a:t>Instances</a:t>
            </a:r>
            <a:r>
              <a:rPr lang="en-US" dirty="0">
                <a:latin typeface="Indie Flower" panose="02000000000000000000" pitchFamily="2" charset="0"/>
              </a:rPr>
              <a:t> </a:t>
            </a:r>
            <a:r>
              <a:rPr lang="en-US" dirty="0" smtClean="0">
                <a:latin typeface="Indie Flower" panose="02000000000000000000" pitchFamily="2" charset="0"/>
              </a:rPr>
              <a:t>give </a:t>
            </a:r>
            <a:r>
              <a:rPr lang="en-US" dirty="0">
                <a:latin typeface="Indie Flower" panose="02000000000000000000" pitchFamily="2" charset="0"/>
              </a:rPr>
              <a:t>you the option to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make a low, one-time payment for each instance</a:t>
            </a:r>
            <a:r>
              <a:rPr lang="en-US" dirty="0">
                <a:latin typeface="Indie Flower" panose="02000000000000000000" pitchFamily="2" charset="0"/>
              </a:rPr>
              <a:t> you want to reserve and in turn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receive a significant discount on the hourly charge</a:t>
            </a:r>
            <a:r>
              <a:rPr lang="en-US" dirty="0">
                <a:latin typeface="Indie Flower" panose="02000000000000000000" pitchFamily="2" charset="0"/>
              </a:rPr>
              <a:t> for that instance. </a:t>
            </a:r>
            <a:endParaRPr lang="en-US" dirty="0" smtClean="0">
              <a:latin typeface="Indie Flower" panose="02000000000000000000" pitchFamily="2" charset="0"/>
            </a:endParaRPr>
          </a:p>
          <a:p>
            <a:pPr algn="just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Indie Flower" panose="02000000000000000000" pitchFamily="2" charset="0"/>
              </a:rPr>
              <a:t>Spot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Indie Flower" panose="02000000000000000000" pitchFamily="2" charset="0"/>
              </a:rPr>
              <a:t>Instances</a:t>
            </a:r>
            <a:r>
              <a:rPr lang="en-US" dirty="0">
                <a:latin typeface="Indie Flower" panose="02000000000000000000" pitchFamily="2" charset="0"/>
              </a:rPr>
              <a:t> </a:t>
            </a:r>
            <a:r>
              <a:rPr lang="en-US" dirty="0" smtClean="0">
                <a:latin typeface="Indie Flower" panose="02000000000000000000" pitchFamily="2" charset="0"/>
              </a:rPr>
              <a:t>allow </a:t>
            </a:r>
            <a:r>
              <a:rPr lang="en-US" dirty="0">
                <a:latin typeface="Indie Flower" panose="02000000000000000000" pitchFamily="2" charset="0"/>
              </a:rPr>
              <a:t>customers to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bid on unused Amazon EC2 capacity </a:t>
            </a:r>
            <a:r>
              <a:rPr lang="en-US" dirty="0">
                <a:latin typeface="Indie Flower" panose="02000000000000000000" pitchFamily="2" charset="0"/>
              </a:rPr>
              <a:t>and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run those instances for as long as their bid exceeds the current Spot Price</a:t>
            </a:r>
            <a:r>
              <a:rPr lang="en-US" dirty="0">
                <a:latin typeface="Indie Flower" panose="02000000000000000000" pitchFamily="2" charset="0"/>
              </a:rPr>
              <a:t>. </a:t>
            </a:r>
            <a:endParaRPr lang="en-US" dirty="0" smtClean="0">
              <a:latin typeface="Indie Flower" panose="02000000000000000000" pitchFamily="2" charset="0"/>
            </a:endParaRP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12</a:t>
            </a:fld>
            <a:endParaRPr kumimoji="0" lang="en-US"/>
          </a:p>
        </p:txBody>
      </p:sp>
      <p:grpSp>
        <p:nvGrpSpPr>
          <p:cNvPr id="6" name="Group 5"/>
          <p:cNvGrpSpPr/>
          <p:nvPr/>
        </p:nvGrpSpPr>
        <p:grpSpPr>
          <a:xfrm rot="19551984">
            <a:off x="30459" y="263056"/>
            <a:ext cx="1407464" cy="887049"/>
            <a:chOff x="3679414" y="4725030"/>
            <a:chExt cx="2111786" cy="1066170"/>
          </a:xfrm>
        </p:grpSpPr>
        <p:pic>
          <p:nvPicPr>
            <p:cNvPr id="7" name="Picture 7" descr="C:\Users\shadi\Desktop\hd-blogshapes\Circles\The Effortless Blog (37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9414" y="4725030"/>
              <a:ext cx="2111786" cy="1066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3713484" y="4989953"/>
              <a:ext cx="2001589" cy="6436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 smtClean="0">
                  <a:solidFill>
                    <a:srgbClr val="7030A0"/>
                  </a:solidFill>
                  <a:latin typeface="Indie Flower" panose="02000000000000000000" pitchFamily="2" charset="0"/>
                </a:rPr>
                <a:t>Infrastructure</a:t>
              </a:r>
            </a:p>
            <a:p>
              <a:pPr>
                <a:lnSpc>
                  <a:spcPct val="90000"/>
                </a:lnSpc>
              </a:pPr>
              <a:r>
                <a:rPr lang="en-US" sz="1600" b="1" dirty="0" smtClean="0">
                  <a:solidFill>
                    <a:srgbClr val="7030A0"/>
                  </a:solidFill>
                  <a:latin typeface="Indie Flower" panose="02000000000000000000" pitchFamily="2" charset="0"/>
                </a:rPr>
                <a:t>Services</a:t>
              </a:r>
              <a:endParaRPr lang="en-US" sz="1600" b="1" dirty="0">
                <a:solidFill>
                  <a:srgbClr val="7030A0"/>
                </a:solidFill>
                <a:latin typeface="Indie Flower" panose="02000000000000000000" pitchFamily="2" charset="0"/>
              </a:endParaRPr>
            </a:p>
          </p:txBody>
        </p:sp>
      </p:grp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55493"/>
            <a:ext cx="2667000" cy="5996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571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508" y="350838"/>
            <a:ext cx="7849492" cy="10207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Indie Flower" panose="02000000000000000000" pitchFamily="2" charset="0"/>
              </a:rPr>
              <a:t>Amazon Elastic Block Store (EBS)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724400"/>
          </a:xfrm>
        </p:spPr>
        <p:txBody>
          <a:bodyPr>
            <a:noAutofit/>
          </a:bodyPr>
          <a:lstStyle/>
          <a:p>
            <a:pPr algn="just"/>
            <a:r>
              <a:rPr lang="en-US" sz="1800" dirty="0" smtClean="0">
                <a:latin typeface="Indie Flower" panose="02000000000000000000" pitchFamily="2" charset="0"/>
              </a:rPr>
              <a:t>Provides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block level storage </a:t>
            </a:r>
            <a:r>
              <a:rPr lang="en-US" sz="1800" dirty="0">
                <a:latin typeface="Indie Flower" panose="02000000000000000000" pitchFamily="2" charset="0"/>
              </a:rPr>
              <a:t>volumes </a:t>
            </a:r>
            <a:r>
              <a:rPr lang="en-US" sz="1800" dirty="0" smtClean="0">
                <a:latin typeface="Indie Flower" panose="02000000000000000000" pitchFamily="2" charset="0"/>
              </a:rPr>
              <a:t>(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1 GB to 1 TB </a:t>
            </a:r>
            <a:r>
              <a:rPr lang="en-US" sz="1800" dirty="0" smtClean="0">
                <a:latin typeface="Indie Flower" panose="02000000000000000000" pitchFamily="2" charset="0"/>
              </a:rPr>
              <a:t>) for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use with Amazon EC2 instances</a:t>
            </a:r>
            <a:r>
              <a:rPr lang="en-US" sz="1800" dirty="0">
                <a:latin typeface="Indie Flower" panose="02000000000000000000" pitchFamily="2" charset="0"/>
              </a:rPr>
              <a:t>. </a:t>
            </a:r>
            <a:endParaRPr lang="en-US" sz="1800" dirty="0" smtClean="0">
              <a:latin typeface="Indie Flower" panose="02000000000000000000" pitchFamily="2" charset="0"/>
            </a:endParaRPr>
          </a:p>
          <a:p>
            <a:pPr lvl="1" algn="just"/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Multiple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volumes </a:t>
            </a:r>
            <a:r>
              <a:rPr lang="en-US" sz="1600" dirty="0">
                <a:latin typeface="Indie Flower" panose="02000000000000000000" pitchFamily="2" charset="0"/>
              </a:rPr>
              <a:t>can be mounted to the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same instance</a:t>
            </a:r>
            <a:r>
              <a:rPr lang="en-US" sz="1600" dirty="0" smtClean="0">
                <a:latin typeface="Indie Flower" panose="02000000000000000000" pitchFamily="2" charset="0"/>
              </a:rPr>
              <a:t>.</a:t>
            </a:r>
          </a:p>
          <a:p>
            <a:pPr lvl="1" algn="just"/>
            <a:r>
              <a:rPr lang="en-US" sz="1600" dirty="0">
                <a:latin typeface="Indie Flower" panose="02000000000000000000" pitchFamily="2" charset="0"/>
              </a:rPr>
              <a:t>EBS volumes are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network-attached</a:t>
            </a:r>
            <a:r>
              <a:rPr lang="en-US" sz="1600" dirty="0">
                <a:latin typeface="Indie Flower" panose="02000000000000000000" pitchFamily="2" charset="0"/>
              </a:rPr>
              <a:t>, and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persist independently </a:t>
            </a:r>
            <a:r>
              <a:rPr lang="en-US" sz="1600" dirty="0">
                <a:latin typeface="Indie Flower" panose="02000000000000000000" pitchFamily="2" charset="0"/>
              </a:rPr>
              <a:t>from the life of an instance. </a:t>
            </a:r>
            <a:endParaRPr lang="en-US" sz="1600" dirty="0" smtClean="0">
              <a:latin typeface="Indie Flower" panose="02000000000000000000" pitchFamily="2" charset="0"/>
            </a:endParaRPr>
          </a:p>
          <a:p>
            <a:pPr lvl="1" algn="just"/>
            <a:r>
              <a:rPr lang="en-US" sz="1600" dirty="0" smtClean="0">
                <a:latin typeface="Indie Flower" panose="02000000000000000000" pitchFamily="2" charset="0"/>
              </a:rPr>
              <a:t>Storage </a:t>
            </a:r>
            <a:r>
              <a:rPr lang="en-US" sz="1600" dirty="0">
                <a:latin typeface="Indie Flower" panose="02000000000000000000" pitchFamily="2" charset="0"/>
              </a:rPr>
              <a:t>volumes behave like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raw, unformatted block devices</a:t>
            </a:r>
            <a:r>
              <a:rPr lang="en-US" sz="1600" dirty="0">
                <a:latin typeface="Indie Flower" panose="02000000000000000000" pitchFamily="2" charset="0"/>
              </a:rPr>
              <a:t>, </a:t>
            </a:r>
            <a:r>
              <a:rPr lang="en-US" sz="1600" dirty="0" smtClean="0">
                <a:latin typeface="Indie Flower" panose="02000000000000000000" pitchFamily="2" charset="0"/>
              </a:rPr>
              <a:t>allowing users to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create a file system </a:t>
            </a:r>
            <a:r>
              <a:rPr lang="en-US" sz="1600" dirty="0">
                <a:latin typeface="Indie Flower" panose="02000000000000000000" pitchFamily="2" charset="0"/>
              </a:rPr>
              <a:t>on top of Amazon EBS volumes, or use them in any other way you would use a block device (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like a hard drive</a:t>
            </a:r>
            <a:r>
              <a:rPr lang="en-US" sz="1600" dirty="0">
                <a:latin typeface="Indie Flower" panose="02000000000000000000" pitchFamily="2" charset="0"/>
              </a:rPr>
              <a:t>).</a:t>
            </a:r>
          </a:p>
          <a:p>
            <a:r>
              <a:rPr lang="en-US" sz="1800" dirty="0" smtClean="0">
                <a:latin typeface="Indie Flower" panose="02000000000000000000" pitchFamily="2" charset="0"/>
              </a:rPr>
              <a:t>EBS </a:t>
            </a:r>
            <a:r>
              <a:rPr lang="en-US" sz="1800" dirty="0">
                <a:latin typeface="Indie Flower" panose="02000000000000000000" pitchFamily="2" charset="0"/>
              </a:rPr>
              <a:t>volumes are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placed in a specific Availability Zone</a:t>
            </a:r>
            <a:r>
              <a:rPr lang="en-US" sz="1800" dirty="0">
                <a:latin typeface="Indie Flower" panose="02000000000000000000" pitchFamily="2" charset="0"/>
              </a:rPr>
              <a:t>, and can then be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attached to instances also in that same Availability Zone</a:t>
            </a:r>
            <a:r>
              <a:rPr lang="en-US" sz="1800" dirty="0">
                <a:latin typeface="Indie Flower" panose="02000000000000000000" pitchFamily="2" charset="0"/>
              </a:rPr>
              <a:t>.</a:t>
            </a:r>
          </a:p>
          <a:p>
            <a:r>
              <a:rPr lang="en-US" sz="1800" dirty="0">
                <a:latin typeface="Indie Flower" panose="02000000000000000000" pitchFamily="2" charset="0"/>
              </a:rPr>
              <a:t>Each storage volume is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automatically replicated within the same Availability Zone</a:t>
            </a:r>
            <a:r>
              <a:rPr lang="en-US" sz="1800" dirty="0">
                <a:latin typeface="Indie Flower" panose="02000000000000000000" pitchFamily="2" charset="0"/>
              </a:rPr>
              <a:t>. </a:t>
            </a:r>
            <a:endParaRPr lang="en-US" sz="1800" dirty="0" smtClean="0">
              <a:latin typeface="Indie Flower" panose="02000000000000000000" pitchFamily="2" charset="0"/>
            </a:endParaRPr>
          </a:p>
          <a:p>
            <a:r>
              <a:rPr lang="en-US" sz="1800" dirty="0" smtClean="0">
                <a:latin typeface="Indie Flower" panose="02000000000000000000" pitchFamily="2" charset="0"/>
              </a:rPr>
              <a:t>EBS provides </a:t>
            </a:r>
            <a:r>
              <a:rPr lang="en-US" sz="1800" dirty="0">
                <a:latin typeface="Indie Flower" panose="02000000000000000000" pitchFamily="2" charset="0"/>
              </a:rPr>
              <a:t>the ability to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create point-in-time snapshots of volumes</a:t>
            </a:r>
            <a:r>
              <a:rPr lang="en-US" sz="1800" dirty="0">
                <a:latin typeface="Indie Flower" panose="02000000000000000000" pitchFamily="2" charset="0"/>
              </a:rPr>
              <a:t>, which are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persisted to Amazon S3</a:t>
            </a:r>
            <a:r>
              <a:rPr lang="en-US" sz="1800" dirty="0">
                <a:latin typeface="Indie Flower" panose="02000000000000000000" pitchFamily="2" charset="0"/>
              </a:rPr>
              <a:t>. </a:t>
            </a:r>
            <a:endParaRPr lang="en-US" sz="1800" dirty="0" smtClean="0">
              <a:latin typeface="Indie Flower" panose="02000000000000000000" pitchFamily="2" charset="0"/>
            </a:endParaRPr>
          </a:p>
          <a:p>
            <a:pPr lvl="1"/>
            <a:r>
              <a:rPr lang="en-US" sz="1600" dirty="0" smtClean="0">
                <a:latin typeface="Indie Flower" panose="02000000000000000000" pitchFamily="2" charset="0"/>
              </a:rPr>
              <a:t>These </a:t>
            </a:r>
            <a:r>
              <a:rPr lang="en-US" sz="1600" dirty="0">
                <a:latin typeface="Indie Flower" panose="02000000000000000000" pitchFamily="2" charset="0"/>
              </a:rPr>
              <a:t>snapshots can be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used as the starting point for new Amazon EBS volumes</a:t>
            </a:r>
            <a:r>
              <a:rPr lang="en-US" sz="1600" dirty="0">
                <a:latin typeface="Indie Flower" panose="02000000000000000000" pitchFamily="2" charset="0"/>
              </a:rPr>
              <a:t>, and protect data for long-term durability. </a:t>
            </a:r>
            <a:endParaRPr lang="en-US" sz="1600" dirty="0" smtClean="0">
              <a:latin typeface="Indie Flower" panose="02000000000000000000" pitchFamily="2" charset="0"/>
            </a:endParaRPr>
          </a:p>
          <a:p>
            <a:pPr lvl="1"/>
            <a:r>
              <a:rPr lang="en-US" sz="1600" dirty="0" smtClean="0">
                <a:latin typeface="Indie Flower" panose="02000000000000000000" pitchFamily="2" charset="0"/>
              </a:rPr>
              <a:t>The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same snapshot can be used to instantiate as many volumes</a:t>
            </a:r>
            <a:r>
              <a:rPr lang="en-US" sz="1600" dirty="0">
                <a:latin typeface="Indie Flower" panose="02000000000000000000" pitchFamily="2" charset="0"/>
              </a:rPr>
              <a:t> as you wish. </a:t>
            </a:r>
            <a:endParaRPr lang="en-US" sz="1600" dirty="0" smtClean="0">
              <a:latin typeface="Indie Flower" panose="02000000000000000000" pitchFamily="2" charset="0"/>
            </a:endParaRPr>
          </a:p>
          <a:p>
            <a:pPr lvl="1"/>
            <a:r>
              <a:rPr lang="en-US" sz="1600" dirty="0" smtClean="0">
                <a:latin typeface="Indie Flower" panose="02000000000000000000" pitchFamily="2" charset="0"/>
              </a:rPr>
              <a:t>These </a:t>
            </a:r>
            <a:r>
              <a:rPr lang="en-US" sz="1600" dirty="0">
                <a:latin typeface="Indie Flower" panose="02000000000000000000" pitchFamily="2" charset="0"/>
              </a:rPr>
              <a:t>snapshots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can be copied across AWS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regions</a:t>
            </a:r>
            <a:r>
              <a:rPr lang="en-US" sz="1600" dirty="0" smtClean="0">
                <a:latin typeface="Indie Flower" panose="02000000000000000000" pitchFamily="2" charset="0"/>
              </a:rPr>
              <a:t>.</a:t>
            </a:r>
            <a:endParaRPr lang="en-US" sz="1600" dirty="0">
              <a:latin typeface="Indie Flower" panose="02000000000000000000" pitchFamily="2" charset="0"/>
            </a:endParaRPr>
          </a:p>
          <a:p>
            <a:pPr algn="just"/>
            <a:endParaRPr lang="en-US" sz="1800" dirty="0" smtClean="0">
              <a:latin typeface="Indie Flower" panose="02000000000000000000" pitchFamily="2" charset="0"/>
            </a:endParaRPr>
          </a:p>
          <a:p>
            <a:pPr algn="just"/>
            <a:endParaRPr lang="en-US" sz="1800" dirty="0" smtClean="0">
              <a:latin typeface="Indie Flower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13</a:t>
            </a:fld>
            <a:endParaRPr kumimoji="0" lang="en-US"/>
          </a:p>
        </p:txBody>
      </p:sp>
      <p:grpSp>
        <p:nvGrpSpPr>
          <p:cNvPr id="6" name="Group 5"/>
          <p:cNvGrpSpPr/>
          <p:nvPr/>
        </p:nvGrpSpPr>
        <p:grpSpPr>
          <a:xfrm rot="19551984">
            <a:off x="30459" y="263056"/>
            <a:ext cx="1407464" cy="887049"/>
            <a:chOff x="3679414" y="4725030"/>
            <a:chExt cx="2111786" cy="1066170"/>
          </a:xfrm>
        </p:grpSpPr>
        <p:pic>
          <p:nvPicPr>
            <p:cNvPr id="7" name="Picture 7" descr="C:\Users\shadi\Desktop\hd-blogshapes\Circles\The Effortless Blog (37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9414" y="4725030"/>
              <a:ext cx="2111786" cy="1066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3713484" y="4989953"/>
              <a:ext cx="2001589" cy="6436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 smtClean="0">
                  <a:solidFill>
                    <a:srgbClr val="7030A0"/>
                  </a:solidFill>
                  <a:latin typeface="Indie Flower" panose="02000000000000000000" pitchFamily="2" charset="0"/>
                </a:rPr>
                <a:t>Infrastructure</a:t>
              </a:r>
            </a:p>
            <a:p>
              <a:pPr>
                <a:lnSpc>
                  <a:spcPct val="90000"/>
                </a:lnSpc>
              </a:pPr>
              <a:r>
                <a:rPr lang="en-US" sz="1600" b="1" dirty="0" smtClean="0">
                  <a:solidFill>
                    <a:srgbClr val="7030A0"/>
                  </a:solidFill>
                  <a:latin typeface="Indie Flower" panose="02000000000000000000" pitchFamily="2" charset="0"/>
                </a:rPr>
                <a:t>Services</a:t>
              </a:r>
              <a:endParaRPr lang="en-US" sz="1600" b="1" dirty="0">
                <a:solidFill>
                  <a:srgbClr val="7030A0"/>
                </a:solidFill>
                <a:latin typeface="Indie Flowe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853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508" y="350838"/>
            <a:ext cx="7849492" cy="1020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Indie Flower" panose="02000000000000000000" pitchFamily="2" charset="0"/>
              </a:rPr>
              <a:t> EBS</a:t>
            </a:r>
            <a:r>
              <a:rPr lang="en-US" sz="3600" dirty="0">
                <a:latin typeface="Indie Flower" panose="02000000000000000000" pitchFamily="2" charset="0"/>
              </a:rPr>
              <a:t> </a:t>
            </a:r>
            <a:r>
              <a:rPr lang="en-US" sz="3600" dirty="0" smtClean="0">
                <a:latin typeface="Indie Flower" panose="02000000000000000000" pitchFamily="2" charset="0"/>
              </a:rPr>
              <a:t>Volumes</a:t>
            </a:r>
            <a:endParaRPr lang="en-US" sz="3600" dirty="0">
              <a:latin typeface="Indie Flower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915400" cy="4724400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Standard volumes </a:t>
            </a:r>
            <a:r>
              <a:rPr lang="en-US" sz="1800" dirty="0">
                <a:latin typeface="Indie Flower" panose="02000000000000000000" pitchFamily="2" charset="0"/>
              </a:rPr>
              <a:t>offer storage for applications with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Indie Flower" panose="02000000000000000000" pitchFamily="2" charset="0"/>
              </a:rPr>
              <a:t>moderate or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Indie Flower" panose="02000000000000000000" pitchFamily="2" charset="0"/>
              </a:rPr>
              <a:t>bursty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Indie Flower" panose="02000000000000000000" pitchFamily="2" charset="0"/>
              </a:rPr>
              <a:t> I/O </a:t>
            </a:r>
            <a:r>
              <a:rPr lang="en-US" sz="1800" dirty="0">
                <a:latin typeface="Indie Flower" panose="02000000000000000000" pitchFamily="2" charset="0"/>
              </a:rPr>
              <a:t>requirements. </a:t>
            </a:r>
            <a:endParaRPr lang="en-US" sz="2000" dirty="0" smtClean="0">
              <a:latin typeface="Indie Flower" panose="02000000000000000000" pitchFamily="2" charset="0"/>
            </a:endParaRPr>
          </a:p>
          <a:p>
            <a:pPr lvl="1"/>
            <a:r>
              <a:rPr lang="en-US" sz="1600" dirty="0" smtClean="0">
                <a:latin typeface="Indie Flower" panose="02000000000000000000" pitchFamily="2" charset="0"/>
              </a:rPr>
              <a:t>Standard </a:t>
            </a:r>
            <a:r>
              <a:rPr lang="en-US" sz="1600" dirty="0">
                <a:latin typeface="Indie Flower" panose="02000000000000000000" pitchFamily="2" charset="0"/>
              </a:rPr>
              <a:t>volumes deliver approximately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100 IOPS </a:t>
            </a:r>
            <a:r>
              <a:rPr lang="en-US" sz="1600" dirty="0">
                <a:latin typeface="Indie Flower" panose="02000000000000000000" pitchFamily="2" charset="0"/>
              </a:rPr>
              <a:t>on </a:t>
            </a:r>
            <a:r>
              <a:rPr lang="en-US" sz="1600" dirty="0" smtClean="0">
                <a:latin typeface="Indie Flower" panose="02000000000000000000" pitchFamily="2" charset="0"/>
              </a:rPr>
              <a:t>average.</a:t>
            </a:r>
          </a:p>
          <a:p>
            <a:pPr lvl="1"/>
            <a:r>
              <a:rPr lang="en-US" sz="1600" dirty="0" smtClean="0">
                <a:latin typeface="Indie Flower" panose="02000000000000000000" pitchFamily="2" charset="0"/>
              </a:rPr>
              <a:t>well </a:t>
            </a:r>
            <a:r>
              <a:rPr lang="en-US" sz="1600" dirty="0">
                <a:latin typeface="Indie Flower" panose="02000000000000000000" pitchFamily="2" charset="0"/>
              </a:rPr>
              <a:t>suited for use as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boot volumes</a:t>
            </a:r>
            <a:r>
              <a:rPr lang="en-US" sz="1600" dirty="0">
                <a:latin typeface="Indie Flower" panose="02000000000000000000" pitchFamily="2" charset="0"/>
              </a:rPr>
              <a:t>, where the burst capability provides fast instance start-up times.</a:t>
            </a:r>
          </a:p>
          <a:p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Provisioned IOPS volumes </a:t>
            </a:r>
            <a:r>
              <a:rPr lang="en-US" sz="1800" dirty="0">
                <a:latin typeface="Indie Flower" panose="02000000000000000000" pitchFamily="2" charset="0"/>
              </a:rPr>
              <a:t>are designed to deliver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Indie Flower" panose="02000000000000000000" pitchFamily="2" charset="0"/>
              </a:rPr>
              <a:t>predictable, high performance for I/O intensive workloads such as databases</a:t>
            </a:r>
            <a:r>
              <a:rPr lang="en-US" sz="1800" dirty="0">
                <a:latin typeface="Indie Flower" panose="02000000000000000000" pitchFamily="2" charset="0"/>
              </a:rPr>
              <a:t>. </a:t>
            </a:r>
            <a:endParaRPr lang="en-US" sz="1800" dirty="0" smtClean="0">
              <a:latin typeface="Indie Flower" panose="02000000000000000000" pitchFamily="2" charset="0"/>
            </a:endParaRPr>
          </a:p>
          <a:p>
            <a:pPr lvl="1"/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You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specify an IOPS rate when creating a volume</a:t>
            </a:r>
            <a:r>
              <a:rPr lang="en-US" sz="1600" dirty="0">
                <a:latin typeface="Indie Flower" panose="02000000000000000000" pitchFamily="2" charset="0"/>
              </a:rPr>
              <a:t>, and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EBS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provisions that rate </a:t>
            </a:r>
            <a:r>
              <a:rPr lang="en-US" sz="1600" dirty="0">
                <a:latin typeface="Indie Flower" panose="02000000000000000000" pitchFamily="2" charset="0"/>
              </a:rPr>
              <a:t>for the lifetime of the volume. </a:t>
            </a:r>
            <a:endParaRPr lang="en-US" sz="1600" dirty="0" smtClean="0">
              <a:latin typeface="Indie Flower" panose="02000000000000000000" pitchFamily="2" charset="0"/>
            </a:endParaRPr>
          </a:p>
          <a:p>
            <a:pPr lvl="1"/>
            <a:r>
              <a:rPr lang="en-US" sz="1600" dirty="0" smtClean="0">
                <a:latin typeface="Indie Flower" panose="02000000000000000000" pitchFamily="2" charset="0"/>
              </a:rPr>
              <a:t>Amazon </a:t>
            </a:r>
            <a:r>
              <a:rPr lang="en-US" sz="1600" dirty="0">
                <a:latin typeface="Indie Flower" panose="02000000000000000000" pitchFamily="2" charset="0"/>
              </a:rPr>
              <a:t>EBS currently supports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up to 4000 IOPS per Provisioned IOPS volume</a:t>
            </a:r>
            <a:r>
              <a:rPr lang="en-US" sz="1600" dirty="0">
                <a:latin typeface="Indie Flower" panose="02000000000000000000" pitchFamily="2" charset="0"/>
              </a:rPr>
              <a:t>. </a:t>
            </a:r>
            <a:endParaRPr lang="en-US" sz="1600" dirty="0" smtClean="0">
              <a:latin typeface="Indie Flower" panose="02000000000000000000" pitchFamily="2" charset="0"/>
            </a:endParaRPr>
          </a:p>
          <a:p>
            <a:pPr lvl="1"/>
            <a:r>
              <a:rPr lang="en-US" sz="1600" dirty="0" smtClean="0">
                <a:latin typeface="Indie Flower" panose="02000000000000000000" pitchFamily="2" charset="0"/>
              </a:rPr>
              <a:t>You </a:t>
            </a:r>
            <a:r>
              <a:rPr lang="en-US" sz="1600" dirty="0">
                <a:latin typeface="Indie Flower" panose="02000000000000000000" pitchFamily="2" charset="0"/>
              </a:rPr>
              <a:t>can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stripe multiple volumes together to deliver thousands of IOPS per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EC2 instance.</a:t>
            </a:r>
            <a:endParaRPr lang="en-US" sz="1600" dirty="0">
              <a:latin typeface="Indie Flower" panose="02000000000000000000" pitchFamily="2" charset="0"/>
            </a:endParaRPr>
          </a:p>
          <a:p>
            <a:r>
              <a:rPr lang="en-US" sz="1800" dirty="0">
                <a:latin typeface="Indie Flower" panose="02000000000000000000" pitchFamily="2" charset="0"/>
              </a:rPr>
              <a:t>To enable your </a:t>
            </a:r>
            <a:r>
              <a:rPr lang="en-US" sz="1800" dirty="0" smtClean="0">
                <a:latin typeface="Indie Flower" panose="02000000000000000000" pitchFamily="2" charset="0"/>
              </a:rPr>
              <a:t>EC2 </a:t>
            </a:r>
            <a:r>
              <a:rPr lang="en-US" sz="1800" dirty="0">
                <a:latin typeface="Indie Flower" panose="02000000000000000000" pitchFamily="2" charset="0"/>
              </a:rPr>
              <a:t>instances to fully utilize the IOPS provisioned on an EBS </a:t>
            </a:r>
            <a:r>
              <a:rPr lang="en-US" sz="1800" dirty="0" smtClean="0">
                <a:latin typeface="Indie Flower" panose="02000000000000000000" pitchFamily="2" charset="0"/>
              </a:rPr>
              <a:t>volume,:</a:t>
            </a:r>
          </a:p>
          <a:p>
            <a:pPr lvl="1"/>
            <a:r>
              <a:rPr lang="en-US" sz="1600" dirty="0">
                <a:latin typeface="Indie Flower" panose="02000000000000000000" pitchFamily="2" charset="0"/>
              </a:rPr>
              <a:t>L</a:t>
            </a:r>
            <a:r>
              <a:rPr lang="en-US" sz="1600" dirty="0" smtClean="0">
                <a:latin typeface="Indie Flower" panose="02000000000000000000" pitchFamily="2" charset="0"/>
              </a:rPr>
              <a:t>aunch </a:t>
            </a:r>
            <a:r>
              <a:rPr lang="en-US" sz="1600" dirty="0">
                <a:latin typeface="Indie Flower" panose="02000000000000000000" pitchFamily="2" charset="0"/>
              </a:rPr>
              <a:t>selected Amazon EC2 instance types as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“EBS-Optimized” </a:t>
            </a:r>
            <a:r>
              <a:rPr lang="en-US" sz="1600" dirty="0">
                <a:latin typeface="Indie Flower" panose="02000000000000000000" pitchFamily="2" charset="0"/>
              </a:rPr>
              <a:t>instances. </a:t>
            </a:r>
            <a:endParaRPr lang="en-US" sz="1600" dirty="0" smtClean="0">
              <a:latin typeface="Indie Flower" panose="02000000000000000000" pitchFamily="2" charset="0"/>
            </a:endParaRPr>
          </a:p>
          <a:p>
            <a:pPr lvl="1"/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EBS-optimized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instances deliver dedicated throughput between Amazon EC2 and Amazon EBS</a:t>
            </a:r>
            <a:r>
              <a:rPr lang="en-US" sz="1600" dirty="0">
                <a:latin typeface="Indie Flower" panose="02000000000000000000" pitchFamily="2" charset="0"/>
              </a:rPr>
              <a:t>, with options between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500 Mbps and 1000 Mbps </a:t>
            </a:r>
            <a:r>
              <a:rPr lang="en-US" sz="1600" dirty="0">
                <a:latin typeface="Indie Flower" panose="02000000000000000000" pitchFamily="2" charset="0"/>
              </a:rPr>
              <a:t>depending on the instance type used. </a:t>
            </a:r>
            <a:endParaRPr lang="en-US" sz="1600" dirty="0" smtClean="0">
              <a:latin typeface="Indie Flower" panose="02000000000000000000" pitchFamily="2" charset="0"/>
            </a:endParaRPr>
          </a:p>
          <a:p>
            <a:r>
              <a:rPr lang="en-US" sz="1800" dirty="0" smtClean="0">
                <a:latin typeface="Indie Flower" panose="02000000000000000000" pitchFamily="2" charset="0"/>
              </a:rPr>
              <a:t>EBS charges based on 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per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GB-month </a:t>
            </a:r>
            <a:r>
              <a:rPr lang="en-US" sz="1800" dirty="0" smtClean="0">
                <a:latin typeface="Indie Flower" panose="02000000000000000000" pitchFamily="2" charset="0"/>
              </a:rPr>
              <a:t>AND 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per 1 million I/O 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requests</a:t>
            </a:r>
            <a:endParaRPr lang="en-US" sz="1800" b="1" dirty="0">
              <a:solidFill>
                <a:schemeClr val="accent2">
                  <a:lumMod val="75000"/>
                </a:schemeClr>
              </a:solidFill>
              <a:latin typeface="Indie Flower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14</a:t>
            </a:fld>
            <a:endParaRPr kumimoji="0" lang="en-US"/>
          </a:p>
        </p:txBody>
      </p:sp>
      <p:grpSp>
        <p:nvGrpSpPr>
          <p:cNvPr id="6" name="Group 5"/>
          <p:cNvGrpSpPr/>
          <p:nvPr/>
        </p:nvGrpSpPr>
        <p:grpSpPr>
          <a:xfrm rot="19551984">
            <a:off x="30459" y="263056"/>
            <a:ext cx="1407464" cy="887049"/>
            <a:chOff x="3679414" y="4725030"/>
            <a:chExt cx="2111786" cy="1066170"/>
          </a:xfrm>
        </p:grpSpPr>
        <p:pic>
          <p:nvPicPr>
            <p:cNvPr id="7" name="Picture 7" descr="C:\Users\shadi\Desktop\hd-blogshapes\Circles\The Effortless Blog (37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9414" y="4725030"/>
              <a:ext cx="2111786" cy="1066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3713484" y="4989953"/>
              <a:ext cx="2001589" cy="6436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 smtClean="0">
                  <a:solidFill>
                    <a:srgbClr val="7030A0"/>
                  </a:solidFill>
                  <a:latin typeface="Indie Flower" panose="02000000000000000000" pitchFamily="2" charset="0"/>
                </a:rPr>
                <a:t>Infrastructure</a:t>
              </a:r>
            </a:p>
            <a:p>
              <a:pPr>
                <a:lnSpc>
                  <a:spcPct val="90000"/>
                </a:lnSpc>
              </a:pPr>
              <a:r>
                <a:rPr lang="en-US" sz="1600" b="1" dirty="0" smtClean="0">
                  <a:solidFill>
                    <a:srgbClr val="7030A0"/>
                  </a:solidFill>
                  <a:latin typeface="Indie Flower" panose="02000000000000000000" pitchFamily="2" charset="0"/>
                </a:rPr>
                <a:t>Services</a:t>
              </a:r>
              <a:endParaRPr lang="en-US" sz="1600" b="1" dirty="0">
                <a:solidFill>
                  <a:srgbClr val="7030A0"/>
                </a:solidFill>
                <a:latin typeface="Indie Flowe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342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508" y="350838"/>
            <a:ext cx="7620892" cy="10207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Indie Flower" panose="02000000000000000000" pitchFamily="2" charset="0"/>
              </a:rPr>
              <a:t>Amazon Simple Storage </a:t>
            </a:r>
            <a:r>
              <a:rPr lang="en-US" sz="3600" dirty="0" smtClean="0">
                <a:latin typeface="Indie Flower" panose="02000000000000000000" pitchFamily="2" charset="0"/>
              </a:rPr>
              <a:t>Service (S3)</a:t>
            </a:r>
            <a:endParaRPr lang="en-US" sz="3600" dirty="0">
              <a:latin typeface="Indie Flower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4724400"/>
          </a:xfrm>
        </p:spPr>
        <p:txBody>
          <a:bodyPr>
            <a:noAutofit/>
          </a:bodyPr>
          <a:lstStyle/>
          <a:p>
            <a:pPr algn="just"/>
            <a:r>
              <a:rPr lang="en-US" sz="1800" dirty="0" smtClean="0">
                <a:latin typeface="Indie Flower" panose="02000000000000000000" pitchFamily="2" charset="0"/>
              </a:rPr>
              <a:t>Amazon </a:t>
            </a:r>
            <a:r>
              <a:rPr lang="en-US" sz="1800" dirty="0">
                <a:latin typeface="Indie Flower" panose="02000000000000000000" pitchFamily="2" charset="0"/>
              </a:rPr>
              <a:t>S3 provides a simple web services interface that can be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used to store and retrieve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Indie Flower" panose="02000000000000000000" pitchFamily="2" charset="0"/>
              </a:rPr>
              <a:t>any amount of data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,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Indie Flower" panose="02000000000000000000" pitchFamily="2" charset="0"/>
              </a:rPr>
              <a:t>at any time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,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Indie Flower" panose="02000000000000000000" pitchFamily="2" charset="0"/>
              </a:rPr>
              <a:t>from anywhere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on the web</a:t>
            </a:r>
            <a:r>
              <a:rPr lang="en-US" sz="1800" dirty="0">
                <a:latin typeface="Indie Flower" panose="02000000000000000000" pitchFamily="2" charset="0"/>
              </a:rPr>
              <a:t>. </a:t>
            </a:r>
            <a:endParaRPr lang="en-US" sz="1800" dirty="0" smtClean="0">
              <a:latin typeface="Indie Flower" panose="02000000000000000000" pitchFamily="2" charset="0"/>
            </a:endParaRPr>
          </a:p>
          <a:p>
            <a:r>
              <a:rPr lang="en-US" sz="1800" dirty="0">
                <a:latin typeface="Indie Flower" panose="02000000000000000000" pitchFamily="2" charset="0"/>
              </a:rPr>
              <a:t>Write, read, and delete objects containing from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1 byte to 5 terabytes of data each</a:t>
            </a:r>
            <a:r>
              <a:rPr lang="en-US" sz="1800" dirty="0">
                <a:latin typeface="Indie Flower" panose="02000000000000000000" pitchFamily="2" charset="0"/>
              </a:rPr>
              <a:t>. The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number of objects </a:t>
            </a:r>
            <a:r>
              <a:rPr lang="en-US" sz="1800" dirty="0">
                <a:latin typeface="Indie Flower" panose="02000000000000000000" pitchFamily="2" charset="0"/>
              </a:rPr>
              <a:t>you can store is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unlimited</a:t>
            </a:r>
            <a:r>
              <a:rPr lang="en-US" sz="1800" dirty="0">
                <a:latin typeface="Indie Flower" panose="02000000000000000000" pitchFamily="2" charset="0"/>
              </a:rPr>
              <a:t>.</a:t>
            </a:r>
          </a:p>
          <a:p>
            <a:r>
              <a:rPr lang="en-US" sz="1800" dirty="0">
                <a:latin typeface="Indie Flower" panose="02000000000000000000" pitchFamily="2" charset="0"/>
              </a:rPr>
              <a:t>Each object is stored in a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Indie Flower" panose="02000000000000000000" pitchFamily="2" charset="0"/>
              </a:rPr>
              <a:t>bucket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Indie Flower" panose="02000000000000000000" pitchFamily="2" charset="0"/>
              </a:rPr>
              <a:t> </a:t>
            </a:r>
            <a:r>
              <a:rPr lang="en-US" sz="1800" dirty="0">
                <a:latin typeface="Indie Flower" panose="02000000000000000000" pitchFamily="2" charset="0"/>
              </a:rPr>
              <a:t>and retrieved via a unique, developer-assigned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Indie Flower" panose="02000000000000000000" pitchFamily="2" charset="0"/>
              </a:rPr>
              <a:t>key</a:t>
            </a:r>
            <a:r>
              <a:rPr lang="en-US" sz="1800" dirty="0">
                <a:latin typeface="Indie Flower" panose="02000000000000000000" pitchFamily="2" charset="0"/>
              </a:rPr>
              <a:t>.</a:t>
            </a:r>
          </a:p>
          <a:p>
            <a:pPr lvl="1"/>
            <a:r>
              <a:rPr lang="en-US" sz="1600" dirty="0">
                <a:latin typeface="Indie Flower" panose="02000000000000000000" pitchFamily="2" charset="0"/>
              </a:rPr>
              <a:t>A bucket can be stored in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one of several Regions</a:t>
            </a:r>
            <a:r>
              <a:rPr lang="en-US" sz="1600" dirty="0">
                <a:latin typeface="Indie Flower" panose="02000000000000000000" pitchFamily="2" charset="0"/>
              </a:rPr>
              <a:t>. </a:t>
            </a:r>
            <a:endParaRPr lang="en-US" sz="1600" dirty="0" smtClean="0">
              <a:latin typeface="Indie Flower" panose="02000000000000000000" pitchFamily="2" charset="0"/>
            </a:endParaRPr>
          </a:p>
          <a:p>
            <a:pPr lvl="1"/>
            <a:r>
              <a:rPr lang="en-US" sz="1600" dirty="0" smtClean="0">
                <a:latin typeface="Indie Flower" panose="02000000000000000000" pitchFamily="2" charset="0"/>
              </a:rPr>
              <a:t>You </a:t>
            </a:r>
            <a:r>
              <a:rPr lang="en-US" sz="1600" dirty="0">
                <a:latin typeface="Indie Flower" panose="02000000000000000000" pitchFamily="2" charset="0"/>
              </a:rPr>
              <a:t>can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choose a Region </a:t>
            </a:r>
            <a:r>
              <a:rPr lang="en-US" sz="1600" dirty="0">
                <a:latin typeface="Indie Flower" panose="02000000000000000000" pitchFamily="2" charset="0"/>
              </a:rPr>
              <a:t>to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optimize for latency, minimize costs, or address regulatory requirements</a:t>
            </a:r>
            <a:r>
              <a:rPr lang="en-US" sz="1600" dirty="0">
                <a:latin typeface="Indie Flower" panose="02000000000000000000" pitchFamily="2" charset="0"/>
              </a:rPr>
              <a:t>. </a:t>
            </a:r>
            <a:endParaRPr lang="en-US" sz="1600" dirty="0" smtClean="0">
              <a:latin typeface="Indie Flower" panose="02000000000000000000" pitchFamily="2" charset="0"/>
            </a:endParaRPr>
          </a:p>
          <a:p>
            <a:pPr lvl="1"/>
            <a:r>
              <a:rPr lang="en-US" sz="1600" dirty="0" smtClean="0">
                <a:latin typeface="Indie Flower" panose="02000000000000000000" pitchFamily="2" charset="0"/>
              </a:rPr>
              <a:t>Objects </a:t>
            </a:r>
            <a:r>
              <a:rPr lang="en-US" sz="1600" dirty="0">
                <a:latin typeface="Indie Flower" panose="02000000000000000000" pitchFamily="2" charset="0"/>
              </a:rPr>
              <a:t>stored in a Region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never leave the Region </a:t>
            </a:r>
            <a:r>
              <a:rPr lang="en-US" sz="1600" dirty="0">
                <a:latin typeface="Indie Flower" panose="02000000000000000000" pitchFamily="2" charset="0"/>
              </a:rPr>
              <a:t>unless you transfer them out. </a:t>
            </a:r>
            <a:endParaRPr lang="en-US" sz="1600" dirty="0" smtClean="0">
              <a:latin typeface="Indie Flower" panose="02000000000000000000" pitchFamily="2" charset="0"/>
            </a:endParaRPr>
          </a:p>
          <a:p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Authentication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mechanisms </a:t>
            </a:r>
            <a:r>
              <a:rPr lang="en-US" sz="1800" dirty="0">
                <a:latin typeface="Indie Flower" panose="02000000000000000000" pitchFamily="2" charset="0"/>
              </a:rPr>
              <a:t>are provided to ensure that data is kept secure from unauthorized access. </a:t>
            </a:r>
            <a:endParaRPr lang="en-US" sz="1800" dirty="0" smtClean="0">
              <a:latin typeface="Indie Flower" panose="02000000000000000000" pitchFamily="2" charset="0"/>
            </a:endParaRPr>
          </a:p>
          <a:p>
            <a:pPr lvl="1"/>
            <a:r>
              <a:rPr lang="en-US" sz="1600" dirty="0" smtClean="0">
                <a:latin typeface="Indie Flower" panose="02000000000000000000" pitchFamily="2" charset="0"/>
              </a:rPr>
              <a:t>Objects </a:t>
            </a:r>
            <a:r>
              <a:rPr lang="en-US" sz="1600" dirty="0">
                <a:latin typeface="Indie Flower" panose="02000000000000000000" pitchFamily="2" charset="0"/>
              </a:rPr>
              <a:t>can be made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private or public, and rights can be granted to specific users</a:t>
            </a:r>
            <a:r>
              <a:rPr lang="en-US" sz="1600" dirty="0" smtClean="0">
                <a:latin typeface="Indie Flower" panose="02000000000000000000" pitchFamily="2" charset="0"/>
              </a:rPr>
              <a:t>.</a:t>
            </a:r>
          </a:p>
          <a:p>
            <a:r>
              <a:rPr lang="en-US" sz="1800" dirty="0" smtClean="0">
                <a:latin typeface="Indie Flower" panose="02000000000000000000" pitchFamily="2" charset="0"/>
              </a:rPr>
              <a:t>S3 </a:t>
            </a:r>
            <a:r>
              <a:rPr lang="en-US" sz="1800" dirty="0">
                <a:latin typeface="Indie Flower" panose="02000000000000000000" pitchFamily="2" charset="0"/>
              </a:rPr>
              <a:t>charges based on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per GB-month </a:t>
            </a:r>
            <a:r>
              <a:rPr lang="en-US" sz="1800" dirty="0">
                <a:latin typeface="Indie Flower" panose="02000000000000000000" pitchFamily="2" charset="0"/>
              </a:rPr>
              <a:t>AND 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per I/O requests </a:t>
            </a:r>
            <a:r>
              <a:rPr lang="en-US" sz="1800" dirty="0" smtClean="0">
                <a:latin typeface="Indie Flower" panose="02000000000000000000" pitchFamily="2" charset="0"/>
              </a:rPr>
              <a:t>AND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 per data modification requests.</a:t>
            </a:r>
            <a:endParaRPr lang="en-US" sz="1800" b="1" dirty="0">
              <a:solidFill>
                <a:schemeClr val="accent2">
                  <a:lumMod val="75000"/>
                </a:schemeClr>
              </a:solidFill>
              <a:latin typeface="Indie Flower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15</a:t>
            </a:fld>
            <a:endParaRPr kumimoji="0" lang="en-US"/>
          </a:p>
        </p:txBody>
      </p:sp>
      <p:grpSp>
        <p:nvGrpSpPr>
          <p:cNvPr id="6" name="Group 5"/>
          <p:cNvGrpSpPr/>
          <p:nvPr/>
        </p:nvGrpSpPr>
        <p:grpSpPr>
          <a:xfrm rot="19551984">
            <a:off x="30459" y="263056"/>
            <a:ext cx="1407464" cy="887049"/>
            <a:chOff x="3679414" y="4725030"/>
            <a:chExt cx="2111786" cy="1066170"/>
          </a:xfrm>
        </p:grpSpPr>
        <p:pic>
          <p:nvPicPr>
            <p:cNvPr id="7" name="Picture 7" descr="C:\Users\shadi\Desktop\hd-blogshapes\Circles\The Effortless Blog (37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9414" y="4725030"/>
              <a:ext cx="2111786" cy="1066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3713484" y="4989953"/>
              <a:ext cx="2001589" cy="6436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 smtClean="0">
                  <a:solidFill>
                    <a:srgbClr val="7030A0"/>
                  </a:solidFill>
                  <a:latin typeface="Indie Flower" panose="02000000000000000000" pitchFamily="2" charset="0"/>
                </a:rPr>
                <a:t>Infrastructure</a:t>
              </a:r>
            </a:p>
            <a:p>
              <a:pPr>
                <a:lnSpc>
                  <a:spcPct val="90000"/>
                </a:lnSpc>
              </a:pPr>
              <a:r>
                <a:rPr lang="en-US" sz="1600" b="1" dirty="0" smtClean="0">
                  <a:solidFill>
                    <a:srgbClr val="7030A0"/>
                  </a:solidFill>
                  <a:latin typeface="Indie Flower" panose="02000000000000000000" pitchFamily="2" charset="0"/>
                </a:rPr>
                <a:t>Services</a:t>
              </a:r>
              <a:endParaRPr lang="en-US" sz="1600" b="1" dirty="0">
                <a:solidFill>
                  <a:srgbClr val="7030A0"/>
                </a:solidFill>
                <a:latin typeface="Indie Flower" panose="02000000000000000000" pitchFamily="2" charset="0"/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2400"/>
            <a:ext cx="2473535" cy="5541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219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508" y="350838"/>
            <a:ext cx="7620892" cy="10207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Indie Flower" panose="02000000000000000000" pitchFamily="2" charset="0"/>
              </a:rPr>
              <a:t>Amazon Virtual Private Cloud </a:t>
            </a:r>
            <a:r>
              <a:rPr lang="en-US" sz="3600" dirty="0" smtClean="0">
                <a:latin typeface="Indie Flower" panose="02000000000000000000" pitchFamily="2" charset="0"/>
              </a:rPr>
              <a:t>(VPC)</a:t>
            </a:r>
            <a:endParaRPr lang="en-US" sz="3600" dirty="0">
              <a:latin typeface="Indie Flower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4724400"/>
          </a:xfrm>
        </p:spPr>
        <p:txBody>
          <a:bodyPr>
            <a:noAutofit/>
          </a:bodyPr>
          <a:lstStyle/>
          <a:p>
            <a:pPr algn="just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Amazon VPC </a:t>
            </a:r>
            <a:r>
              <a:rPr lang="en-US" dirty="0">
                <a:latin typeface="Indie Flower" panose="02000000000000000000" pitchFamily="2" charset="0"/>
              </a:rPr>
              <a:t>lets you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provision </a:t>
            </a:r>
            <a:r>
              <a:rPr lang="en-US" dirty="0">
                <a:latin typeface="Indie Flower" panose="02000000000000000000" pitchFamily="2" charset="0"/>
              </a:rPr>
              <a:t>a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logically isolated section </a:t>
            </a:r>
            <a:r>
              <a:rPr lang="en-US" dirty="0">
                <a:latin typeface="Indie Flower" panose="02000000000000000000" pitchFamily="2" charset="0"/>
              </a:rPr>
              <a:t>of the Amazon Web Services (AWS) </a:t>
            </a:r>
            <a:r>
              <a:rPr lang="en-US" dirty="0" smtClean="0">
                <a:latin typeface="Indie Flower" panose="02000000000000000000" pitchFamily="2" charset="0"/>
              </a:rPr>
              <a:t>Cloud.</a:t>
            </a:r>
          </a:p>
          <a:p>
            <a:pPr algn="just"/>
            <a:r>
              <a:rPr lang="en-US" dirty="0" smtClean="0">
                <a:latin typeface="Indie Flower" panose="02000000000000000000" pitchFamily="2" charset="0"/>
              </a:rPr>
              <a:t>You </a:t>
            </a:r>
            <a:r>
              <a:rPr lang="en-US" dirty="0">
                <a:latin typeface="Indie Flower" panose="02000000000000000000" pitchFamily="2" charset="0"/>
              </a:rPr>
              <a:t>have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complete control </a:t>
            </a:r>
            <a:r>
              <a:rPr lang="en-US" dirty="0">
                <a:latin typeface="Indie Flower" panose="02000000000000000000" pitchFamily="2" charset="0"/>
              </a:rPr>
              <a:t>over your virtual networking environment, </a:t>
            </a:r>
            <a:r>
              <a:rPr lang="en-US" dirty="0" smtClean="0">
                <a:latin typeface="Indie Flower" panose="02000000000000000000" pitchFamily="2" charset="0"/>
              </a:rPr>
              <a:t>including: </a:t>
            </a:r>
          </a:p>
          <a:p>
            <a:pPr lvl="1" algn="just"/>
            <a:r>
              <a:rPr lang="en-US" dirty="0" smtClean="0">
                <a:latin typeface="Indie Flower" panose="02000000000000000000" pitchFamily="2" charset="0"/>
              </a:rPr>
              <a:t>selection </a:t>
            </a:r>
            <a:r>
              <a:rPr lang="en-US" dirty="0">
                <a:latin typeface="Indie Flower" panose="02000000000000000000" pitchFamily="2" charset="0"/>
              </a:rPr>
              <a:t>of your own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IP address range</a:t>
            </a:r>
            <a:r>
              <a:rPr lang="en-US" dirty="0">
                <a:latin typeface="Indie Flower" panose="02000000000000000000" pitchFamily="2" charset="0"/>
              </a:rPr>
              <a:t>, </a:t>
            </a:r>
            <a:endParaRPr lang="en-US" dirty="0" smtClean="0">
              <a:latin typeface="Indie Flower" panose="02000000000000000000" pitchFamily="2" charset="0"/>
            </a:endParaRPr>
          </a:p>
          <a:p>
            <a:pPr lvl="1" algn="just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creation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of subnets</a:t>
            </a:r>
            <a:r>
              <a:rPr lang="en-US" dirty="0">
                <a:latin typeface="Indie Flower" panose="02000000000000000000" pitchFamily="2" charset="0"/>
              </a:rPr>
              <a:t>, and </a:t>
            </a:r>
            <a:endParaRPr lang="en-US" dirty="0" smtClean="0">
              <a:latin typeface="Indie Flower" panose="02000000000000000000" pitchFamily="2" charset="0"/>
            </a:endParaRPr>
          </a:p>
          <a:p>
            <a:pPr lvl="1" algn="just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configuration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of route tables </a:t>
            </a:r>
            <a:r>
              <a:rPr lang="en-US" dirty="0">
                <a:latin typeface="Indie Flower" panose="02000000000000000000" pitchFamily="2" charset="0"/>
              </a:rPr>
              <a:t>and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network gateways</a:t>
            </a:r>
            <a:r>
              <a:rPr lang="en-US" dirty="0" smtClean="0">
                <a:latin typeface="Indie Flower" panose="02000000000000000000" pitchFamily="2" charset="0"/>
              </a:rPr>
              <a:t>.</a:t>
            </a:r>
          </a:p>
          <a:p>
            <a:pPr algn="just"/>
            <a:r>
              <a:rPr lang="en-US" dirty="0" smtClean="0">
                <a:latin typeface="Indie Flower" panose="02000000000000000000" pitchFamily="2" charset="0"/>
              </a:rPr>
              <a:t>VPC allows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bridging with an onsite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IT infrastructure </a:t>
            </a:r>
            <a:r>
              <a:rPr lang="en-US" dirty="0">
                <a:latin typeface="Indie Flower" panose="02000000000000000000" pitchFamily="2" charset="0"/>
              </a:rPr>
              <a:t>with an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encrypted VPN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connection </a:t>
            </a:r>
            <a:r>
              <a:rPr lang="en-US" dirty="0" smtClean="0">
                <a:latin typeface="Indie Flower" panose="02000000000000000000" pitchFamily="2" charset="0"/>
              </a:rPr>
              <a:t>with an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extra charge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per VPN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Connection-hour</a:t>
            </a:r>
            <a:r>
              <a:rPr lang="en-US" dirty="0" smtClean="0">
                <a:latin typeface="Indie Flower" panose="02000000000000000000" pitchFamily="2" charset="0"/>
              </a:rPr>
              <a:t>.</a:t>
            </a:r>
            <a:endParaRPr lang="en-US" dirty="0">
              <a:latin typeface="Indie Flower" panose="02000000000000000000" pitchFamily="2" charset="0"/>
            </a:endParaRPr>
          </a:p>
          <a:p>
            <a:pPr algn="just"/>
            <a:r>
              <a:rPr lang="en-US" dirty="0" smtClean="0">
                <a:latin typeface="Indie Flower" panose="02000000000000000000" pitchFamily="2" charset="0"/>
              </a:rPr>
              <a:t>There </a:t>
            </a:r>
            <a:r>
              <a:rPr lang="en-US" dirty="0">
                <a:latin typeface="Indie Flower" panose="02000000000000000000" pitchFamily="2" charset="0"/>
              </a:rPr>
              <a:t>is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no additional charge </a:t>
            </a:r>
            <a:r>
              <a:rPr lang="en-US" dirty="0">
                <a:latin typeface="Indie Flower" panose="02000000000000000000" pitchFamily="2" charset="0"/>
              </a:rPr>
              <a:t>for using Amazon Virtual Private Cloud, aside from the normal Amazon EC2 usage charges.</a:t>
            </a:r>
            <a:endParaRPr lang="en-US" dirty="0" smtClean="0">
              <a:latin typeface="Indie Flower" panose="02000000000000000000" pitchFamily="2" charset="0"/>
            </a:endParaRPr>
          </a:p>
          <a:p>
            <a:pPr algn="just"/>
            <a:endParaRPr lang="en-US" b="1" dirty="0">
              <a:solidFill>
                <a:schemeClr val="accent2">
                  <a:lumMod val="75000"/>
                </a:schemeClr>
              </a:solidFill>
              <a:latin typeface="Indie Flower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16</a:t>
            </a:fld>
            <a:endParaRPr kumimoji="0" lang="en-US"/>
          </a:p>
        </p:txBody>
      </p:sp>
      <p:grpSp>
        <p:nvGrpSpPr>
          <p:cNvPr id="6" name="Group 5"/>
          <p:cNvGrpSpPr/>
          <p:nvPr/>
        </p:nvGrpSpPr>
        <p:grpSpPr>
          <a:xfrm rot="19551984">
            <a:off x="30459" y="263056"/>
            <a:ext cx="1407464" cy="887049"/>
            <a:chOff x="3679414" y="4725030"/>
            <a:chExt cx="2111786" cy="1066170"/>
          </a:xfrm>
        </p:grpSpPr>
        <p:pic>
          <p:nvPicPr>
            <p:cNvPr id="7" name="Picture 7" descr="C:\Users\shadi\Desktop\hd-blogshapes\Circles\The Effortless Blog (37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9414" y="4725030"/>
              <a:ext cx="2111786" cy="1066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3713484" y="4989953"/>
              <a:ext cx="2001589" cy="6436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 smtClean="0">
                  <a:solidFill>
                    <a:srgbClr val="7030A0"/>
                  </a:solidFill>
                  <a:latin typeface="Indie Flower" panose="02000000000000000000" pitchFamily="2" charset="0"/>
                </a:rPr>
                <a:t>Infrastructure</a:t>
              </a:r>
            </a:p>
            <a:p>
              <a:pPr>
                <a:lnSpc>
                  <a:spcPct val="90000"/>
                </a:lnSpc>
              </a:pPr>
              <a:r>
                <a:rPr lang="en-US" sz="1600" b="1" dirty="0" smtClean="0">
                  <a:solidFill>
                    <a:srgbClr val="7030A0"/>
                  </a:solidFill>
                  <a:latin typeface="Indie Flower" panose="02000000000000000000" pitchFamily="2" charset="0"/>
                </a:rPr>
                <a:t>Services</a:t>
              </a:r>
              <a:endParaRPr lang="en-US" sz="1600" b="1" dirty="0">
                <a:solidFill>
                  <a:srgbClr val="7030A0"/>
                </a:solidFill>
                <a:latin typeface="Indie Flower" panose="02000000000000000000" pitchFamily="2" charset="0"/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52400"/>
            <a:ext cx="2256304" cy="5541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543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7316092" cy="10207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die Flower" panose="02000000000000000000" pitchFamily="2" charset="0"/>
              </a:rPr>
              <a:t>Demo &amp; Questions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die Flower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17</a:t>
            </a:fld>
            <a:endParaRPr kumimoji="0" lang="en-US"/>
          </a:p>
        </p:txBody>
      </p:sp>
      <p:sp>
        <p:nvSpPr>
          <p:cNvPr id="6" name="Cloud 5"/>
          <p:cNvSpPr/>
          <p:nvPr/>
        </p:nvSpPr>
        <p:spPr>
          <a:xfrm>
            <a:off x="381000" y="1981199"/>
            <a:ext cx="8534400" cy="4569547"/>
          </a:xfrm>
          <a:prstGeom prst="cloud">
            <a:avLst/>
          </a:prstGeom>
          <a:noFill/>
          <a:ln w="101600">
            <a:solidFill>
              <a:schemeClr val="tx1"/>
            </a:solidFill>
            <a:miter lim="800000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1" name="Picture 9" descr="C:\Users\shadi\Desktop\hd-blogshapes\hd-blogshapes\person1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9399" y="1477963"/>
            <a:ext cx="482601" cy="134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C:\Users\shadi\Desktop\hd-blogshapes\hd-blogshapes\arrow-black-curve4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62000" y="1752599"/>
            <a:ext cx="1371599" cy="138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urved Connector 15"/>
          <p:cNvCxnSpPr>
            <a:endCxn id="5122" idx="1"/>
          </p:cNvCxnSpPr>
          <p:nvPr/>
        </p:nvCxnSpPr>
        <p:spPr>
          <a:xfrm flipV="1">
            <a:off x="3200400" y="2841008"/>
            <a:ext cx="1762114" cy="848367"/>
          </a:xfrm>
          <a:prstGeom prst="curvedConnector3">
            <a:avLst/>
          </a:prstGeom>
          <a:ln w="76200">
            <a:solidFill>
              <a:schemeClr val="accent3">
                <a:lumMod val="7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37" idx="1"/>
          </p:cNvCxnSpPr>
          <p:nvPr/>
        </p:nvCxnSpPr>
        <p:spPr>
          <a:xfrm>
            <a:off x="3200400" y="4213212"/>
            <a:ext cx="2209800" cy="377553"/>
          </a:xfrm>
          <a:prstGeom prst="curvedConnector3">
            <a:avLst/>
          </a:prstGeom>
          <a:ln w="76200">
            <a:solidFill>
              <a:schemeClr val="accent3">
                <a:lumMod val="7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29" idx="2"/>
            <a:endCxn id="35" idx="1"/>
          </p:cNvCxnSpPr>
          <p:nvPr/>
        </p:nvCxnSpPr>
        <p:spPr>
          <a:xfrm rot="16200000" flipH="1">
            <a:off x="2314558" y="4380134"/>
            <a:ext cx="922577" cy="1153907"/>
          </a:xfrm>
          <a:prstGeom prst="curvedConnector2">
            <a:avLst/>
          </a:prstGeom>
          <a:ln w="76200">
            <a:solidFill>
              <a:schemeClr val="accent3">
                <a:lumMod val="7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343400" y="4964668"/>
            <a:ext cx="2779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Indie Flower" panose="02000000000000000000" pitchFamily="2" charset="0"/>
                <a:hlinkClick r:id="rId4"/>
              </a:rPr>
              <a:t>http://aws.amazon.com/s3/</a:t>
            </a:r>
            <a:endParaRPr lang="en-US" dirty="0">
              <a:latin typeface="Indie Flower" panose="02000000000000000000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069942" y="3285425"/>
            <a:ext cx="2802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Indie Flower" panose="02000000000000000000" pitchFamily="2" charset="0"/>
                <a:hlinkClick r:id="rId5"/>
              </a:rPr>
              <a:t>http://</a:t>
            </a:r>
            <a:r>
              <a:rPr lang="en-US" dirty="0" smtClean="0">
                <a:latin typeface="Indie Flower" panose="02000000000000000000" pitchFamily="2" charset="0"/>
                <a:hlinkClick r:id="rId5"/>
              </a:rPr>
              <a:t>aws.amazon.com/ec2/</a:t>
            </a:r>
            <a:endParaRPr lang="en-US" dirty="0">
              <a:latin typeface="Indie Flower" panose="02000000000000000000" pitchFamily="2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475755" y="5802868"/>
            <a:ext cx="2914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Indie Flower" panose="02000000000000000000" pitchFamily="2" charset="0"/>
                <a:hlinkClick r:id="rId6"/>
              </a:rPr>
              <a:t>http://aws.amazon.com/ebs/</a:t>
            </a:r>
            <a:endParaRPr lang="en-US" dirty="0">
              <a:latin typeface="Indie Flower" panose="02000000000000000000" pitchFamily="2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143000" y="3429630"/>
            <a:ext cx="2111786" cy="1066170"/>
            <a:chOff x="3679414" y="4725030"/>
            <a:chExt cx="2111786" cy="1066170"/>
          </a:xfrm>
        </p:grpSpPr>
        <p:pic>
          <p:nvPicPr>
            <p:cNvPr id="29" name="Picture 7" descr="C:\Users\shadi\Desktop\hd-blogshapes\Circles\The Effortless Blog (37)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9414" y="4725030"/>
              <a:ext cx="2111786" cy="1066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3902198" y="4984775"/>
              <a:ext cx="1624163" cy="654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 dirty="0" smtClean="0">
                  <a:solidFill>
                    <a:srgbClr val="7030A0"/>
                  </a:solidFill>
                  <a:latin typeface="Indie Flower" panose="02000000000000000000" pitchFamily="2" charset="0"/>
                </a:rPr>
                <a:t>Infrastructure</a:t>
              </a:r>
            </a:p>
            <a:p>
              <a:pPr>
                <a:lnSpc>
                  <a:spcPct val="90000"/>
                </a:lnSpc>
              </a:pPr>
              <a:r>
                <a:rPr lang="en-US" sz="2000" b="1" dirty="0" smtClean="0">
                  <a:solidFill>
                    <a:srgbClr val="7030A0"/>
                  </a:solidFill>
                  <a:latin typeface="Indie Flower" panose="02000000000000000000" pitchFamily="2" charset="0"/>
                </a:rPr>
                <a:t>Services</a:t>
              </a:r>
              <a:endParaRPr lang="en-US" sz="2000" b="1" dirty="0">
                <a:solidFill>
                  <a:srgbClr val="7030A0"/>
                </a:solidFill>
                <a:latin typeface="Indie Flower" panose="02000000000000000000" pitchFamily="2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6178887" y="3886200"/>
            <a:ext cx="2778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Indie Flower" panose="02000000000000000000" pitchFamily="2" charset="0"/>
                <a:hlinkClick r:id="rId8"/>
              </a:rPr>
              <a:t>http://aws.amazon.com/vpc/</a:t>
            </a:r>
            <a:endParaRPr lang="en-US" dirty="0">
              <a:latin typeface="Indie Flower" panose="02000000000000000000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962514" y="2362200"/>
            <a:ext cx="828686" cy="990600"/>
            <a:chOff x="4962514" y="2362200"/>
            <a:chExt cx="828686" cy="990600"/>
          </a:xfrm>
        </p:grpSpPr>
        <p:grpSp>
          <p:nvGrpSpPr>
            <p:cNvPr id="26" name="Group 25"/>
            <p:cNvGrpSpPr/>
            <p:nvPr/>
          </p:nvGrpSpPr>
          <p:grpSpPr>
            <a:xfrm>
              <a:off x="4962514" y="2362200"/>
              <a:ext cx="828686" cy="990600"/>
              <a:chOff x="4419600" y="2362200"/>
              <a:chExt cx="828686" cy="990600"/>
            </a:xfrm>
          </p:grpSpPr>
          <p:pic>
            <p:nvPicPr>
              <p:cNvPr id="5122" name="Picture 2" descr="C:\Users\shadi\Desktop\hd-blogshapes\hd-blogshapes\filled-box13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9600" y="2362200"/>
                <a:ext cx="828686" cy="9576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4572000" y="3004243"/>
                <a:ext cx="532518" cy="348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dirty="0" smtClean="0">
                    <a:solidFill>
                      <a:schemeClr val="bg1"/>
                    </a:solidFill>
                    <a:latin typeface="Indie Flower" panose="02000000000000000000" pitchFamily="2" charset="0"/>
                  </a:rPr>
                  <a:t>EC2</a:t>
                </a:r>
                <a:endParaRPr lang="en-US" b="1" dirty="0">
                  <a:solidFill>
                    <a:schemeClr val="bg1"/>
                  </a:solidFill>
                  <a:latin typeface="Indie Flower" panose="02000000000000000000" pitchFamily="2" charset="0"/>
                </a:endParaRPr>
              </a:p>
            </p:txBody>
          </p:sp>
        </p:grpSp>
        <p:pic>
          <p:nvPicPr>
            <p:cNvPr id="6146" name="Picture 2" descr="C:\Users\shadi\AppData\Local\Microsoft\Windows\Temporary Internet Files\Content.IE5\GVT8W622\MC900241587[1]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4914" y="2525436"/>
              <a:ext cx="504238" cy="478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5410200" y="4111957"/>
            <a:ext cx="828686" cy="993443"/>
            <a:chOff x="5410200" y="3807157"/>
            <a:chExt cx="828686" cy="993443"/>
          </a:xfrm>
        </p:grpSpPr>
        <p:grpSp>
          <p:nvGrpSpPr>
            <p:cNvPr id="21" name="Group 20"/>
            <p:cNvGrpSpPr/>
            <p:nvPr/>
          </p:nvGrpSpPr>
          <p:grpSpPr>
            <a:xfrm>
              <a:off x="5410200" y="3807157"/>
              <a:ext cx="828686" cy="993443"/>
              <a:chOff x="5791200" y="4147785"/>
              <a:chExt cx="828686" cy="993443"/>
            </a:xfrm>
          </p:grpSpPr>
          <p:pic>
            <p:nvPicPr>
              <p:cNvPr id="37" name="Picture 2" descr="C:\Users\shadi\Desktop\hd-blogshapes\hd-blogshapes\filled-box13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1200" y="4147785"/>
                <a:ext cx="828686" cy="9576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5867400" y="4792671"/>
                <a:ext cx="425116" cy="348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dirty="0" smtClean="0">
                    <a:solidFill>
                      <a:schemeClr val="bg1"/>
                    </a:solidFill>
                    <a:latin typeface="Indie Flower" panose="02000000000000000000" pitchFamily="2" charset="0"/>
                  </a:rPr>
                  <a:t>S3</a:t>
                </a:r>
                <a:endParaRPr lang="en-US" b="1" dirty="0">
                  <a:solidFill>
                    <a:schemeClr val="bg1"/>
                  </a:solidFill>
                  <a:latin typeface="Indie Flower" panose="02000000000000000000" pitchFamily="2" charset="0"/>
                </a:endParaRPr>
              </a:p>
            </p:txBody>
          </p:sp>
        </p:grpSp>
        <p:pic>
          <p:nvPicPr>
            <p:cNvPr id="6148" name="Picture 4" descr="C:\Users\shadi\AppData\Local\Microsoft\Windows\Temporary Internet Files\Content.IE5\8PS2C6LG\MC900442142[1]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3894187"/>
              <a:ext cx="525413" cy="525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3352800" y="4939569"/>
            <a:ext cx="828686" cy="1004031"/>
            <a:chOff x="3667114" y="4939569"/>
            <a:chExt cx="828686" cy="1004031"/>
          </a:xfrm>
        </p:grpSpPr>
        <p:grpSp>
          <p:nvGrpSpPr>
            <p:cNvPr id="19" name="Group 18"/>
            <p:cNvGrpSpPr/>
            <p:nvPr/>
          </p:nvGrpSpPr>
          <p:grpSpPr>
            <a:xfrm>
              <a:off x="3667114" y="4939569"/>
              <a:ext cx="828686" cy="1004031"/>
              <a:chOff x="3909937" y="5168169"/>
              <a:chExt cx="828686" cy="1004031"/>
            </a:xfrm>
          </p:grpSpPr>
          <p:pic>
            <p:nvPicPr>
              <p:cNvPr id="35" name="Picture 2" descr="C:\Users\shadi\Desktop\hd-blogshapes\hd-blogshapes\filled-box13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9937" y="5168169"/>
                <a:ext cx="828686" cy="9576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3962400" y="5823643"/>
                <a:ext cx="614271" cy="348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dirty="0" smtClean="0">
                    <a:solidFill>
                      <a:schemeClr val="bg1"/>
                    </a:solidFill>
                    <a:latin typeface="Indie Flower" panose="02000000000000000000" pitchFamily="2" charset="0"/>
                  </a:rPr>
                  <a:t>EBS</a:t>
                </a:r>
                <a:endParaRPr lang="en-US" b="1" dirty="0">
                  <a:solidFill>
                    <a:schemeClr val="bg1"/>
                  </a:solidFill>
                  <a:latin typeface="Indie Flower" panose="02000000000000000000" pitchFamily="2" charset="0"/>
                </a:endParaRPr>
              </a:p>
            </p:txBody>
          </p:sp>
        </p:grpSp>
        <p:pic>
          <p:nvPicPr>
            <p:cNvPr id="38" name="Picture 4" descr="C:\Users\shadi\AppData\Local\Microsoft\Windows\Temporary Internet Files\Content.IE5\8PS2C6LG\MC900442142[1]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7987" y="5037187"/>
              <a:ext cx="525413" cy="525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9" name="Curved Connector 48"/>
          <p:cNvCxnSpPr>
            <a:stCxn id="29" idx="3"/>
          </p:cNvCxnSpPr>
          <p:nvPr/>
        </p:nvCxnSpPr>
        <p:spPr>
          <a:xfrm flipV="1">
            <a:off x="3254786" y="3654757"/>
            <a:ext cx="3917528" cy="307958"/>
          </a:xfrm>
          <a:prstGeom prst="curvedConnector3">
            <a:avLst/>
          </a:prstGeom>
          <a:ln w="76200">
            <a:solidFill>
              <a:schemeClr val="accent3">
                <a:lumMod val="7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7172314" y="3022944"/>
            <a:ext cx="828686" cy="993443"/>
            <a:chOff x="7172314" y="3429000"/>
            <a:chExt cx="828686" cy="993443"/>
          </a:xfrm>
        </p:grpSpPr>
        <p:pic>
          <p:nvPicPr>
            <p:cNvPr id="6152" name="Picture 8" descr="C:\Users\shadi\AppData\Local\Microsoft\Windows\Temporary Internet Files\Content.IE5\8PS2C6LG\MC900339642[1]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200" y="3548804"/>
              <a:ext cx="533400" cy="53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" name="Group 41"/>
            <p:cNvGrpSpPr/>
            <p:nvPr/>
          </p:nvGrpSpPr>
          <p:grpSpPr>
            <a:xfrm>
              <a:off x="7172314" y="3429000"/>
              <a:ext cx="828686" cy="993443"/>
              <a:chOff x="5791200" y="4147785"/>
              <a:chExt cx="828686" cy="993443"/>
            </a:xfrm>
          </p:grpSpPr>
          <p:pic>
            <p:nvPicPr>
              <p:cNvPr id="43" name="Picture 2" descr="C:\Users\shadi\Desktop\hd-blogshapes\hd-blogshapes\filled-box13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1200" y="4147785"/>
                <a:ext cx="828686" cy="9576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5867400" y="4792671"/>
                <a:ext cx="540533" cy="348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dirty="0" smtClean="0">
                    <a:solidFill>
                      <a:schemeClr val="bg1"/>
                    </a:solidFill>
                    <a:latin typeface="Indie Flower" panose="02000000000000000000" pitchFamily="2" charset="0"/>
                  </a:rPr>
                  <a:t>VPC</a:t>
                </a:r>
                <a:endParaRPr lang="en-US" b="1" dirty="0">
                  <a:solidFill>
                    <a:schemeClr val="bg1"/>
                  </a:solidFill>
                  <a:latin typeface="Indie Flower" panose="02000000000000000000" pitchFamily="2" charset="0"/>
                </a:endParaRPr>
              </a:p>
            </p:txBody>
          </p:sp>
        </p:grpSp>
      </p:grpSp>
      <p:pic>
        <p:nvPicPr>
          <p:cNvPr id="9218" name="Picture 2" descr="http://www.clker.com/cliparts/i/L/f/X/r/D/question-mark-hi.png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002" y="62643"/>
            <a:ext cx="818619" cy="137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67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7316092" cy="10207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die Flower" panose="02000000000000000000" pitchFamily="2" charset="0"/>
              </a:rPr>
              <a:t>Platform Services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die Flower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18</a:t>
            </a:fld>
            <a:endParaRPr kumimoji="0" lang="en-US"/>
          </a:p>
        </p:txBody>
      </p:sp>
      <p:sp>
        <p:nvSpPr>
          <p:cNvPr id="6" name="Cloud 5"/>
          <p:cNvSpPr/>
          <p:nvPr/>
        </p:nvSpPr>
        <p:spPr>
          <a:xfrm>
            <a:off x="381000" y="1981199"/>
            <a:ext cx="8534400" cy="4569547"/>
          </a:xfrm>
          <a:prstGeom prst="cloud">
            <a:avLst/>
          </a:prstGeom>
          <a:noFill/>
          <a:ln w="101600">
            <a:solidFill>
              <a:schemeClr val="tx1"/>
            </a:solidFill>
            <a:miter lim="800000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1" name="Picture 9" descr="C:\Users\shadi\Desktop\hd-blogshapes\hd-blogshapes\person1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9399" y="1477963"/>
            <a:ext cx="482601" cy="134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C:\Users\shadi\Desktop\hd-blogshapes\hd-blogshapes\arrow-black-curve4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62000" y="1752599"/>
            <a:ext cx="1371599" cy="138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urved Connector 15"/>
          <p:cNvCxnSpPr>
            <a:endCxn id="5122" idx="1"/>
          </p:cNvCxnSpPr>
          <p:nvPr/>
        </p:nvCxnSpPr>
        <p:spPr>
          <a:xfrm flipV="1">
            <a:off x="3200400" y="2841008"/>
            <a:ext cx="1762114" cy="967728"/>
          </a:xfrm>
          <a:prstGeom prst="curvedConnector3">
            <a:avLst/>
          </a:prstGeom>
          <a:ln w="76200">
            <a:solidFill>
              <a:schemeClr val="accent3">
                <a:lumMod val="7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37" idx="1"/>
          </p:cNvCxnSpPr>
          <p:nvPr/>
        </p:nvCxnSpPr>
        <p:spPr>
          <a:xfrm>
            <a:off x="3200400" y="4290535"/>
            <a:ext cx="2209800" cy="471105"/>
          </a:xfrm>
          <a:prstGeom prst="curvedConnector3">
            <a:avLst/>
          </a:prstGeom>
          <a:ln w="76200">
            <a:solidFill>
              <a:schemeClr val="accent3">
                <a:lumMod val="7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endCxn id="35" idx="1"/>
          </p:cNvCxnSpPr>
          <p:nvPr/>
        </p:nvCxnSpPr>
        <p:spPr>
          <a:xfrm>
            <a:off x="2286000" y="4495799"/>
            <a:ext cx="1066800" cy="786455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3">
                <a:lumMod val="7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661165" y="5254823"/>
            <a:ext cx="2730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Indie Flower" panose="02000000000000000000" pitchFamily="2" charset="0"/>
                <a:hlinkClick r:id="rId4"/>
              </a:rPr>
              <a:t>http://aws.amazon.com/dynamodb/</a:t>
            </a:r>
            <a:endParaRPr lang="en-US" sz="1400" dirty="0">
              <a:latin typeface="Indie Flower" panose="02000000000000000000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069942" y="3285425"/>
            <a:ext cx="3267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Indie Flower" panose="02000000000000000000" pitchFamily="2" charset="0"/>
                <a:hlinkClick r:id="rId5"/>
              </a:rPr>
              <a:t>http://aws.amazon.com/elasticmapreduce/</a:t>
            </a:r>
            <a:endParaRPr lang="en-US" sz="1400" dirty="0">
              <a:latin typeface="Indie Flower" panose="02000000000000000000" pitchFamily="2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286000" y="5802868"/>
            <a:ext cx="31293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Indie Flower" panose="02000000000000000000" pitchFamily="2" charset="0"/>
                <a:hlinkClick r:id="rId6"/>
              </a:rPr>
              <a:t>http://aws.amazon.com/elasticbeanstalk/</a:t>
            </a:r>
            <a:endParaRPr lang="en-US" sz="1400" dirty="0">
              <a:latin typeface="Indie Flower" panose="02000000000000000000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23529" y="4035623"/>
            <a:ext cx="22156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Indie Flower" panose="02000000000000000000" pitchFamily="2" charset="0"/>
                <a:hlinkClick r:id="rId7"/>
              </a:rPr>
              <a:t>http://aws.amazon.com/rds/</a:t>
            </a:r>
            <a:endParaRPr lang="en-US" sz="1400" dirty="0">
              <a:latin typeface="Indie Flower" panose="02000000000000000000" pitchFamily="2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962514" y="2362200"/>
            <a:ext cx="828686" cy="1004455"/>
            <a:chOff x="4419600" y="2362200"/>
            <a:chExt cx="828686" cy="1004455"/>
          </a:xfrm>
        </p:grpSpPr>
        <p:pic>
          <p:nvPicPr>
            <p:cNvPr id="5122" name="Picture 2" descr="C:\Users\shadi\Desktop\hd-blogshapes\hd-blogshapes\filled-box13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362200"/>
              <a:ext cx="828686" cy="957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513996" y="3018098"/>
              <a:ext cx="556563" cy="34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Indie Flower" panose="02000000000000000000" pitchFamily="2" charset="0"/>
                </a:rPr>
                <a:t>EMR</a:t>
              </a:r>
              <a:endParaRPr lang="en-US" b="1" dirty="0">
                <a:solidFill>
                  <a:schemeClr val="bg1"/>
                </a:solidFill>
                <a:latin typeface="Indie Flower" panose="02000000000000000000" pitchFamily="2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410200" y="4189280"/>
            <a:ext cx="1219200" cy="1144720"/>
            <a:chOff x="5791200" y="4147785"/>
            <a:chExt cx="1219200" cy="1144720"/>
          </a:xfrm>
        </p:grpSpPr>
        <p:pic>
          <p:nvPicPr>
            <p:cNvPr id="37" name="Picture 2" descr="C:\Users\shadi\Desktop\hd-blogshapes\hd-blogshapes\filled-box13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1200" y="4147785"/>
              <a:ext cx="1219200" cy="1144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5832765" y="4937361"/>
              <a:ext cx="106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/>
                  </a:solidFill>
                  <a:latin typeface="Indie Flower" panose="02000000000000000000" pitchFamily="2" charset="0"/>
                </a:rPr>
                <a:t>DynamoDB</a:t>
              </a:r>
              <a:endParaRPr lang="en-US" sz="1400" b="1" dirty="0">
                <a:solidFill>
                  <a:schemeClr val="bg1"/>
                </a:solidFill>
                <a:latin typeface="Indie Flower" panose="02000000000000000000" pitchFamily="2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31585" y="4667323"/>
            <a:ext cx="1085493" cy="1229861"/>
            <a:chOff x="3888722" y="4895923"/>
            <a:chExt cx="1085493" cy="1229861"/>
          </a:xfrm>
        </p:grpSpPr>
        <p:pic>
          <p:nvPicPr>
            <p:cNvPr id="35" name="Picture 2" descr="C:\Users\shadi\Desktop\hd-blogshapes\hd-blogshapes\filled-box13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9937" y="4895923"/>
              <a:ext cx="1064278" cy="1229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3888722" y="5791200"/>
              <a:ext cx="1011815" cy="320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 smtClean="0">
                  <a:solidFill>
                    <a:schemeClr val="bg1"/>
                  </a:solidFill>
                  <a:latin typeface="Indie Flower" panose="02000000000000000000" pitchFamily="2" charset="0"/>
                </a:rPr>
                <a:t>Beanstalk</a:t>
              </a:r>
              <a:endParaRPr lang="en-US" sz="1600" b="1" dirty="0">
                <a:solidFill>
                  <a:schemeClr val="bg1"/>
                </a:solidFill>
                <a:latin typeface="Indie Flower" panose="02000000000000000000" pitchFamily="2" charset="0"/>
              </a:endParaRPr>
            </a:p>
          </p:txBody>
        </p:sp>
      </p:grpSp>
      <p:cxnSp>
        <p:nvCxnSpPr>
          <p:cNvPr id="49" name="Curved Connector 48"/>
          <p:cNvCxnSpPr/>
          <p:nvPr/>
        </p:nvCxnSpPr>
        <p:spPr>
          <a:xfrm flipV="1">
            <a:off x="3352801" y="3706264"/>
            <a:ext cx="3971913" cy="256451"/>
          </a:xfrm>
          <a:prstGeom prst="curvedConnector3">
            <a:avLst/>
          </a:prstGeom>
          <a:ln w="76200">
            <a:solidFill>
              <a:schemeClr val="accent3">
                <a:lumMod val="7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7324714" y="3122174"/>
            <a:ext cx="828686" cy="992626"/>
            <a:chOff x="6449468" y="3671370"/>
            <a:chExt cx="828686" cy="992626"/>
          </a:xfrm>
        </p:grpSpPr>
        <p:pic>
          <p:nvPicPr>
            <p:cNvPr id="43" name="Picture 2" descr="C:\Users\shadi\Desktop\hd-blogshapes\hd-blogshapes\filled-box13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9468" y="3671370"/>
              <a:ext cx="828686" cy="957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6477000" y="4315439"/>
              <a:ext cx="627095" cy="34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Indie Flower" panose="02000000000000000000" pitchFamily="2" charset="0"/>
                </a:rPr>
                <a:t>RDS</a:t>
              </a:r>
              <a:endParaRPr lang="en-US" b="1" dirty="0">
                <a:solidFill>
                  <a:schemeClr val="bg1"/>
                </a:solidFill>
                <a:latin typeface="Indie Flower" panose="02000000000000000000" pitchFamily="2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91836" y="3529874"/>
            <a:ext cx="3013364" cy="1118326"/>
            <a:chOff x="3616036" y="3453674"/>
            <a:chExt cx="3013364" cy="1118326"/>
          </a:xfrm>
        </p:grpSpPr>
        <p:pic>
          <p:nvPicPr>
            <p:cNvPr id="40" name="Picture 10" descr="C:\Users\shadi\Desktop\hd-blogshapes\hd-blogshapes\circle-transp-red6.png"/>
            <p:cNvPicPr>
              <a:picLocks noChangeAspect="1" noChangeArrowheads="1"/>
            </p:cNvPicPr>
            <p:nvPr/>
          </p:nvPicPr>
          <p:blipFill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6036" y="3453674"/>
              <a:ext cx="3013364" cy="1118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4088620" y="3811987"/>
              <a:ext cx="2068195" cy="377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Indie Flower" panose="02000000000000000000" pitchFamily="2" charset="0"/>
                </a:rPr>
                <a:t>Platform Services</a:t>
              </a:r>
              <a:endPara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Indie Flower" panose="02000000000000000000" pitchFamily="2" charset="0"/>
              </a:endParaRPr>
            </a:p>
          </p:txBody>
        </p:sp>
      </p:grpSp>
      <p:pic>
        <p:nvPicPr>
          <p:cNvPr id="17410" name="Picture 2" descr="http://pentahoadmin.files.wordpress.com/2013/03/hadoop-elephant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14" y="2520889"/>
            <a:ext cx="519136" cy="3885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7412" name="Picture 4" descr="http://3.bp.blogspot.com/-ZeYZpE3tESU/UOz8-49WYvI/AAAAAAAAAP8/vt0-vDzXxwk/s72-c/database-developer-Eastbourne-Brighton-Sussex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225" y="3276600"/>
            <a:ext cx="429664" cy="42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http://www.bodhtree.com/blog/wp-content/uploads/2013/08/nosql_logo_0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964" y="4387363"/>
            <a:ext cx="794836" cy="4701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7416" name="Picture 8" descr="http://clipartist.info/RSS/openclipart.org/2011/August/13-Saturday/server-999px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087" y="4861316"/>
            <a:ext cx="392520" cy="60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89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508" y="350838"/>
            <a:ext cx="7620892" cy="10207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Indie Flower" panose="02000000000000000000" pitchFamily="2" charset="0"/>
              </a:rPr>
              <a:t>Amazon Elastic </a:t>
            </a:r>
            <a:r>
              <a:rPr lang="en-US" sz="3600" dirty="0" err="1" smtClean="0">
                <a:latin typeface="Indie Flower" panose="02000000000000000000" pitchFamily="2" charset="0"/>
              </a:rPr>
              <a:t>MapReduce</a:t>
            </a:r>
            <a:r>
              <a:rPr lang="en-US" sz="3600" dirty="0">
                <a:latin typeface="Indie Flower" panose="02000000000000000000" pitchFamily="2" charset="0"/>
              </a:rPr>
              <a:t> </a:t>
            </a:r>
            <a:r>
              <a:rPr lang="en-US" sz="3600" dirty="0" smtClean="0">
                <a:latin typeface="Indie Flower" panose="02000000000000000000" pitchFamily="2" charset="0"/>
              </a:rPr>
              <a:t>(EMR)</a:t>
            </a:r>
            <a:endParaRPr lang="en-US" sz="3600" dirty="0">
              <a:latin typeface="Indie Flower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4724400"/>
          </a:xfrm>
        </p:spPr>
        <p:txBody>
          <a:bodyPr>
            <a:noAutofit/>
          </a:bodyPr>
          <a:lstStyle/>
          <a:p>
            <a:pPr algn="just"/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Amazon 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EMR </a:t>
            </a:r>
            <a:r>
              <a:rPr lang="en-US" sz="1800" dirty="0">
                <a:latin typeface="Indie Flower" panose="02000000000000000000" pitchFamily="2" charset="0"/>
              </a:rPr>
              <a:t>is a web service that makes it easy to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quickly and cost-effectively process vast amounts of 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data </a:t>
            </a:r>
            <a:r>
              <a:rPr lang="en-US" sz="1800" dirty="0" smtClean="0">
                <a:latin typeface="Indie Flower" panose="02000000000000000000" pitchFamily="2" charset="0"/>
              </a:rPr>
              <a:t>using 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  <a:latin typeface="Indie Flower" panose="02000000000000000000" pitchFamily="2" charset="0"/>
              </a:rPr>
              <a:t>Hadoop</a:t>
            </a:r>
            <a:r>
              <a:rPr lang="en-US" sz="1800" dirty="0" smtClean="0">
                <a:latin typeface="Indie Flower" panose="02000000000000000000" pitchFamily="2" charset="0"/>
              </a:rPr>
              <a:t>.</a:t>
            </a:r>
          </a:p>
          <a:p>
            <a:pPr algn="just"/>
            <a:r>
              <a:rPr lang="en-US" sz="1800" dirty="0">
                <a:latin typeface="Indie Flower" panose="02000000000000000000" pitchFamily="2" charset="0"/>
              </a:rPr>
              <a:t>Amazon EMR 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distribute</a:t>
            </a:r>
            <a:r>
              <a:rPr lang="en-US" sz="1800" dirty="0" smtClean="0">
                <a:latin typeface="Indie Flower" panose="02000000000000000000" pitchFamily="2" charset="0"/>
              </a:rPr>
              <a:t> the 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data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and processing </a:t>
            </a:r>
            <a:r>
              <a:rPr lang="en-US" sz="1800" dirty="0">
                <a:latin typeface="Indie Flower" panose="02000000000000000000" pitchFamily="2" charset="0"/>
              </a:rPr>
              <a:t>across a resizable cluster of Amazon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EC2 instances</a:t>
            </a:r>
            <a:r>
              <a:rPr lang="en-US" sz="1800" dirty="0">
                <a:latin typeface="Indie Flower" panose="02000000000000000000" pitchFamily="2" charset="0"/>
              </a:rPr>
              <a:t>. </a:t>
            </a:r>
            <a:endParaRPr lang="en-US" sz="1800" dirty="0" smtClean="0">
              <a:latin typeface="Indie Flower" panose="02000000000000000000" pitchFamily="2" charset="0"/>
            </a:endParaRPr>
          </a:p>
          <a:p>
            <a:pPr algn="just"/>
            <a:r>
              <a:rPr lang="en-US" sz="1800" dirty="0" smtClean="0">
                <a:latin typeface="Indie Flower" panose="02000000000000000000" pitchFamily="2" charset="0"/>
              </a:rPr>
              <a:t>With </a:t>
            </a:r>
            <a:r>
              <a:rPr lang="en-US" sz="1800" dirty="0">
                <a:latin typeface="Indie Flower" panose="02000000000000000000" pitchFamily="2" charset="0"/>
              </a:rPr>
              <a:t>Amazon EMR you can launch a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persistent cluster </a:t>
            </a:r>
            <a:r>
              <a:rPr lang="en-US" sz="1800" dirty="0">
                <a:latin typeface="Indie Flower" panose="02000000000000000000" pitchFamily="2" charset="0"/>
              </a:rPr>
              <a:t>that stays up indefinitely or a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temporary cluster </a:t>
            </a:r>
            <a:r>
              <a:rPr lang="en-US" sz="1800" dirty="0">
                <a:latin typeface="Indie Flower" panose="02000000000000000000" pitchFamily="2" charset="0"/>
              </a:rPr>
              <a:t>that terminates after the analysis is complete. </a:t>
            </a:r>
            <a:endParaRPr lang="en-US" sz="1800" dirty="0" smtClean="0">
              <a:latin typeface="Indie Flower" panose="02000000000000000000" pitchFamily="2" charset="0"/>
            </a:endParaRPr>
          </a:p>
          <a:p>
            <a:pPr algn="just"/>
            <a:r>
              <a:rPr lang="en-US" sz="1800" dirty="0" smtClean="0">
                <a:latin typeface="Indie Flower" panose="02000000000000000000" pitchFamily="2" charset="0"/>
              </a:rPr>
              <a:t>Amazon </a:t>
            </a:r>
            <a:r>
              <a:rPr lang="en-US" sz="1800" dirty="0">
                <a:latin typeface="Indie Flower" panose="02000000000000000000" pitchFamily="2" charset="0"/>
              </a:rPr>
              <a:t>EMR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supports a variety </a:t>
            </a:r>
            <a:r>
              <a:rPr lang="en-US" sz="1800" dirty="0">
                <a:latin typeface="Indie Flower" panose="02000000000000000000" pitchFamily="2" charset="0"/>
              </a:rPr>
              <a:t>of Amazon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EC2 instance types </a:t>
            </a:r>
            <a:r>
              <a:rPr lang="en-US" sz="1800" dirty="0" smtClean="0">
                <a:latin typeface="Indie Flower" panose="02000000000000000000" pitchFamily="2" charset="0"/>
              </a:rPr>
              <a:t>and </a:t>
            </a:r>
            <a:r>
              <a:rPr lang="en-US" sz="1800" dirty="0">
                <a:latin typeface="Indie Flower" panose="02000000000000000000" pitchFamily="2" charset="0"/>
              </a:rPr>
              <a:t>Amazon EC2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pricing options </a:t>
            </a:r>
            <a:r>
              <a:rPr lang="en-US" sz="1800" dirty="0">
                <a:latin typeface="Indie Flower" panose="02000000000000000000" pitchFamily="2" charset="0"/>
              </a:rPr>
              <a:t>(On-Demand, Reserved, and Spot). </a:t>
            </a:r>
            <a:endParaRPr lang="en-US" sz="1800" dirty="0" smtClean="0">
              <a:latin typeface="Indie Flower" panose="02000000000000000000" pitchFamily="2" charset="0"/>
            </a:endParaRPr>
          </a:p>
          <a:p>
            <a:pPr algn="just"/>
            <a:r>
              <a:rPr lang="en-US" sz="1800" dirty="0" smtClean="0">
                <a:latin typeface="Indie Flower" panose="02000000000000000000" pitchFamily="2" charset="0"/>
              </a:rPr>
              <a:t>When launching </a:t>
            </a:r>
            <a:r>
              <a:rPr lang="en-US" sz="1800" dirty="0">
                <a:latin typeface="Indie Flower" panose="02000000000000000000" pitchFamily="2" charset="0"/>
              </a:rPr>
              <a:t>an Amazon EMR cluster (also called a "job flow"), you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choose</a:t>
            </a:r>
            <a:r>
              <a:rPr lang="en-US" sz="1800" dirty="0">
                <a:latin typeface="Indie Flower" panose="02000000000000000000" pitchFamily="2" charset="0"/>
              </a:rPr>
              <a:t>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how many </a:t>
            </a:r>
            <a:r>
              <a:rPr lang="en-US" sz="1800" dirty="0">
                <a:latin typeface="Indie Flower" panose="02000000000000000000" pitchFamily="2" charset="0"/>
              </a:rPr>
              <a:t>and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what type </a:t>
            </a:r>
            <a:r>
              <a:rPr lang="en-US" sz="1800" dirty="0">
                <a:latin typeface="Indie Flower" panose="02000000000000000000" pitchFamily="2" charset="0"/>
              </a:rPr>
              <a:t>of Amazon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EC2 Instances </a:t>
            </a:r>
            <a:r>
              <a:rPr lang="en-US" sz="1800" dirty="0">
                <a:latin typeface="Indie Flower" panose="02000000000000000000" pitchFamily="2" charset="0"/>
              </a:rPr>
              <a:t>to provision. </a:t>
            </a:r>
            <a:endParaRPr lang="en-US" sz="1800" dirty="0" smtClean="0">
              <a:latin typeface="Indie Flower" panose="02000000000000000000" pitchFamily="2" charset="0"/>
            </a:endParaRPr>
          </a:p>
          <a:p>
            <a:pPr algn="just"/>
            <a:r>
              <a:rPr lang="en-US" sz="1800" dirty="0" smtClean="0">
                <a:latin typeface="Indie Flower" panose="02000000000000000000" pitchFamily="2" charset="0"/>
              </a:rPr>
              <a:t>The </a:t>
            </a:r>
            <a:r>
              <a:rPr lang="en-US" sz="1800" dirty="0">
                <a:latin typeface="Indie Flower" panose="02000000000000000000" pitchFamily="2" charset="0"/>
              </a:rPr>
              <a:t>Amazon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EMR price </a:t>
            </a:r>
            <a:r>
              <a:rPr lang="en-US" sz="1800" dirty="0">
                <a:latin typeface="Indie Flower" panose="02000000000000000000" pitchFamily="2" charset="0"/>
              </a:rPr>
              <a:t>is in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addition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 </a:t>
            </a:r>
            <a:r>
              <a:rPr lang="en-US" sz="1800" dirty="0">
                <a:latin typeface="Indie Flower" panose="02000000000000000000" pitchFamily="2" charset="0"/>
              </a:rPr>
              <a:t>to the Amazon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EC2 price</a:t>
            </a:r>
            <a:r>
              <a:rPr lang="en-US" sz="1800" dirty="0" smtClean="0">
                <a:latin typeface="Indie Flower" panose="02000000000000000000" pitchFamily="2" charset="0"/>
              </a:rPr>
              <a:t>.</a:t>
            </a:r>
          </a:p>
          <a:p>
            <a:pPr algn="just"/>
            <a:r>
              <a:rPr lang="en-US" sz="1800" dirty="0">
                <a:latin typeface="Indie Flower" panose="02000000000000000000" pitchFamily="2" charset="0"/>
              </a:rPr>
              <a:t>Amazon EMR is used in a variety of applications, including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log analysis</a:t>
            </a:r>
            <a:r>
              <a:rPr lang="en-US" sz="1800" dirty="0">
                <a:latin typeface="Indie Flower" panose="02000000000000000000" pitchFamily="2" charset="0"/>
              </a:rPr>
              <a:t>,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web indexing</a:t>
            </a:r>
            <a:r>
              <a:rPr lang="en-US" sz="1800" dirty="0">
                <a:latin typeface="Indie Flower" panose="02000000000000000000" pitchFamily="2" charset="0"/>
              </a:rPr>
              <a:t>,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data warehousing</a:t>
            </a:r>
            <a:r>
              <a:rPr lang="en-US" sz="1800" dirty="0">
                <a:latin typeface="Indie Flower" panose="02000000000000000000" pitchFamily="2" charset="0"/>
              </a:rPr>
              <a:t>,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machine learning</a:t>
            </a:r>
            <a:r>
              <a:rPr lang="en-US" sz="1800" dirty="0">
                <a:latin typeface="Indie Flower" panose="02000000000000000000" pitchFamily="2" charset="0"/>
              </a:rPr>
              <a:t>,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financial analysis</a:t>
            </a:r>
            <a:r>
              <a:rPr lang="en-US" sz="1800" dirty="0">
                <a:latin typeface="Indie Flower" panose="02000000000000000000" pitchFamily="2" charset="0"/>
              </a:rPr>
              <a:t>,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scientific simulation</a:t>
            </a:r>
            <a:r>
              <a:rPr lang="en-US" sz="1800" dirty="0">
                <a:latin typeface="Indie Flower" panose="02000000000000000000" pitchFamily="2" charset="0"/>
              </a:rPr>
              <a:t>, and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bioinformatics</a:t>
            </a:r>
            <a:r>
              <a:rPr lang="en-US" sz="1800" dirty="0">
                <a:latin typeface="Indie Flower" panose="02000000000000000000" pitchFamily="2" charset="0"/>
              </a:rPr>
              <a:t>.</a:t>
            </a:r>
          </a:p>
          <a:p>
            <a:pPr algn="just"/>
            <a:endParaRPr lang="en-US" sz="1800" b="1" dirty="0">
              <a:solidFill>
                <a:schemeClr val="accent2">
                  <a:lumMod val="75000"/>
                </a:schemeClr>
              </a:solidFill>
              <a:latin typeface="Indie Flower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19</a:t>
            </a:fld>
            <a:endParaRPr kumimoji="0"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52400"/>
            <a:ext cx="2625063" cy="5541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 rot="19045773">
            <a:off x="-134694" y="383730"/>
            <a:ext cx="2068930" cy="858371"/>
            <a:chOff x="3616036" y="3453674"/>
            <a:chExt cx="3013364" cy="1118326"/>
          </a:xfrm>
        </p:grpSpPr>
        <p:pic>
          <p:nvPicPr>
            <p:cNvPr id="12" name="Picture 10" descr="C:\Users\shadi\Desktop\hd-blogshapes\hd-blogshapes\circle-transp-red6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6036" y="3453674"/>
              <a:ext cx="3013364" cy="1118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3901929" y="3793736"/>
              <a:ext cx="2441577" cy="413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Indie Flower" panose="02000000000000000000" pitchFamily="2" charset="0"/>
                </a:rPr>
                <a:t>Platform Services</a:t>
              </a:r>
              <a:endPara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Indie Flowe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629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die Flower" panose="02000000000000000000" pitchFamily="2" charset="0"/>
              </a:rPr>
              <a:t>Who is Amazon !!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die Flower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534400" cy="5029200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latin typeface="Indie Flower" panose="02000000000000000000" pitchFamily="2" charset="0"/>
              </a:rPr>
              <a:t>American international multibillion dollar electronic commerce company with headquarters in Seattle, Washington, </a:t>
            </a:r>
            <a:r>
              <a:rPr lang="en-US" sz="3200" dirty="0" smtClean="0">
                <a:latin typeface="Indie Flower" panose="02000000000000000000" pitchFamily="2" charset="0"/>
              </a:rPr>
              <a:t>USA.</a:t>
            </a:r>
          </a:p>
          <a:p>
            <a:pPr lvl="1" algn="just"/>
            <a:r>
              <a:rPr lang="en-US" sz="2400" dirty="0" smtClean="0">
                <a:latin typeface="Indie Flower" panose="02000000000000000000" pitchFamily="2" charset="0"/>
              </a:rPr>
              <a:t>started in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1995</a:t>
            </a:r>
            <a:r>
              <a:rPr lang="en-US" sz="2400" dirty="0">
                <a:latin typeface="Indie Flower" panose="02000000000000000000" pitchFamily="2" charset="0"/>
              </a:rPr>
              <a:t> by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Jeff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Bezos</a:t>
            </a:r>
            <a:r>
              <a:rPr lang="en-US" sz="2400" dirty="0" smtClean="0">
                <a:latin typeface="Indie Flower" panose="02000000000000000000" pitchFamily="2" charset="0"/>
              </a:rPr>
              <a:t> as </a:t>
            </a:r>
            <a:r>
              <a:rPr lang="en-US" sz="2400" dirty="0">
                <a:latin typeface="Indie Flower" panose="02000000000000000000" pitchFamily="2" charset="0"/>
              </a:rPr>
              <a:t>an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online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bookstore</a:t>
            </a:r>
            <a:r>
              <a:rPr lang="en-US" sz="2400" dirty="0">
                <a:latin typeface="Indie Flower" panose="02000000000000000000" pitchFamily="2" charset="0"/>
              </a:rPr>
              <a:t>.</a:t>
            </a:r>
            <a:endParaRPr lang="en-US" sz="2400" dirty="0" smtClean="0">
              <a:latin typeface="Indie Flower" panose="02000000000000000000" pitchFamily="2" charset="0"/>
            </a:endParaRPr>
          </a:p>
          <a:p>
            <a:pPr lvl="1" algn="just"/>
            <a:r>
              <a:rPr lang="en-US" sz="2400" dirty="0" smtClean="0">
                <a:latin typeface="Indie Flower" panose="02000000000000000000" pitchFamily="2" charset="0"/>
              </a:rPr>
              <a:t>but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soon diversified</a:t>
            </a:r>
            <a:r>
              <a:rPr lang="en-US" sz="2400" dirty="0">
                <a:latin typeface="Indie Flower" panose="02000000000000000000" pitchFamily="2" charset="0"/>
              </a:rPr>
              <a:t>, selling DVDs, VHSs, CDs, video and MP3 downloads/streaming, software, video games, electronics, apparel, furniture, food, toys, and jewelry. </a:t>
            </a:r>
            <a:endParaRPr lang="en-US" sz="2400" dirty="0" smtClean="0">
              <a:latin typeface="Indie Flower" panose="02000000000000000000" pitchFamily="2" charset="0"/>
            </a:endParaRPr>
          </a:p>
          <a:p>
            <a:pPr lvl="1" algn="just"/>
            <a:r>
              <a:rPr lang="en-US" sz="2400" dirty="0" smtClean="0">
                <a:latin typeface="Indie Flower" panose="02000000000000000000" pitchFamily="2" charset="0"/>
              </a:rPr>
              <a:t>The </a:t>
            </a:r>
            <a:r>
              <a:rPr lang="en-US" sz="2400" dirty="0">
                <a:latin typeface="Indie Flower" panose="02000000000000000000" pitchFamily="2" charset="0"/>
              </a:rPr>
              <a:t>company also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produces consumer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electronics</a:t>
            </a:r>
            <a:r>
              <a:rPr lang="en-US" sz="2400" dirty="0" smtClean="0">
                <a:latin typeface="Indie Flower" panose="02000000000000000000" pitchFamily="2" charset="0"/>
              </a:rPr>
              <a:t>: Kindle    e-book </a:t>
            </a:r>
            <a:r>
              <a:rPr lang="en-US" sz="2400" dirty="0">
                <a:latin typeface="Indie Flower" panose="02000000000000000000" pitchFamily="2" charset="0"/>
              </a:rPr>
              <a:t>reader and the Kindle Fire tablet </a:t>
            </a:r>
            <a:r>
              <a:rPr lang="en-US" sz="2400" dirty="0" smtClean="0">
                <a:latin typeface="Indie Flower" panose="02000000000000000000" pitchFamily="2" charset="0"/>
              </a:rPr>
              <a:t>computer.</a:t>
            </a:r>
          </a:p>
          <a:p>
            <a:pPr lvl="1" algn="just"/>
            <a:r>
              <a:rPr lang="en-US" sz="2400" dirty="0" smtClean="0">
                <a:latin typeface="Indie Flower" panose="02000000000000000000" pitchFamily="2" charset="0"/>
              </a:rPr>
              <a:t>In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2006</a:t>
            </a:r>
            <a:r>
              <a:rPr lang="en-US" sz="2400" dirty="0" smtClean="0">
                <a:latin typeface="Indie Flower" panose="02000000000000000000" pitchFamily="2" charset="0"/>
              </a:rPr>
              <a:t>, Amazon officially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launched</a:t>
            </a:r>
            <a:r>
              <a:rPr lang="en-US" sz="2400" dirty="0" smtClean="0">
                <a:latin typeface="Indie Flower" panose="02000000000000000000" pitchFamily="2" charset="0"/>
              </a:rPr>
              <a:t> the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Amazon Web Services (AWS)</a:t>
            </a:r>
            <a:r>
              <a:rPr lang="en-US" sz="2400" dirty="0" smtClean="0">
                <a:latin typeface="Indie Flower" panose="02000000000000000000" pitchFamily="2" charset="0"/>
              </a:rPr>
              <a:t> to became a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major provider of cloud computing services</a:t>
            </a:r>
            <a:r>
              <a:rPr lang="en-US" sz="2400" dirty="0">
                <a:latin typeface="Indie Flower" panose="02000000000000000000" pitchFamily="2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5923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508" y="350838"/>
            <a:ext cx="7849492" cy="102076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Indie Flower" panose="02000000000000000000" pitchFamily="2" charset="0"/>
              </a:rPr>
              <a:t>Amazon Relational Database Service </a:t>
            </a:r>
            <a:r>
              <a:rPr lang="en-US" sz="3600" dirty="0" smtClean="0">
                <a:latin typeface="Indie Flower" panose="02000000000000000000" pitchFamily="2" charset="0"/>
              </a:rPr>
              <a:t>(RDS)</a:t>
            </a:r>
            <a:endParaRPr lang="en-US" sz="3600" dirty="0">
              <a:latin typeface="Indie Flower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724400"/>
          </a:xfrm>
        </p:spPr>
        <p:txBody>
          <a:bodyPr>
            <a:noAutofit/>
          </a:bodyPr>
          <a:lstStyle/>
          <a:p>
            <a:pPr algn="just"/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Amazon RDS </a:t>
            </a:r>
            <a:r>
              <a:rPr lang="en-US" sz="1800" dirty="0">
                <a:latin typeface="Indie Flower" panose="02000000000000000000" pitchFamily="2" charset="0"/>
              </a:rPr>
              <a:t>is a web service that makes it easy to set up, operate, and scale a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relational database in the cloud</a:t>
            </a:r>
            <a:r>
              <a:rPr lang="en-US" sz="1800" dirty="0">
                <a:latin typeface="Indie Flower" panose="02000000000000000000" pitchFamily="2" charset="0"/>
              </a:rPr>
              <a:t>. </a:t>
            </a:r>
            <a:endParaRPr lang="en-US" sz="1800" dirty="0" smtClean="0">
              <a:latin typeface="Indie Flower" panose="02000000000000000000" pitchFamily="2" charset="0"/>
            </a:endParaRPr>
          </a:p>
          <a:p>
            <a:pPr algn="just"/>
            <a:r>
              <a:rPr lang="en-US" sz="1800" dirty="0" smtClean="0">
                <a:latin typeface="Indie Flower" panose="02000000000000000000" pitchFamily="2" charset="0"/>
              </a:rPr>
              <a:t>Amazon </a:t>
            </a:r>
            <a:r>
              <a:rPr lang="en-US" sz="1800" dirty="0">
                <a:latin typeface="Indie Flower" panose="02000000000000000000" pitchFamily="2" charset="0"/>
              </a:rPr>
              <a:t>RDS gives </a:t>
            </a:r>
            <a:r>
              <a:rPr lang="en-US" sz="1800" dirty="0" smtClean="0">
                <a:latin typeface="Indie Flower" panose="02000000000000000000" pitchFamily="2" charset="0"/>
              </a:rPr>
              <a:t>access </a:t>
            </a:r>
            <a:r>
              <a:rPr lang="en-US" sz="1800" dirty="0">
                <a:latin typeface="Indie Flower" panose="02000000000000000000" pitchFamily="2" charset="0"/>
              </a:rPr>
              <a:t>to the capabilities of a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familiar MySQL, Oracle or Microsoft SQL Server database engine. </a:t>
            </a:r>
            <a:endParaRPr lang="en-US" sz="1800" b="1" dirty="0" smtClean="0">
              <a:solidFill>
                <a:schemeClr val="accent2">
                  <a:lumMod val="75000"/>
                </a:schemeClr>
              </a:solidFill>
              <a:latin typeface="Indie Flower" panose="02000000000000000000" pitchFamily="2" charset="0"/>
            </a:endParaRPr>
          </a:p>
          <a:p>
            <a:pPr lvl="1" algn="just"/>
            <a:r>
              <a:rPr lang="en-US" sz="1600" dirty="0">
                <a:latin typeface="Indie Flower" panose="02000000000000000000" pitchFamily="2" charset="0"/>
              </a:rPr>
              <a:t>C</a:t>
            </a:r>
            <a:r>
              <a:rPr lang="en-US" sz="1600" dirty="0" smtClean="0">
                <a:latin typeface="Indie Flower" panose="02000000000000000000" pitchFamily="2" charset="0"/>
              </a:rPr>
              <a:t>ode</a:t>
            </a:r>
            <a:r>
              <a:rPr lang="en-US" sz="1600" dirty="0">
                <a:latin typeface="Indie Flower" panose="02000000000000000000" pitchFamily="2" charset="0"/>
              </a:rPr>
              <a:t>, applications, and tools </a:t>
            </a:r>
            <a:r>
              <a:rPr lang="en-US" sz="1600" dirty="0" smtClean="0">
                <a:latin typeface="Indie Flower" panose="02000000000000000000" pitchFamily="2" charset="0"/>
              </a:rPr>
              <a:t>already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used with existing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databases can be used with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RDS</a:t>
            </a:r>
            <a:r>
              <a:rPr lang="en-US" sz="1600" dirty="0">
                <a:latin typeface="Indie Flower" panose="02000000000000000000" pitchFamily="2" charset="0"/>
              </a:rPr>
              <a:t>. </a:t>
            </a:r>
            <a:endParaRPr lang="en-US" sz="1600" dirty="0" smtClean="0">
              <a:latin typeface="Indie Flower" panose="02000000000000000000" pitchFamily="2" charset="0"/>
            </a:endParaRPr>
          </a:p>
          <a:p>
            <a:pPr algn="just"/>
            <a:r>
              <a:rPr lang="en-US" sz="1800" dirty="0" smtClean="0">
                <a:latin typeface="Indie Flower" panose="02000000000000000000" pitchFamily="2" charset="0"/>
              </a:rPr>
              <a:t>Amazon </a:t>
            </a:r>
            <a:r>
              <a:rPr lang="en-US" sz="1800" dirty="0">
                <a:latin typeface="Indie Flower" panose="02000000000000000000" pitchFamily="2" charset="0"/>
              </a:rPr>
              <a:t>RDS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automatically patches the database software and backs up 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the database</a:t>
            </a:r>
            <a:r>
              <a:rPr lang="en-US" sz="1800" dirty="0">
                <a:latin typeface="Indie Flower" panose="02000000000000000000" pitchFamily="2" charset="0"/>
              </a:rPr>
              <a:t>,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storing the backups for a user-defined retention period </a:t>
            </a:r>
            <a:r>
              <a:rPr lang="en-US" sz="1800" dirty="0">
                <a:latin typeface="Indie Flower" panose="02000000000000000000" pitchFamily="2" charset="0"/>
              </a:rPr>
              <a:t>and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enabling point-in-time recovery</a:t>
            </a:r>
            <a:r>
              <a:rPr lang="en-US" sz="1800" dirty="0">
                <a:latin typeface="Indie Flower" panose="02000000000000000000" pitchFamily="2" charset="0"/>
              </a:rPr>
              <a:t>. </a:t>
            </a:r>
            <a:endParaRPr lang="en-US" sz="1800" dirty="0" smtClean="0">
              <a:latin typeface="Indie Flower" panose="02000000000000000000" pitchFamily="2" charset="0"/>
            </a:endParaRPr>
          </a:p>
          <a:p>
            <a:pPr algn="just"/>
            <a:r>
              <a:rPr lang="en-US" sz="1800" dirty="0">
                <a:latin typeface="Indie Flower" panose="02000000000000000000" pitchFamily="2" charset="0"/>
              </a:rPr>
              <a:t>Amazon RDS </a:t>
            </a:r>
            <a:r>
              <a:rPr lang="en-US" sz="1800" dirty="0" smtClean="0">
                <a:latin typeface="Indie Flower" panose="02000000000000000000" pitchFamily="2" charset="0"/>
              </a:rPr>
              <a:t>provides 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scaling</a:t>
            </a:r>
            <a:r>
              <a:rPr lang="en-US" sz="1800" dirty="0" smtClean="0">
                <a:latin typeface="Indie Flower" panose="02000000000000000000" pitchFamily="2" charset="0"/>
              </a:rPr>
              <a:t> </a:t>
            </a:r>
            <a:r>
              <a:rPr lang="en-US" sz="1800" dirty="0">
                <a:latin typeface="Indie Flower" panose="02000000000000000000" pitchFamily="2" charset="0"/>
              </a:rPr>
              <a:t>the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compute resources </a:t>
            </a:r>
            <a:r>
              <a:rPr lang="en-US" sz="1800" dirty="0">
                <a:latin typeface="Indie Flower" panose="02000000000000000000" pitchFamily="2" charset="0"/>
              </a:rPr>
              <a:t>or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storage capacity </a:t>
            </a:r>
            <a:r>
              <a:rPr lang="en-US" sz="1800" dirty="0">
                <a:latin typeface="Indie Flower" panose="02000000000000000000" pitchFamily="2" charset="0"/>
              </a:rPr>
              <a:t>associated with </a:t>
            </a:r>
            <a:r>
              <a:rPr lang="en-US" sz="1800" dirty="0" smtClean="0">
                <a:latin typeface="Indie Flower" panose="02000000000000000000" pitchFamily="2" charset="0"/>
              </a:rPr>
              <a:t>the Database Instance.</a:t>
            </a:r>
          </a:p>
          <a:p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Pay</a:t>
            </a:r>
            <a:r>
              <a:rPr lang="en-US" sz="1800" dirty="0">
                <a:latin typeface="Indie Flower" panose="02000000000000000000" pitchFamily="2" charset="0"/>
              </a:rPr>
              <a:t> only for the resources </a:t>
            </a:r>
            <a:r>
              <a:rPr lang="en-US" sz="1800" dirty="0" smtClean="0">
                <a:latin typeface="Indie Flower" panose="02000000000000000000" pitchFamily="2" charset="0"/>
              </a:rPr>
              <a:t>actually consumed,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based on 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the DB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Instance hours consumed</a:t>
            </a:r>
            <a:r>
              <a:rPr lang="en-US" sz="1800" dirty="0">
                <a:latin typeface="Indie Flower" panose="02000000000000000000" pitchFamily="2" charset="0"/>
              </a:rPr>
              <a:t>,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database storage</a:t>
            </a:r>
            <a:r>
              <a:rPr lang="en-US" sz="1800" dirty="0">
                <a:latin typeface="Indie Flower" panose="02000000000000000000" pitchFamily="2" charset="0"/>
              </a:rPr>
              <a:t>,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backup storage, </a:t>
            </a:r>
            <a:r>
              <a:rPr lang="en-US" sz="1800" dirty="0">
                <a:latin typeface="Indie Flower" panose="02000000000000000000" pitchFamily="2" charset="0"/>
              </a:rPr>
              <a:t>and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data transfer</a:t>
            </a:r>
            <a:r>
              <a:rPr lang="en-US" sz="1800" dirty="0" smtClean="0">
                <a:latin typeface="Indie Flower" panose="02000000000000000000" pitchFamily="2" charset="0"/>
              </a:rPr>
              <a:t>.</a:t>
            </a:r>
          </a:p>
          <a:p>
            <a:pPr lvl="1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On-Demand DB Instances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 </a:t>
            </a:r>
            <a:r>
              <a:rPr lang="en-US" sz="1600" dirty="0" smtClean="0">
                <a:latin typeface="Indie Flower" panose="02000000000000000000" pitchFamily="2" charset="0"/>
              </a:rPr>
              <a:t>let </a:t>
            </a:r>
            <a:r>
              <a:rPr lang="en-US" sz="1600" dirty="0">
                <a:latin typeface="Indie Flower" panose="02000000000000000000" pitchFamily="2" charset="0"/>
              </a:rPr>
              <a:t>you pay for compute capacity by the hour with no long-term commitments. </a:t>
            </a:r>
            <a:endParaRPr lang="en-US" sz="1600" dirty="0" smtClean="0">
              <a:latin typeface="Indie Flower" panose="02000000000000000000" pitchFamily="2" charset="0"/>
            </a:endParaRPr>
          </a:p>
          <a:p>
            <a:pPr lvl="1"/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Reserved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DB Instances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 </a:t>
            </a:r>
            <a:r>
              <a:rPr lang="en-US" sz="1600" dirty="0" smtClean="0">
                <a:latin typeface="Indie Flower" panose="02000000000000000000" pitchFamily="2" charset="0"/>
              </a:rPr>
              <a:t>give the </a:t>
            </a:r>
            <a:r>
              <a:rPr lang="en-US" sz="1600" dirty="0">
                <a:latin typeface="Indie Flower" panose="02000000000000000000" pitchFamily="2" charset="0"/>
              </a:rPr>
              <a:t>option to make a low, one-time payment for each DB Instance </a:t>
            </a:r>
            <a:r>
              <a:rPr lang="en-US" sz="1600" dirty="0" smtClean="0">
                <a:latin typeface="Indie Flower" panose="02000000000000000000" pitchFamily="2" charset="0"/>
              </a:rPr>
              <a:t>and </a:t>
            </a:r>
            <a:r>
              <a:rPr lang="en-US" sz="1600" dirty="0">
                <a:latin typeface="Indie Flower" panose="02000000000000000000" pitchFamily="2" charset="0"/>
              </a:rPr>
              <a:t>in turn receive a significant discount on the hourly usage charge for that DB Instance</a:t>
            </a:r>
            <a:r>
              <a:rPr lang="en-US" sz="1400" dirty="0">
                <a:latin typeface="Indie Flower" panose="02000000000000000000" pitchFamily="2" charset="0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20</a:t>
            </a:fld>
            <a:endParaRPr kumimoji="0" lang="en-US"/>
          </a:p>
        </p:txBody>
      </p:sp>
      <p:grpSp>
        <p:nvGrpSpPr>
          <p:cNvPr id="11" name="Group 10"/>
          <p:cNvGrpSpPr/>
          <p:nvPr/>
        </p:nvGrpSpPr>
        <p:grpSpPr>
          <a:xfrm rot="19045773">
            <a:off x="-134694" y="383730"/>
            <a:ext cx="2068930" cy="858371"/>
            <a:chOff x="3616036" y="3453674"/>
            <a:chExt cx="3013364" cy="1118326"/>
          </a:xfrm>
        </p:grpSpPr>
        <p:pic>
          <p:nvPicPr>
            <p:cNvPr id="12" name="Picture 10" descr="C:\Users\shadi\Desktop\hd-blogshapes\hd-blogshapes\circle-transp-red6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6036" y="3453674"/>
              <a:ext cx="3013364" cy="1118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3901929" y="3793736"/>
              <a:ext cx="2441577" cy="413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Indie Flower" panose="02000000000000000000" pitchFamily="2" charset="0"/>
                </a:rPr>
                <a:t>Platform Services</a:t>
              </a:r>
              <a:endPara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Indie Flower" panose="02000000000000000000" pitchFamily="2" charset="0"/>
              </a:endParaRPr>
            </a:p>
          </p:txBody>
        </p:sp>
      </p:grp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521" y="122044"/>
            <a:ext cx="3227503" cy="5637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510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Indie Flower" panose="02000000000000000000" pitchFamily="2" charset="0"/>
              </a:rPr>
              <a:t>SQL Databases</a:t>
            </a:r>
            <a:endParaRPr lang="en-US" dirty="0">
              <a:latin typeface="Indie Flower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534400" cy="4419600"/>
          </a:xfrm>
        </p:spPr>
        <p:txBody>
          <a:bodyPr>
            <a:noAutofit/>
          </a:bodyPr>
          <a:lstStyle/>
          <a:p>
            <a:pPr algn="just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In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relational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databases (SQL Databases)</a:t>
            </a:r>
            <a:r>
              <a:rPr lang="en-US" dirty="0" smtClean="0">
                <a:latin typeface="Indie Flower" panose="02000000000000000000" pitchFamily="2" charset="0"/>
              </a:rPr>
              <a:t>,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Indie Flower" panose="02000000000000000000" pitchFamily="2" charset="0"/>
              </a:rPr>
              <a:t>ACID (Atomicity, Consistency, Isolation, Durability) </a:t>
            </a:r>
            <a:r>
              <a:rPr lang="en-US" dirty="0">
                <a:latin typeface="Indie Flower" panose="02000000000000000000" pitchFamily="2" charset="0"/>
              </a:rPr>
              <a:t>is a set of properties that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guarantee that database transactions are processed reliably</a:t>
            </a:r>
            <a:r>
              <a:rPr lang="en-US" dirty="0">
                <a:latin typeface="Indie Flower" panose="02000000000000000000" pitchFamily="2" charset="0"/>
              </a:rPr>
              <a:t>.</a:t>
            </a:r>
          </a:p>
          <a:p>
            <a:pPr lvl="1" algn="just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Indie Flower" panose="02000000000000000000" pitchFamily="2" charset="0"/>
              </a:rPr>
              <a:t>Atomicity</a:t>
            </a:r>
            <a:r>
              <a:rPr lang="en-US" dirty="0" smtClean="0">
                <a:latin typeface="Indie Flower" panose="02000000000000000000" pitchFamily="2" charset="0"/>
              </a:rPr>
              <a:t> </a:t>
            </a:r>
            <a:r>
              <a:rPr lang="en-US" dirty="0">
                <a:latin typeface="Indie Flower" panose="02000000000000000000" pitchFamily="2" charset="0"/>
              </a:rPr>
              <a:t>requires that each transaction is "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all or nothing</a:t>
            </a:r>
            <a:r>
              <a:rPr lang="en-US" dirty="0">
                <a:latin typeface="Indie Flower" panose="02000000000000000000" pitchFamily="2" charset="0"/>
              </a:rPr>
              <a:t>": if one part of the transaction fails, the entire transaction fails, and the database state is left unchanged. </a:t>
            </a:r>
          </a:p>
          <a:p>
            <a:pPr lvl="1" algn="just"/>
            <a:r>
              <a:rPr lang="en-US" dirty="0" smtClean="0">
                <a:latin typeface="Indie Flower" panose="02000000000000000000" pitchFamily="2" charset="0"/>
              </a:rPr>
              <a:t>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Indie Flower" panose="02000000000000000000" pitchFamily="2" charset="0"/>
              </a:rPr>
              <a:t>consistency</a:t>
            </a:r>
            <a:r>
              <a:rPr lang="en-US" dirty="0">
                <a:latin typeface="Indie Flower" panose="02000000000000000000" pitchFamily="2" charset="0"/>
              </a:rPr>
              <a:t> property ensures that any transaction will bring the database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from one valid state to another</a:t>
            </a:r>
            <a:r>
              <a:rPr lang="en-US" dirty="0">
                <a:latin typeface="Indie Flower" panose="02000000000000000000" pitchFamily="2" charset="0"/>
              </a:rPr>
              <a:t>. </a:t>
            </a:r>
          </a:p>
          <a:p>
            <a:pPr lvl="1" algn="just"/>
            <a:r>
              <a:rPr lang="en-US" dirty="0" smtClean="0">
                <a:latin typeface="Indie Flower" panose="02000000000000000000" pitchFamily="2" charset="0"/>
              </a:rPr>
              <a:t>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Indie Flower" panose="02000000000000000000" pitchFamily="2" charset="0"/>
              </a:rPr>
              <a:t>isolation</a:t>
            </a:r>
            <a:r>
              <a:rPr lang="en-US" dirty="0">
                <a:latin typeface="Indie Flower" panose="02000000000000000000" pitchFamily="2" charset="0"/>
              </a:rPr>
              <a:t> property ensures that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concurrent execution of transactions </a:t>
            </a:r>
            <a:r>
              <a:rPr lang="en-US" dirty="0">
                <a:latin typeface="Indie Flower" panose="02000000000000000000" pitchFamily="2" charset="0"/>
              </a:rPr>
              <a:t>results in a system state that would be obtained if transactions were executed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serially</a:t>
            </a:r>
            <a:r>
              <a:rPr lang="en-US" dirty="0" smtClean="0">
                <a:latin typeface="Indie Flower" panose="02000000000000000000" pitchFamily="2" charset="0"/>
              </a:rPr>
              <a:t>,.</a:t>
            </a:r>
            <a:endParaRPr lang="en-US" dirty="0">
              <a:latin typeface="Indie Flower" panose="02000000000000000000" pitchFamily="2" charset="0"/>
            </a:endParaRPr>
          </a:p>
          <a:p>
            <a:pPr lvl="1" algn="just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Indie Flower" panose="02000000000000000000" pitchFamily="2" charset="0"/>
              </a:rPr>
              <a:t>Durability</a:t>
            </a:r>
            <a:r>
              <a:rPr lang="en-US" dirty="0" smtClean="0">
                <a:latin typeface="Indie Flower" panose="02000000000000000000" pitchFamily="2" charset="0"/>
              </a:rPr>
              <a:t> </a:t>
            </a:r>
            <a:r>
              <a:rPr lang="en-US" dirty="0">
                <a:latin typeface="Indie Flower" panose="02000000000000000000" pitchFamily="2" charset="0"/>
              </a:rPr>
              <a:t>means that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once a transaction has been committed, it will remain so</a:t>
            </a:r>
            <a:r>
              <a:rPr lang="en-US" dirty="0">
                <a:latin typeface="Indie Flower" panose="02000000000000000000" pitchFamily="2" charset="0"/>
              </a:rPr>
              <a:t>, even in the event of power loss, crashes, or errors.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21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3623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508" y="350838"/>
            <a:ext cx="7849492" cy="1020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Indie Flower" panose="02000000000000000000" pitchFamily="2" charset="0"/>
              </a:rPr>
              <a:t> Amazon </a:t>
            </a:r>
            <a:r>
              <a:rPr lang="en-US" sz="3600" dirty="0" err="1">
                <a:latin typeface="Indie Flower" panose="02000000000000000000" pitchFamily="2" charset="0"/>
              </a:rPr>
              <a:t>DynamoDB</a:t>
            </a:r>
            <a:r>
              <a:rPr lang="en-US" sz="3600" dirty="0">
                <a:latin typeface="Indie Flower" panose="02000000000000000000" pitchFamily="2" charset="0"/>
              </a:rPr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8915400" cy="4724400"/>
          </a:xfrm>
        </p:spPr>
        <p:txBody>
          <a:bodyPr>
            <a:noAutofit/>
          </a:bodyPr>
          <a:lstStyle/>
          <a:p>
            <a:pPr algn="just"/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DynamoDB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 </a:t>
            </a:r>
            <a:r>
              <a:rPr lang="en-US" dirty="0">
                <a:latin typeface="Indie Flower" panose="02000000000000000000" pitchFamily="2" charset="0"/>
              </a:rPr>
              <a:t>is a fast, fully managed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NoSQL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 database service </a:t>
            </a:r>
            <a:r>
              <a:rPr lang="en-US" dirty="0">
                <a:latin typeface="Indie Flower" panose="02000000000000000000" pitchFamily="2" charset="0"/>
              </a:rPr>
              <a:t>that makes it simple and cost-effective to store and retrieve any amount of data, and serve any level of request traffic. </a:t>
            </a:r>
            <a:endParaRPr lang="en-US" dirty="0" smtClean="0">
              <a:latin typeface="Indie Flower" panose="02000000000000000000" pitchFamily="2" charset="0"/>
            </a:endParaRPr>
          </a:p>
          <a:p>
            <a:pPr algn="just"/>
            <a:r>
              <a:rPr lang="en-US" dirty="0" smtClean="0">
                <a:latin typeface="Indie Flower" panose="02000000000000000000" pitchFamily="2" charset="0"/>
              </a:rPr>
              <a:t>All </a:t>
            </a:r>
            <a:r>
              <a:rPr lang="en-US" dirty="0">
                <a:latin typeface="Indie Flower" panose="02000000000000000000" pitchFamily="2" charset="0"/>
              </a:rPr>
              <a:t>data items are stored on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Solid State Drives (SSDs)</a:t>
            </a:r>
            <a:r>
              <a:rPr lang="en-US" dirty="0">
                <a:latin typeface="Indie Flower" panose="02000000000000000000" pitchFamily="2" charset="0"/>
              </a:rPr>
              <a:t>, and are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replicated</a:t>
            </a:r>
            <a:r>
              <a:rPr lang="en-US" dirty="0">
                <a:latin typeface="Indie Flower" panose="02000000000000000000" pitchFamily="2" charset="0"/>
              </a:rPr>
              <a:t> across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3 Availability Zones </a:t>
            </a:r>
            <a:r>
              <a:rPr lang="en-US" dirty="0">
                <a:latin typeface="Indie Flower" panose="02000000000000000000" pitchFamily="2" charset="0"/>
              </a:rPr>
              <a:t>for high availability and durability.</a:t>
            </a:r>
          </a:p>
          <a:p>
            <a:pPr algn="just"/>
            <a:r>
              <a:rPr lang="en-US" dirty="0" err="1">
                <a:latin typeface="Indie Flower" panose="02000000000000000000" pitchFamily="2" charset="0"/>
              </a:rPr>
              <a:t>DynamoDB</a:t>
            </a:r>
            <a:r>
              <a:rPr lang="en-US" dirty="0">
                <a:latin typeface="Indie Flower" panose="02000000000000000000" pitchFamily="2" charset="0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tables do not have fixed schemas</a:t>
            </a:r>
            <a:r>
              <a:rPr lang="en-US" dirty="0">
                <a:latin typeface="Indie Flower" panose="02000000000000000000" pitchFamily="2" charset="0"/>
              </a:rPr>
              <a:t>, and each item may have a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different number of attributes</a:t>
            </a:r>
            <a:r>
              <a:rPr lang="en-US" dirty="0">
                <a:latin typeface="Indie Flower" panose="02000000000000000000" pitchFamily="2" charset="0"/>
              </a:rPr>
              <a:t>. </a:t>
            </a:r>
            <a:endParaRPr lang="en-US" dirty="0" smtClean="0">
              <a:latin typeface="Indie Flower" panose="02000000000000000000" pitchFamily="2" charset="0"/>
            </a:endParaRPr>
          </a:p>
          <a:p>
            <a:pPr algn="just"/>
            <a:r>
              <a:rPr lang="en-US" dirty="0" err="1">
                <a:latin typeface="Indie Flower" panose="02000000000000000000" pitchFamily="2" charset="0"/>
              </a:rPr>
              <a:t>DynamoDB</a:t>
            </a:r>
            <a:r>
              <a:rPr lang="en-US" dirty="0">
                <a:latin typeface="Indie Flower" panose="02000000000000000000" pitchFamily="2" charset="0"/>
              </a:rPr>
              <a:t> has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no upfront costs </a:t>
            </a:r>
            <a:r>
              <a:rPr lang="en-US" dirty="0">
                <a:latin typeface="Indie Flower" panose="02000000000000000000" pitchFamily="2" charset="0"/>
              </a:rPr>
              <a:t>and </a:t>
            </a:r>
            <a:r>
              <a:rPr lang="en-US" dirty="0" smtClean="0">
                <a:latin typeface="Indie Flower" panose="02000000000000000000" pitchFamily="2" charset="0"/>
              </a:rPr>
              <a:t>implements a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pay as you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go </a:t>
            </a:r>
            <a:r>
              <a:rPr lang="en-US" dirty="0" smtClean="0">
                <a:latin typeface="Indie Flower" panose="02000000000000000000" pitchFamily="2" charset="0"/>
              </a:rPr>
              <a:t>plan as a.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a flat hourly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rate </a:t>
            </a:r>
            <a:r>
              <a:rPr lang="en-US" dirty="0">
                <a:latin typeface="Indie Flower" panose="02000000000000000000" pitchFamily="2" charset="0"/>
              </a:rPr>
              <a:t>based on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capacity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reserved</a:t>
            </a:r>
            <a:r>
              <a:rPr lang="en-US" dirty="0" smtClean="0">
                <a:latin typeface="Indie Flower" panose="02000000000000000000" pitchFamily="2" charset="0"/>
              </a:rPr>
              <a:t>.</a:t>
            </a:r>
            <a:endParaRPr lang="en-US" dirty="0">
              <a:latin typeface="Indie Flower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22</a:t>
            </a:fld>
            <a:endParaRPr kumimoji="0" lang="en-US"/>
          </a:p>
        </p:txBody>
      </p:sp>
      <p:grpSp>
        <p:nvGrpSpPr>
          <p:cNvPr id="11" name="Group 10"/>
          <p:cNvGrpSpPr/>
          <p:nvPr/>
        </p:nvGrpSpPr>
        <p:grpSpPr>
          <a:xfrm rot="19045773">
            <a:off x="-134694" y="383730"/>
            <a:ext cx="2068930" cy="858371"/>
            <a:chOff x="3616036" y="3453674"/>
            <a:chExt cx="3013364" cy="1118326"/>
          </a:xfrm>
        </p:grpSpPr>
        <p:pic>
          <p:nvPicPr>
            <p:cNvPr id="12" name="Picture 10" descr="C:\Users\shadi\Desktop\hd-blogshapes\hd-blogshapes\circle-transp-red6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6036" y="3453674"/>
              <a:ext cx="3013364" cy="1118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3901929" y="3793736"/>
              <a:ext cx="2441577" cy="413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Indie Flower" panose="02000000000000000000" pitchFamily="2" charset="0"/>
                </a:rPr>
                <a:t>Platform Services</a:t>
              </a:r>
              <a:endPara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Indie Flower" panose="02000000000000000000" pitchFamily="2" charset="0"/>
              </a:endParaRPr>
            </a:p>
          </p:txBody>
        </p:sp>
      </p:grp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22044"/>
            <a:ext cx="3369113" cy="5637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30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Indie Flower" panose="02000000000000000000" pitchFamily="2" charset="0"/>
              </a:rPr>
              <a:t>NoSQL</a:t>
            </a:r>
            <a:r>
              <a:rPr lang="en-US" dirty="0" smtClean="0">
                <a:latin typeface="Indie Flower" panose="02000000000000000000" pitchFamily="2" charset="0"/>
              </a:rPr>
              <a:t> Databases</a:t>
            </a:r>
            <a:endParaRPr lang="en-US" dirty="0">
              <a:latin typeface="Indie Flower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534400" cy="4419600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Indie Flower" panose="02000000000000000000" pitchFamily="2" charset="0"/>
              </a:rPr>
              <a:t>A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NoSQL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 database </a:t>
            </a:r>
            <a:r>
              <a:rPr lang="en-US" sz="2000" dirty="0">
                <a:latin typeface="Indie Flower" panose="02000000000000000000" pitchFamily="2" charset="0"/>
              </a:rPr>
              <a:t>provides a mechanism for storage and retrieval of data that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employs less constrained consistency models </a:t>
            </a:r>
            <a:r>
              <a:rPr lang="en-US" sz="2000" dirty="0">
                <a:latin typeface="Indie Flower" panose="02000000000000000000" pitchFamily="2" charset="0"/>
              </a:rPr>
              <a:t>than traditional relational databases. </a:t>
            </a:r>
          </a:p>
          <a:p>
            <a:pPr algn="just"/>
            <a:r>
              <a:rPr lang="en-US" sz="2000" dirty="0" err="1" smtClean="0">
                <a:latin typeface="Indie Flower" panose="02000000000000000000" pitchFamily="2" charset="0"/>
              </a:rPr>
              <a:t>NoSQL</a:t>
            </a:r>
            <a:r>
              <a:rPr lang="en-US" sz="2000" dirty="0" smtClean="0">
                <a:latin typeface="Indie Flower" panose="02000000000000000000" pitchFamily="2" charset="0"/>
              </a:rPr>
              <a:t> databases only support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Eventual Consistency</a:t>
            </a:r>
            <a:r>
              <a:rPr lang="en-US" sz="2000" dirty="0" smtClean="0">
                <a:latin typeface="Indie Flower" panose="02000000000000000000" pitchFamily="2" charset="0"/>
              </a:rPr>
              <a:t> which is </a:t>
            </a:r>
            <a:r>
              <a:rPr lang="en-US" sz="2000" dirty="0">
                <a:latin typeface="Indie Flower" panose="02000000000000000000" pitchFamily="2" charset="0"/>
              </a:rPr>
              <a:t>a consistency model used in distributed computing that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die Flower" panose="02000000000000000000" pitchFamily="2" charset="0"/>
              </a:rPr>
              <a:t>informally guarantees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that, if no new updates are made to a given data item,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die Flower" panose="02000000000000000000" pitchFamily="2" charset="0"/>
              </a:rPr>
              <a:t>eventually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 all accesses to that item will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die Flower" panose="02000000000000000000" pitchFamily="2" charset="0"/>
              </a:rPr>
              <a:t>return the last updated value</a:t>
            </a:r>
            <a:r>
              <a:rPr lang="en-US" sz="2000" dirty="0" smtClean="0">
                <a:latin typeface="Indie Flower" panose="02000000000000000000" pitchFamily="2" charset="0"/>
              </a:rPr>
              <a:t>.</a:t>
            </a:r>
          </a:p>
          <a:p>
            <a:pPr algn="just"/>
            <a:r>
              <a:rPr lang="en-US" sz="2000" dirty="0" err="1" smtClean="0">
                <a:latin typeface="Indie Flower" panose="02000000000000000000" pitchFamily="2" charset="0"/>
              </a:rPr>
              <a:t>NoSQL</a:t>
            </a:r>
            <a:r>
              <a:rPr lang="en-US" sz="2000" dirty="0" smtClean="0">
                <a:latin typeface="Indie Flower" panose="02000000000000000000" pitchFamily="2" charset="0"/>
              </a:rPr>
              <a:t> </a:t>
            </a:r>
            <a:r>
              <a:rPr lang="en-US" sz="2000" dirty="0">
                <a:latin typeface="Indie Flower" panose="02000000000000000000" pitchFamily="2" charset="0"/>
              </a:rPr>
              <a:t>databases are often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highly optimized key–value stores </a:t>
            </a:r>
            <a:r>
              <a:rPr lang="en-US" sz="2000" dirty="0">
                <a:latin typeface="Indie Flower" panose="02000000000000000000" pitchFamily="2" charset="0"/>
              </a:rPr>
              <a:t>intended for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simple retrieval and appending operations</a:t>
            </a:r>
            <a:r>
              <a:rPr lang="en-US" sz="2000" dirty="0">
                <a:latin typeface="Indie Flower" panose="02000000000000000000" pitchFamily="2" charset="0"/>
              </a:rPr>
              <a:t>, with the goal being significant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performance benefits in terms of latency and throughput</a:t>
            </a:r>
            <a:r>
              <a:rPr lang="en-US" sz="2000" dirty="0">
                <a:latin typeface="Indie Flower" panose="02000000000000000000" pitchFamily="2" charset="0"/>
              </a:rPr>
              <a:t>.</a:t>
            </a:r>
          </a:p>
          <a:p>
            <a:pPr algn="just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die Flower" panose="02000000000000000000" pitchFamily="2" charset="0"/>
              </a:rPr>
              <a:t>Key–value stores </a:t>
            </a:r>
            <a:r>
              <a:rPr lang="en-US" sz="2000" dirty="0">
                <a:latin typeface="Indie Flower" panose="02000000000000000000" pitchFamily="2" charset="0"/>
              </a:rPr>
              <a:t>allow the application to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store its data in a schema-less way</a:t>
            </a:r>
            <a:r>
              <a:rPr lang="en-US" sz="2000" dirty="0">
                <a:latin typeface="Indie Flower" panose="02000000000000000000" pitchFamily="2" charset="0"/>
              </a:rPr>
              <a:t>. </a:t>
            </a:r>
            <a:endParaRPr lang="en-US" sz="2000" dirty="0" smtClean="0">
              <a:latin typeface="Indie Flower" panose="02000000000000000000" pitchFamily="2" charset="0"/>
            </a:endParaRPr>
          </a:p>
          <a:p>
            <a:pPr lvl="1" algn="just"/>
            <a:r>
              <a:rPr lang="en-US" sz="1800" dirty="0" smtClean="0">
                <a:latin typeface="Indie Flower" panose="02000000000000000000" pitchFamily="2" charset="0"/>
              </a:rPr>
              <a:t>The </a:t>
            </a:r>
            <a:r>
              <a:rPr lang="en-US" sz="1800" dirty="0">
                <a:latin typeface="Indie Flower" panose="02000000000000000000" pitchFamily="2" charset="0"/>
              </a:rPr>
              <a:t>data could be stored in a 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datatype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 of a programming language </a:t>
            </a:r>
            <a:r>
              <a:rPr lang="en-US" sz="1800" dirty="0">
                <a:latin typeface="Indie Flower" panose="02000000000000000000" pitchFamily="2" charset="0"/>
              </a:rPr>
              <a:t>or an object. Because of this, there is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no need for a fixed data mod</a:t>
            </a:r>
            <a:r>
              <a:rPr lang="en-US" sz="1800" dirty="0">
                <a:latin typeface="Indie Flower" panose="02000000000000000000" pitchFamily="2" charset="0"/>
              </a:rPr>
              <a:t>el.</a:t>
            </a:r>
          </a:p>
          <a:p>
            <a:pPr algn="just"/>
            <a:endParaRPr lang="en-US" sz="2000" dirty="0">
              <a:latin typeface="Indie Flower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23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455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508" y="350838"/>
            <a:ext cx="7849492" cy="1020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Indie Flower" panose="02000000000000000000" pitchFamily="2" charset="0"/>
              </a:rPr>
              <a:t> Amazon Elastic Beanstalk</a:t>
            </a:r>
            <a:endParaRPr lang="en-US" sz="3600" dirty="0">
              <a:latin typeface="Indie Flower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915400" cy="4724400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AWS Elastic Beanstalk </a:t>
            </a:r>
            <a:r>
              <a:rPr lang="en-US" sz="1800" dirty="0" smtClean="0">
                <a:latin typeface="Indie Flower" panose="02000000000000000000" pitchFamily="2" charset="0"/>
              </a:rPr>
              <a:t>provides a solution </a:t>
            </a:r>
            <a:r>
              <a:rPr lang="en-US" sz="1800" dirty="0">
                <a:latin typeface="Indie Flower" panose="02000000000000000000" pitchFamily="2" charset="0"/>
              </a:rPr>
              <a:t>to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quickly deploy </a:t>
            </a:r>
            <a:r>
              <a:rPr lang="en-US" sz="1800" dirty="0">
                <a:latin typeface="Indie Flower" panose="02000000000000000000" pitchFamily="2" charset="0"/>
              </a:rPr>
              <a:t>and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manage</a:t>
            </a:r>
            <a:r>
              <a:rPr lang="en-US" sz="1800" dirty="0">
                <a:latin typeface="Indie Flower" panose="02000000000000000000" pitchFamily="2" charset="0"/>
              </a:rPr>
              <a:t> applications in the AWS cloud. </a:t>
            </a:r>
            <a:endParaRPr lang="en-US" sz="1800" dirty="0" smtClean="0">
              <a:latin typeface="Indie Flower" panose="02000000000000000000" pitchFamily="2" charset="0"/>
            </a:endParaRPr>
          </a:p>
          <a:p>
            <a:r>
              <a:rPr lang="en-US" sz="1800" dirty="0" smtClean="0">
                <a:latin typeface="Indie Flower" panose="02000000000000000000" pitchFamily="2" charset="0"/>
              </a:rPr>
              <a:t>You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simply upload your application</a:t>
            </a:r>
            <a:r>
              <a:rPr lang="en-US" sz="1800" dirty="0">
                <a:latin typeface="Indie Flower" panose="02000000000000000000" pitchFamily="2" charset="0"/>
              </a:rPr>
              <a:t>, and Elastic Beanstalk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automatically</a:t>
            </a:r>
            <a:r>
              <a:rPr lang="en-US" sz="1800" dirty="0">
                <a:latin typeface="Indie Flower" panose="02000000000000000000" pitchFamily="2" charset="0"/>
              </a:rPr>
              <a:t> handles the deployment details of capacity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provisioning</a:t>
            </a:r>
            <a:r>
              <a:rPr lang="en-US" sz="1800" dirty="0">
                <a:latin typeface="Indie Flower" panose="02000000000000000000" pitchFamily="2" charset="0"/>
              </a:rPr>
              <a:t>,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load balancing, auto-scaling, </a:t>
            </a:r>
            <a:r>
              <a:rPr lang="en-US" sz="1800" dirty="0">
                <a:latin typeface="Indie Flower" panose="02000000000000000000" pitchFamily="2" charset="0"/>
              </a:rPr>
              <a:t>and application health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monitoring</a:t>
            </a:r>
            <a:r>
              <a:rPr lang="en-US" sz="1800" dirty="0">
                <a:latin typeface="Indie Flower" panose="02000000000000000000" pitchFamily="2" charset="0"/>
              </a:rPr>
              <a:t>. </a:t>
            </a:r>
            <a:endParaRPr lang="en-US" sz="1800" dirty="0" smtClean="0">
              <a:latin typeface="Indie Flower" panose="02000000000000000000" pitchFamily="2" charset="0"/>
            </a:endParaRPr>
          </a:p>
          <a:p>
            <a:r>
              <a:rPr lang="en-US" sz="1800" dirty="0" smtClean="0">
                <a:latin typeface="Indie Flower" panose="02000000000000000000" pitchFamily="2" charset="0"/>
              </a:rPr>
              <a:t>Elastic </a:t>
            </a:r>
            <a:r>
              <a:rPr lang="en-US" sz="1800" dirty="0">
                <a:latin typeface="Indie Flower" panose="02000000000000000000" pitchFamily="2" charset="0"/>
              </a:rPr>
              <a:t>Beanstalk leverages AWS services such as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Amazon 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EC2</a:t>
            </a:r>
            <a:r>
              <a:rPr lang="en-US" sz="1800" dirty="0" smtClean="0">
                <a:latin typeface="Indie Flower" panose="02000000000000000000" pitchFamily="2" charset="0"/>
              </a:rPr>
              <a:t>, 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Amazon S3</a:t>
            </a:r>
            <a:r>
              <a:rPr lang="en-US" sz="1800" dirty="0">
                <a:latin typeface="Indie Flower" panose="02000000000000000000" pitchFamily="2" charset="0"/>
              </a:rPr>
              <a:t>,</a:t>
            </a:r>
            <a:r>
              <a:rPr lang="en-US" sz="1800" dirty="0" smtClean="0">
                <a:latin typeface="Indie Flower" panose="02000000000000000000" pitchFamily="2" charset="0"/>
              </a:rPr>
              <a:t> …. </a:t>
            </a:r>
            <a:endParaRPr lang="en-US" sz="1800" dirty="0">
              <a:latin typeface="Indie Flower" panose="02000000000000000000" pitchFamily="2" charset="0"/>
            </a:endParaRPr>
          </a:p>
          <a:p>
            <a:r>
              <a:rPr lang="en-US" sz="1800" dirty="0" smtClean="0">
                <a:latin typeface="Indie Flower" panose="02000000000000000000" pitchFamily="2" charset="0"/>
              </a:rPr>
              <a:t>To </a:t>
            </a:r>
            <a:r>
              <a:rPr lang="en-US" sz="1800" dirty="0">
                <a:latin typeface="Indie Flower" panose="02000000000000000000" pitchFamily="2" charset="0"/>
              </a:rPr>
              <a:t>ensure easy portability of your application, Elastic Beanstalk is built using familiar software stacks such </a:t>
            </a:r>
            <a:r>
              <a:rPr lang="en-US" sz="1800" dirty="0" smtClean="0">
                <a:latin typeface="Indie Flower" panose="02000000000000000000" pitchFamily="2" charset="0"/>
              </a:rPr>
              <a:t>as:</a:t>
            </a:r>
          </a:p>
          <a:p>
            <a:pPr lvl="1"/>
            <a:r>
              <a:rPr lang="en-US" sz="1400" dirty="0" smtClean="0">
                <a:latin typeface="Indie Flower" panose="02000000000000000000" pitchFamily="2" charset="0"/>
              </a:rPr>
              <a:t>Apache </a:t>
            </a:r>
            <a:r>
              <a:rPr lang="en-US" sz="1400" dirty="0">
                <a:latin typeface="Indie Flower" panose="02000000000000000000" pitchFamily="2" charset="0"/>
              </a:rPr>
              <a:t>HTTP Server for Node.js, PHP and </a:t>
            </a:r>
            <a:r>
              <a:rPr lang="en-US" sz="1400" dirty="0" smtClean="0">
                <a:latin typeface="Indie Flower" panose="02000000000000000000" pitchFamily="2" charset="0"/>
              </a:rPr>
              <a:t>Python</a:t>
            </a:r>
          </a:p>
          <a:p>
            <a:pPr lvl="1"/>
            <a:r>
              <a:rPr lang="en-US" sz="1400" dirty="0" smtClean="0">
                <a:latin typeface="Indie Flower" panose="02000000000000000000" pitchFamily="2" charset="0"/>
              </a:rPr>
              <a:t>Passenger </a:t>
            </a:r>
            <a:r>
              <a:rPr lang="en-US" sz="1400" dirty="0">
                <a:latin typeface="Indie Flower" panose="02000000000000000000" pitchFamily="2" charset="0"/>
              </a:rPr>
              <a:t>for Ruby, </a:t>
            </a:r>
            <a:endParaRPr lang="en-US" sz="1400" dirty="0" smtClean="0">
              <a:latin typeface="Indie Flower" panose="02000000000000000000" pitchFamily="2" charset="0"/>
            </a:endParaRPr>
          </a:p>
          <a:p>
            <a:pPr lvl="1"/>
            <a:r>
              <a:rPr lang="en-US" sz="1400" dirty="0" smtClean="0">
                <a:latin typeface="Indie Flower" panose="02000000000000000000" pitchFamily="2" charset="0"/>
              </a:rPr>
              <a:t>IIS </a:t>
            </a:r>
            <a:r>
              <a:rPr lang="en-US" sz="1400" dirty="0">
                <a:latin typeface="Indie Flower" panose="02000000000000000000" pitchFamily="2" charset="0"/>
              </a:rPr>
              <a:t>7.5 for .</a:t>
            </a:r>
            <a:r>
              <a:rPr lang="en-US" sz="1400" dirty="0" smtClean="0">
                <a:latin typeface="Indie Flower" panose="02000000000000000000" pitchFamily="2" charset="0"/>
              </a:rPr>
              <a:t>NET</a:t>
            </a:r>
          </a:p>
          <a:p>
            <a:pPr lvl="1"/>
            <a:r>
              <a:rPr lang="en-US" sz="1400" dirty="0" smtClean="0">
                <a:latin typeface="Indie Flower" panose="02000000000000000000" pitchFamily="2" charset="0"/>
              </a:rPr>
              <a:t>Apache </a:t>
            </a:r>
            <a:r>
              <a:rPr lang="en-US" sz="1400" dirty="0">
                <a:latin typeface="Indie Flower" panose="02000000000000000000" pitchFamily="2" charset="0"/>
              </a:rPr>
              <a:t>Tomcat for Java. </a:t>
            </a:r>
            <a:endParaRPr lang="en-US" sz="1400" dirty="0" smtClean="0">
              <a:latin typeface="Indie Flower" panose="02000000000000000000" pitchFamily="2" charset="0"/>
            </a:endParaRPr>
          </a:p>
          <a:p>
            <a:r>
              <a:rPr lang="en-US" sz="1800" dirty="0" smtClean="0">
                <a:latin typeface="Indie Flower" panose="02000000000000000000" pitchFamily="2" charset="0"/>
              </a:rPr>
              <a:t>There </a:t>
            </a:r>
            <a:r>
              <a:rPr lang="en-US" sz="1800" dirty="0">
                <a:latin typeface="Indie Flower" panose="02000000000000000000" pitchFamily="2" charset="0"/>
              </a:rPr>
              <a:t>is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no additional charge </a:t>
            </a:r>
            <a:r>
              <a:rPr lang="en-US" sz="1800" dirty="0">
                <a:latin typeface="Indie Flower" panose="02000000000000000000" pitchFamily="2" charset="0"/>
              </a:rPr>
              <a:t>for Elastic Beanstalk - you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pay only for the AWS resources </a:t>
            </a:r>
            <a:r>
              <a:rPr lang="en-US" sz="1800" dirty="0">
                <a:latin typeface="Indie Flower" panose="02000000000000000000" pitchFamily="2" charset="0"/>
              </a:rPr>
              <a:t>needed to store and run your applications.</a:t>
            </a:r>
          </a:p>
          <a:p>
            <a:pPr algn="just"/>
            <a:endParaRPr lang="en-US" sz="1800" dirty="0">
              <a:latin typeface="Indie Flower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24</a:t>
            </a:fld>
            <a:endParaRPr kumimoji="0" lang="en-US"/>
          </a:p>
        </p:txBody>
      </p:sp>
      <p:grpSp>
        <p:nvGrpSpPr>
          <p:cNvPr id="11" name="Group 10"/>
          <p:cNvGrpSpPr/>
          <p:nvPr/>
        </p:nvGrpSpPr>
        <p:grpSpPr>
          <a:xfrm rot="19045773">
            <a:off x="-134694" y="383730"/>
            <a:ext cx="2068930" cy="858371"/>
            <a:chOff x="3616036" y="3453674"/>
            <a:chExt cx="3013364" cy="1118326"/>
          </a:xfrm>
        </p:grpSpPr>
        <p:pic>
          <p:nvPicPr>
            <p:cNvPr id="12" name="Picture 10" descr="C:\Users\shadi\Desktop\hd-blogshapes\hd-blogshapes\circle-transp-red6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6036" y="3453674"/>
              <a:ext cx="3013364" cy="1118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3901929" y="3793736"/>
              <a:ext cx="2441577" cy="413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Indie Flower" panose="02000000000000000000" pitchFamily="2" charset="0"/>
                </a:rPr>
                <a:t>Platform Services</a:t>
              </a:r>
              <a:endPara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Indie Flower" panose="02000000000000000000" pitchFamily="2" charset="0"/>
              </a:endParaRPr>
            </a:p>
          </p:txBody>
        </p:sp>
      </p:grp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76200"/>
            <a:ext cx="2828925" cy="6073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698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25</a:t>
            </a:fld>
            <a:endParaRPr kumimoji="0" lang="en-US"/>
          </a:p>
        </p:txBody>
      </p:sp>
      <p:sp>
        <p:nvSpPr>
          <p:cNvPr id="6" name="Cloud 5"/>
          <p:cNvSpPr/>
          <p:nvPr/>
        </p:nvSpPr>
        <p:spPr>
          <a:xfrm>
            <a:off x="381000" y="1981199"/>
            <a:ext cx="8534400" cy="4569547"/>
          </a:xfrm>
          <a:prstGeom prst="cloud">
            <a:avLst/>
          </a:prstGeom>
          <a:noFill/>
          <a:ln w="101600">
            <a:solidFill>
              <a:schemeClr val="tx1"/>
            </a:solidFill>
            <a:miter lim="800000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1" name="Picture 9" descr="C:\Users\shadi\Desktop\hd-blogshapes\hd-blogshapes\person1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9399" y="1477963"/>
            <a:ext cx="482601" cy="134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C:\Users\shadi\Desktop\hd-blogshapes\hd-blogshapes\arrow-black-curve4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62000" y="1752599"/>
            <a:ext cx="1371599" cy="138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urved Connector 15"/>
          <p:cNvCxnSpPr>
            <a:endCxn id="5122" idx="1"/>
          </p:cNvCxnSpPr>
          <p:nvPr/>
        </p:nvCxnSpPr>
        <p:spPr>
          <a:xfrm flipV="1">
            <a:off x="3200400" y="2841008"/>
            <a:ext cx="1762114" cy="967728"/>
          </a:xfrm>
          <a:prstGeom prst="curvedConnector3">
            <a:avLst/>
          </a:prstGeom>
          <a:ln w="76200">
            <a:solidFill>
              <a:schemeClr val="accent3">
                <a:lumMod val="7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37" idx="1"/>
          </p:cNvCxnSpPr>
          <p:nvPr/>
        </p:nvCxnSpPr>
        <p:spPr>
          <a:xfrm>
            <a:off x="3200400" y="4290535"/>
            <a:ext cx="2209800" cy="471105"/>
          </a:xfrm>
          <a:prstGeom prst="curvedConnector3">
            <a:avLst/>
          </a:prstGeom>
          <a:ln w="76200">
            <a:solidFill>
              <a:schemeClr val="accent3">
                <a:lumMod val="7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endCxn id="35" idx="1"/>
          </p:cNvCxnSpPr>
          <p:nvPr/>
        </p:nvCxnSpPr>
        <p:spPr>
          <a:xfrm>
            <a:off x="2286000" y="4495799"/>
            <a:ext cx="1066800" cy="786455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3">
                <a:lumMod val="7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661165" y="5254823"/>
            <a:ext cx="2730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Indie Flower" panose="02000000000000000000" pitchFamily="2" charset="0"/>
                <a:hlinkClick r:id="rId4"/>
              </a:rPr>
              <a:t>http://aws.amazon.com/dynamodb/</a:t>
            </a:r>
            <a:endParaRPr lang="en-US" sz="1400" dirty="0">
              <a:latin typeface="Indie Flower" panose="02000000000000000000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069942" y="3285425"/>
            <a:ext cx="3267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Indie Flower" panose="02000000000000000000" pitchFamily="2" charset="0"/>
                <a:hlinkClick r:id="rId5"/>
              </a:rPr>
              <a:t>http://aws.amazon.com/elasticmapreduce/</a:t>
            </a:r>
            <a:endParaRPr lang="en-US" sz="1400" dirty="0">
              <a:latin typeface="Indie Flower" panose="02000000000000000000" pitchFamily="2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286000" y="5802868"/>
            <a:ext cx="31293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Indie Flower" panose="02000000000000000000" pitchFamily="2" charset="0"/>
                <a:hlinkClick r:id="rId6"/>
              </a:rPr>
              <a:t>http://aws.amazon.com/elasticbeanstalk/</a:t>
            </a:r>
            <a:endParaRPr lang="en-US" sz="1400" dirty="0">
              <a:latin typeface="Indie Flower" panose="02000000000000000000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23529" y="4035623"/>
            <a:ext cx="22156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Indie Flower" panose="02000000000000000000" pitchFamily="2" charset="0"/>
                <a:hlinkClick r:id="rId7"/>
              </a:rPr>
              <a:t>http://aws.amazon.com/rds/</a:t>
            </a:r>
            <a:endParaRPr lang="en-US" sz="1400" dirty="0">
              <a:latin typeface="Indie Flower" panose="02000000000000000000" pitchFamily="2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962514" y="2362200"/>
            <a:ext cx="828686" cy="1004455"/>
            <a:chOff x="4419600" y="2362200"/>
            <a:chExt cx="828686" cy="1004455"/>
          </a:xfrm>
        </p:grpSpPr>
        <p:pic>
          <p:nvPicPr>
            <p:cNvPr id="5122" name="Picture 2" descr="C:\Users\shadi\Desktop\hd-blogshapes\hd-blogshapes\filled-box13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362200"/>
              <a:ext cx="828686" cy="957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513996" y="3018098"/>
              <a:ext cx="556563" cy="34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Indie Flower" panose="02000000000000000000" pitchFamily="2" charset="0"/>
                </a:rPr>
                <a:t>EMR</a:t>
              </a:r>
              <a:endParaRPr lang="en-US" b="1" dirty="0">
                <a:solidFill>
                  <a:schemeClr val="bg1"/>
                </a:solidFill>
                <a:latin typeface="Indie Flower" panose="02000000000000000000" pitchFamily="2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410200" y="4189280"/>
            <a:ext cx="1219200" cy="1144720"/>
            <a:chOff x="5791200" y="4147785"/>
            <a:chExt cx="1219200" cy="1144720"/>
          </a:xfrm>
        </p:grpSpPr>
        <p:pic>
          <p:nvPicPr>
            <p:cNvPr id="37" name="Picture 2" descr="C:\Users\shadi\Desktop\hd-blogshapes\hd-blogshapes\filled-box13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1200" y="4147785"/>
              <a:ext cx="1219200" cy="1144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5832765" y="4937361"/>
              <a:ext cx="106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/>
                  </a:solidFill>
                  <a:latin typeface="Indie Flower" panose="02000000000000000000" pitchFamily="2" charset="0"/>
                </a:rPr>
                <a:t>DynamoDB</a:t>
              </a:r>
              <a:endParaRPr lang="en-US" sz="1400" b="1" dirty="0">
                <a:solidFill>
                  <a:schemeClr val="bg1"/>
                </a:solidFill>
                <a:latin typeface="Indie Flower" panose="02000000000000000000" pitchFamily="2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31585" y="4667323"/>
            <a:ext cx="1085493" cy="1229861"/>
            <a:chOff x="3888722" y="4895923"/>
            <a:chExt cx="1085493" cy="1229861"/>
          </a:xfrm>
        </p:grpSpPr>
        <p:pic>
          <p:nvPicPr>
            <p:cNvPr id="35" name="Picture 2" descr="C:\Users\shadi\Desktop\hd-blogshapes\hd-blogshapes\filled-box13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9937" y="4895923"/>
              <a:ext cx="1064278" cy="1229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3888722" y="5791200"/>
              <a:ext cx="1011815" cy="320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 smtClean="0">
                  <a:solidFill>
                    <a:schemeClr val="bg1"/>
                  </a:solidFill>
                  <a:latin typeface="Indie Flower" panose="02000000000000000000" pitchFamily="2" charset="0"/>
                </a:rPr>
                <a:t>Beanstalk</a:t>
              </a:r>
              <a:endParaRPr lang="en-US" sz="1600" b="1" dirty="0">
                <a:solidFill>
                  <a:schemeClr val="bg1"/>
                </a:solidFill>
                <a:latin typeface="Indie Flower" panose="02000000000000000000" pitchFamily="2" charset="0"/>
              </a:endParaRPr>
            </a:p>
          </p:txBody>
        </p:sp>
      </p:grpSp>
      <p:cxnSp>
        <p:nvCxnSpPr>
          <p:cNvPr id="49" name="Curved Connector 48"/>
          <p:cNvCxnSpPr/>
          <p:nvPr/>
        </p:nvCxnSpPr>
        <p:spPr>
          <a:xfrm flipV="1">
            <a:off x="3352801" y="3706264"/>
            <a:ext cx="3971913" cy="256451"/>
          </a:xfrm>
          <a:prstGeom prst="curvedConnector3">
            <a:avLst/>
          </a:prstGeom>
          <a:ln w="76200">
            <a:solidFill>
              <a:schemeClr val="accent3">
                <a:lumMod val="7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7324714" y="3122174"/>
            <a:ext cx="828686" cy="992626"/>
            <a:chOff x="6449468" y="3671370"/>
            <a:chExt cx="828686" cy="992626"/>
          </a:xfrm>
        </p:grpSpPr>
        <p:pic>
          <p:nvPicPr>
            <p:cNvPr id="43" name="Picture 2" descr="C:\Users\shadi\Desktop\hd-blogshapes\hd-blogshapes\filled-box13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9468" y="3671370"/>
              <a:ext cx="828686" cy="957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6477000" y="4315439"/>
              <a:ext cx="627095" cy="34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Indie Flower" panose="02000000000000000000" pitchFamily="2" charset="0"/>
                </a:rPr>
                <a:t>RDS</a:t>
              </a:r>
              <a:endParaRPr lang="en-US" b="1" dirty="0">
                <a:solidFill>
                  <a:schemeClr val="bg1"/>
                </a:solidFill>
                <a:latin typeface="Indie Flower" panose="02000000000000000000" pitchFamily="2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91836" y="3529874"/>
            <a:ext cx="3013364" cy="1118326"/>
            <a:chOff x="3616036" y="3453674"/>
            <a:chExt cx="3013364" cy="1118326"/>
          </a:xfrm>
        </p:grpSpPr>
        <p:pic>
          <p:nvPicPr>
            <p:cNvPr id="40" name="Picture 10" descr="C:\Users\shadi\Desktop\hd-blogshapes\hd-blogshapes\circle-transp-red6.png"/>
            <p:cNvPicPr>
              <a:picLocks noChangeAspect="1" noChangeArrowheads="1"/>
            </p:cNvPicPr>
            <p:nvPr/>
          </p:nvPicPr>
          <p:blipFill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6036" y="3453674"/>
              <a:ext cx="3013364" cy="1118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4088620" y="3811987"/>
              <a:ext cx="2068195" cy="377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Indie Flower" panose="02000000000000000000" pitchFamily="2" charset="0"/>
                </a:rPr>
                <a:t>Platform Services</a:t>
              </a:r>
              <a:endPara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Indie Flower" panose="02000000000000000000" pitchFamily="2" charset="0"/>
              </a:endParaRPr>
            </a:p>
          </p:txBody>
        </p:sp>
      </p:grpSp>
      <p:pic>
        <p:nvPicPr>
          <p:cNvPr id="17410" name="Picture 2" descr="http://pentahoadmin.files.wordpress.com/2013/03/hadoop-elephant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14" y="2520889"/>
            <a:ext cx="519136" cy="3885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7412" name="Picture 4" descr="http://3.bp.blogspot.com/-ZeYZpE3tESU/UOz8-49WYvI/AAAAAAAAAP8/vt0-vDzXxwk/s72-c/database-developer-Eastbourne-Brighton-Sussex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225" y="3276600"/>
            <a:ext cx="429664" cy="42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http://www.bodhtree.com/blog/wp-content/uploads/2013/08/nosql_logo_0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964" y="4387363"/>
            <a:ext cx="794836" cy="4701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7416" name="Picture 8" descr="http://clipartist.info/RSS/openclipart.org/2011/August/13-Saturday/server-999px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087" y="4861316"/>
            <a:ext cx="392520" cy="60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7316092" cy="10207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die Flower" panose="02000000000000000000" pitchFamily="2" charset="0"/>
              </a:rPr>
              <a:t>Questions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die Flower" panose="02000000000000000000" pitchFamily="2" charset="0"/>
            </a:endParaRPr>
          </a:p>
        </p:txBody>
      </p:sp>
      <p:pic>
        <p:nvPicPr>
          <p:cNvPr id="38" name="Picture 2" descr="http://www.clker.com/cliparts/i/L/f/X/r/D/question-mark-hi.png"/>
          <p:cNvPicPr>
            <a:picLocks noChangeAspect="1" noChangeArrowheads="1"/>
          </p:cNvPicPr>
          <p:nvPr/>
        </p:nvPicPr>
        <p:blipFill>
          <a:blip r:embed="rId1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76498"/>
            <a:ext cx="818619" cy="137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95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26</a:t>
            </a:fld>
            <a:endParaRPr kumimoji="0" lang="en-US"/>
          </a:p>
        </p:txBody>
      </p:sp>
      <p:sp>
        <p:nvSpPr>
          <p:cNvPr id="6" name="Cloud 5"/>
          <p:cNvSpPr/>
          <p:nvPr/>
        </p:nvSpPr>
        <p:spPr>
          <a:xfrm>
            <a:off x="381000" y="1981199"/>
            <a:ext cx="8534400" cy="4569547"/>
          </a:xfrm>
          <a:prstGeom prst="cloud">
            <a:avLst/>
          </a:prstGeom>
          <a:noFill/>
          <a:ln w="101600">
            <a:solidFill>
              <a:schemeClr val="tx1"/>
            </a:solidFill>
            <a:miter lim="800000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1" name="Picture 9" descr="C:\Users\shadi\Desktop\hd-blogshapes\hd-blogshapes\person1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9399" y="1477963"/>
            <a:ext cx="482601" cy="134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C:\Users\shadi\Desktop\hd-blogshapes\hd-blogshapes\arrow-black-curve4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62000" y="1752599"/>
            <a:ext cx="1371599" cy="138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urved Connector 15"/>
          <p:cNvCxnSpPr>
            <a:endCxn id="58" idx="1"/>
          </p:cNvCxnSpPr>
          <p:nvPr/>
        </p:nvCxnSpPr>
        <p:spPr>
          <a:xfrm flipV="1">
            <a:off x="3200400" y="3088666"/>
            <a:ext cx="1762113" cy="720070"/>
          </a:xfrm>
          <a:prstGeom prst="curvedConnector3">
            <a:avLst/>
          </a:prstGeom>
          <a:ln w="76200">
            <a:solidFill>
              <a:schemeClr val="accent3">
                <a:lumMod val="7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>
            <a:off x="1905000" y="4540225"/>
            <a:ext cx="2057400" cy="351603"/>
          </a:xfrm>
          <a:prstGeom prst="curvedConnector3">
            <a:avLst/>
          </a:prstGeom>
          <a:ln w="76200">
            <a:solidFill>
              <a:schemeClr val="accent3">
                <a:lumMod val="7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219664" y="5408711"/>
            <a:ext cx="27655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Indie Flower" panose="02000000000000000000" pitchFamily="2" charset="0"/>
                <a:hlinkClick r:id="rId4"/>
              </a:rPr>
              <a:t>http://aws.amazon.com/cloudwatch/</a:t>
            </a:r>
            <a:endParaRPr lang="en-US" sz="1400" dirty="0">
              <a:latin typeface="Indie Flower" panose="02000000000000000000" pitchFamily="2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968699" y="4343168"/>
            <a:ext cx="1219200" cy="1144720"/>
            <a:chOff x="5791200" y="4147785"/>
            <a:chExt cx="1219200" cy="1144720"/>
          </a:xfrm>
        </p:grpSpPr>
        <p:pic>
          <p:nvPicPr>
            <p:cNvPr id="37" name="Picture 2" descr="C:\Users\shadi\Desktop\hd-blogshapes\hd-blogshapes\filled-box13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1200" y="4147785"/>
              <a:ext cx="1219200" cy="1144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5832765" y="4937361"/>
              <a:ext cx="106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 smtClean="0">
                  <a:solidFill>
                    <a:schemeClr val="bg1"/>
                  </a:solidFill>
                  <a:latin typeface="Indie Flower" panose="02000000000000000000" pitchFamily="2" charset="0"/>
                </a:rPr>
                <a:t>CloudWatch</a:t>
              </a:r>
              <a:endParaRPr lang="en-US" sz="1400" b="1" dirty="0">
                <a:solidFill>
                  <a:schemeClr val="bg1"/>
                </a:solidFill>
                <a:latin typeface="Indie Flower" panose="02000000000000000000" pitchFamily="2" charset="0"/>
              </a:endParaRPr>
            </a:p>
          </p:txBody>
        </p:sp>
      </p:grp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7316092" cy="10207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die Flower" panose="02000000000000000000" pitchFamily="2" charset="0"/>
              </a:rPr>
              <a:t>Cross Service Features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die Flower" panose="02000000000000000000" pitchFamily="2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83814" y="3581400"/>
            <a:ext cx="2949986" cy="1066800"/>
            <a:chOff x="3679414" y="2286000"/>
            <a:chExt cx="2949986" cy="1066800"/>
          </a:xfrm>
        </p:grpSpPr>
        <p:pic>
          <p:nvPicPr>
            <p:cNvPr id="48" name="Picture 11" descr="C:\Users\shadi\Desktop\hd-blogshapes\hd-blogshapes\circle-transp-red3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9414" y="2286000"/>
              <a:ext cx="2949986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/>
            <p:cNvSpPr txBox="1"/>
            <p:nvPr/>
          </p:nvSpPr>
          <p:spPr>
            <a:xfrm>
              <a:off x="4224001" y="2590800"/>
              <a:ext cx="1643399" cy="654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 dirty="0" smtClean="0">
                  <a:solidFill>
                    <a:schemeClr val="accent5">
                      <a:lumMod val="50000"/>
                    </a:schemeClr>
                  </a:solidFill>
                  <a:latin typeface="Indie Flower" panose="02000000000000000000" pitchFamily="2" charset="0"/>
                </a:rPr>
                <a:t>Cross Service</a:t>
              </a:r>
            </a:p>
            <a:p>
              <a:pPr>
                <a:lnSpc>
                  <a:spcPct val="90000"/>
                </a:lnSpc>
              </a:pPr>
              <a:r>
                <a:rPr lang="en-US" sz="2000" b="1" dirty="0" smtClean="0">
                  <a:solidFill>
                    <a:schemeClr val="accent5">
                      <a:lumMod val="50000"/>
                    </a:schemeClr>
                  </a:solidFill>
                  <a:latin typeface="Indie Flower" panose="02000000000000000000" pitchFamily="2" charset="0"/>
                </a:rPr>
                <a:t>Features</a:t>
              </a:r>
              <a:endParaRPr lang="en-US" sz="2000" b="1" dirty="0">
                <a:solidFill>
                  <a:schemeClr val="accent5">
                    <a:lumMod val="50000"/>
                  </a:schemeClr>
                </a:solidFill>
                <a:latin typeface="Indie Flower" panose="02000000000000000000" pitchFamily="2" charset="0"/>
              </a:endParaRPr>
            </a:p>
          </p:txBody>
        </p:sp>
      </p:grpSp>
      <p:pic>
        <p:nvPicPr>
          <p:cNvPr id="1026" name="Picture 2" descr="http://databasesincloud.files.wordpress.com/2011/11/amc_cloudwatch_rd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299" y="4497288"/>
            <a:ext cx="762000" cy="59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/>
          <p:cNvSpPr/>
          <p:nvPr/>
        </p:nvSpPr>
        <p:spPr>
          <a:xfrm>
            <a:off x="4471552" y="3730823"/>
            <a:ext cx="2310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Indie Flower" panose="02000000000000000000" pitchFamily="2" charset="0"/>
                <a:hlinkClick r:id="rId8"/>
              </a:rPr>
              <a:t>http://aws.amazon.com/swf/</a:t>
            </a:r>
            <a:endParaRPr lang="en-US" sz="1400" dirty="0">
              <a:latin typeface="Indie Flower" panose="02000000000000000000" pitchFamily="2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4962513" y="2362200"/>
            <a:ext cx="1314195" cy="1524000"/>
            <a:chOff x="4419600" y="2362200"/>
            <a:chExt cx="828686" cy="1004455"/>
          </a:xfrm>
        </p:grpSpPr>
        <p:pic>
          <p:nvPicPr>
            <p:cNvPr id="58" name="Picture 2" descr="C:\Users\shadi\Desktop\hd-blogshapes\hd-blogshapes\filled-box13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362200"/>
              <a:ext cx="828686" cy="957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/>
            <p:cNvSpPr txBox="1"/>
            <p:nvPr/>
          </p:nvSpPr>
          <p:spPr>
            <a:xfrm>
              <a:off x="4513996" y="3018098"/>
              <a:ext cx="603050" cy="34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Indie Flower" panose="02000000000000000000" pitchFamily="2" charset="0"/>
                </a:rPr>
                <a:t>SWF</a:t>
              </a:r>
              <a:endParaRPr lang="en-US" b="1" dirty="0">
                <a:solidFill>
                  <a:schemeClr val="bg1"/>
                </a:solidFill>
                <a:latin typeface="Indie Flower" panose="02000000000000000000" pitchFamily="2" charset="0"/>
              </a:endParaRPr>
            </a:p>
          </p:txBody>
        </p:sp>
      </p:grpSp>
      <p:pic>
        <p:nvPicPr>
          <p:cNvPr id="60" name="Picture 6" descr="http://www.edrawsoft.com/images/workflow/service%20workflow%20full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533" y="2586054"/>
            <a:ext cx="797631" cy="69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2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508" y="350838"/>
            <a:ext cx="7849492" cy="1020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Indie Flower" panose="02000000000000000000" pitchFamily="2" charset="0"/>
              </a:rPr>
              <a:t> 	Amazon </a:t>
            </a:r>
            <a:r>
              <a:rPr lang="en-US" sz="3600" dirty="0" err="1" smtClean="0">
                <a:latin typeface="Indie Flower" panose="02000000000000000000" pitchFamily="2" charset="0"/>
              </a:rPr>
              <a:t>CloudWatch</a:t>
            </a:r>
            <a:endParaRPr lang="en-US" sz="3600" dirty="0">
              <a:latin typeface="Indie Flower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72440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Indie Flower" panose="02000000000000000000" pitchFamily="2" charset="0"/>
              </a:rPr>
              <a:t>Amazon 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CloudWatch</a:t>
            </a:r>
            <a:r>
              <a:rPr lang="en-US" sz="1800" dirty="0">
                <a:latin typeface="Indie Flower" panose="02000000000000000000" pitchFamily="2" charset="0"/>
              </a:rPr>
              <a:t> provides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monitoring for AWS cloud resources </a:t>
            </a:r>
            <a:r>
              <a:rPr lang="en-US" sz="1800" dirty="0">
                <a:latin typeface="Indie Flower" panose="02000000000000000000" pitchFamily="2" charset="0"/>
              </a:rPr>
              <a:t>and the applications customers run on AWS. </a:t>
            </a:r>
            <a:endParaRPr lang="en-US" sz="1800" dirty="0" smtClean="0">
              <a:latin typeface="Indie Flower" panose="02000000000000000000" pitchFamily="2" charset="0"/>
            </a:endParaRPr>
          </a:p>
          <a:p>
            <a:r>
              <a:rPr lang="en-US" sz="1800" dirty="0" smtClean="0">
                <a:latin typeface="Indie Flower" panose="02000000000000000000" pitchFamily="2" charset="0"/>
              </a:rPr>
              <a:t>Amazon </a:t>
            </a:r>
            <a:r>
              <a:rPr lang="en-US" sz="1800" dirty="0" err="1">
                <a:latin typeface="Indie Flower" panose="02000000000000000000" pitchFamily="2" charset="0"/>
              </a:rPr>
              <a:t>CloudWatch</a:t>
            </a:r>
            <a:r>
              <a:rPr lang="en-US" sz="1800" dirty="0">
                <a:latin typeface="Indie Flower" panose="02000000000000000000" pitchFamily="2" charset="0"/>
              </a:rPr>
              <a:t> lets you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programmatically</a:t>
            </a:r>
            <a:r>
              <a:rPr lang="en-US" sz="1800" dirty="0">
                <a:latin typeface="Indie Flower" panose="02000000000000000000" pitchFamily="2" charset="0"/>
              </a:rPr>
              <a:t> retrieve your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monitoring data</a:t>
            </a:r>
            <a:r>
              <a:rPr lang="en-US" sz="1800" dirty="0">
                <a:latin typeface="Indie Flower" panose="02000000000000000000" pitchFamily="2" charset="0"/>
              </a:rPr>
              <a:t>, view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graphs</a:t>
            </a:r>
            <a:r>
              <a:rPr lang="en-US" sz="1800" dirty="0">
                <a:latin typeface="Indie Flower" panose="02000000000000000000" pitchFamily="2" charset="0"/>
              </a:rPr>
              <a:t>, and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set alarms </a:t>
            </a:r>
            <a:r>
              <a:rPr lang="en-US" sz="1800" dirty="0">
                <a:latin typeface="Indie Flower" panose="02000000000000000000" pitchFamily="2" charset="0"/>
              </a:rPr>
              <a:t>to help you troubleshoot, spot trends, and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take automated action </a:t>
            </a:r>
            <a:r>
              <a:rPr lang="en-US" sz="1800" dirty="0">
                <a:latin typeface="Indie Flower" panose="02000000000000000000" pitchFamily="2" charset="0"/>
              </a:rPr>
              <a:t>based on the state of your cloud environment.</a:t>
            </a:r>
          </a:p>
          <a:p>
            <a:pPr algn="just"/>
            <a:r>
              <a:rPr lang="en-US" sz="1800" dirty="0">
                <a:latin typeface="Indie Flower" panose="02000000000000000000" pitchFamily="2" charset="0"/>
              </a:rPr>
              <a:t>Amazon </a:t>
            </a:r>
            <a:r>
              <a:rPr lang="en-US" sz="1800" dirty="0" err="1">
                <a:latin typeface="Indie Flower" panose="02000000000000000000" pitchFamily="2" charset="0"/>
              </a:rPr>
              <a:t>CloudWatch</a:t>
            </a:r>
            <a:r>
              <a:rPr lang="en-US" sz="1800" dirty="0">
                <a:latin typeface="Indie Flower" panose="02000000000000000000" pitchFamily="2" charset="0"/>
              </a:rPr>
              <a:t> enables you to monitor your AWS resources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up-to-the-minute 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in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real-time</a:t>
            </a:r>
            <a:r>
              <a:rPr lang="en-US" sz="1800" dirty="0">
                <a:latin typeface="Indie Flower" panose="02000000000000000000" pitchFamily="2" charset="0"/>
              </a:rPr>
              <a:t>, </a:t>
            </a:r>
            <a:r>
              <a:rPr lang="en-US" sz="1800" dirty="0" smtClean="0">
                <a:latin typeface="Indie Flower" panose="02000000000000000000" pitchFamily="2" charset="0"/>
              </a:rPr>
              <a:t>including: </a:t>
            </a:r>
          </a:p>
          <a:p>
            <a:pPr lvl="1" algn="just"/>
            <a:r>
              <a:rPr lang="en-US" sz="1600" dirty="0" smtClean="0">
                <a:latin typeface="Indie Flower" panose="02000000000000000000" pitchFamily="2" charset="0"/>
              </a:rPr>
              <a:t>Amazon </a:t>
            </a:r>
            <a:r>
              <a:rPr lang="en-US" sz="1600" dirty="0">
                <a:latin typeface="Indie Flower" panose="02000000000000000000" pitchFamily="2" charset="0"/>
              </a:rPr>
              <a:t>EC2 instances, </a:t>
            </a:r>
            <a:endParaRPr lang="en-US" sz="1600" dirty="0" smtClean="0">
              <a:latin typeface="Indie Flower" panose="02000000000000000000" pitchFamily="2" charset="0"/>
            </a:endParaRPr>
          </a:p>
          <a:p>
            <a:pPr lvl="1" algn="just"/>
            <a:r>
              <a:rPr lang="en-US" sz="1600" dirty="0" smtClean="0">
                <a:latin typeface="Indie Flower" panose="02000000000000000000" pitchFamily="2" charset="0"/>
              </a:rPr>
              <a:t>Amazon </a:t>
            </a:r>
            <a:r>
              <a:rPr lang="en-US" sz="1600" dirty="0">
                <a:latin typeface="Indie Flower" panose="02000000000000000000" pitchFamily="2" charset="0"/>
              </a:rPr>
              <a:t>EBS volumes, </a:t>
            </a:r>
            <a:endParaRPr lang="en-US" sz="1600" dirty="0" smtClean="0">
              <a:latin typeface="Indie Flower" panose="02000000000000000000" pitchFamily="2" charset="0"/>
            </a:endParaRPr>
          </a:p>
          <a:p>
            <a:pPr lvl="1" algn="just"/>
            <a:r>
              <a:rPr lang="en-US" sz="1600" dirty="0" smtClean="0">
                <a:latin typeface="Indie Flower" panose="02000000000000000000" pitchFamily="2" charset="0"/>
              </a:rPr>
              <a:t>Elastic </a:t>
            </a:r>
            <a:r>
              <a:rPr lang="en-US" sz="1600" dirty="0">
                <a:latin typeface="Indie Flower" panose="02000000000000000000" pitchFamily="2" charset="0"/>
              </a:rPr>
              <a:t>Load Balancers</a:t>
            </a:r>
            <a:r>
              <a:rPr lang="en-US" sz="1600" dirty="0" smtClean="0">
                <a:latin typeface="Indie Flower" panose="02000000000000000000" pitchFamily="2" charset="0"/>
              </a:rPr>
              <a:t>,</a:t>
            </a:r>
          </a:p>
          <a:p>
            <a:pPr lvl="1" algn="just"/>
            <a:r>
              <a:rPr lang="en-US" sz="1600" dirty="0" smtClean="0">
                <a:latin typeface="Indie Flower" panose="02000000000000000000" pitchFamily="2" charset="0"/>
              </a:rPr>
              <a:t>Amazon </a:t>
            </a:r>
            <a:r>
              <a:rPr lang="en-US" sz="1600" dirty="0">
                <a:latin typeface="Indie Flower" panose="02000000000000000000" pitchFamily="2" charset="0"/>
              </a:rPr>
              <a:t>RDS DB instances. </a:t>
            </a:r>
            <a:endParaRPr lang="en-US" sz="1600" dirty="0" smtClean="0">
              <a:latin typeface="Indie Flower" panose="02000000000000000000" pitchFamily="2" charset="0"/>
            </a:endParaRPr>
          </a:p>
          <a:p>
            <a:pPr algn="just"/>
            <a:r>
              <a:rPr lang="en-US" sz="1800" dirty="0" smtClean="0">
                <a:latin typeface="Indie Flower" panose="02000000000000000000" pitchFamily="2" charset="0"/>
              </a:rPr>
              <a:t>Metrics </a:t>
            </a:r>
            <a:r>
              <a:rPr lang="en-US" sz="1800" dirty="0">
                <a:latin typeface="Indie Flower" panose="02000000000000000000" pitchFamily="2" charset="0"/>
              </a:rPr>
              <a:t>such as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CPU utilization</a:t>
            </a:r>
            <a:r>
              <a:rPr lang="en-US" sz="1800" dirty="0">
                <a:latin typeface="Indie Flower" panose="02000000000000000000" pitchFamily="2" charset="0"/>
              </a:rPr>
              <a:t>,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latency</a:t>
            </a:r>
            <a:r>
              <a:rPr lang="en-US" sz="1800" dirty="0">
                <a:latin typeface="Indie Flower" panose="02000000000000000000" pitchFamily="2" charset="0"/>
              </a:rPr>
              <a:t>, and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request counts </a:t>
            </a:r>
            <a:r>
              <a:rPr lang="en-US" sz="1800" dirty="0">
                <a:latin typeface="Indie Flower" panose="02000000000000000000" pitchFamily="2" charset="0"/>
              </a:rPr>
              <a:t>are provided automatically for these AWS resources. </a:t>
            </a:r>
            <a:endParaRPr lang="en-US" sz="1800" dirty="0" smtClean="0">
              <a:latin typeface="Indie Flower" panose="02000000000000000000" pitchFamily="2" charset="0"/>
            </a:endParaRPr>
          </a:p>
          <a:p>
            <a:pPr algn="just"/>
            <a:r>
              <a:rPr lang="en-US" sz="1800" dirty="0" smtClean="0">
                <a:latin typeface="Indie Flower" panose="02000000000000000000" pitchFamily="2" charset="0"/>
              </a:rPr>
              <a:t>Customers can </a:t>
            </a:r>
            <a:r>
              <a:rPr lang="en-US" sz="1800" dirty="0">
                <a:latin typeface="Indie Flower" panose="02000000000000000000" pitchFamily="2" charset="0"/>
              </a:rPr>
              <a:t>also supply </a:t>
            </a:r>
            <a:r>
              <a:rPr lang="en-US" sz="1800" dirty="0" smtClean="0">
                <a:latin typeface="Indie Flower" panose="02000000000000000000" pitchFamily="2" charset="0"/>
              </a:rPr>
              <a:t>their 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own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custom application and system metrics</a:t>
            </a:r>
            <a:r>
              <a:rPr lang="en-US" sz="1800" dirty="0">
                <a:latin typeface="Indie Flower" panose="02000000000000000000" pitchFamily="2" charset="0"/>
              </a:rPr>
              <a:t>, such as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memory usage</a:t>
            </a:r>
            <a:r>
              <a:rPr lang="en-US" sz="1800" dirty="0">
                <a:latin typeface="Indie Flower" panose="02000000000000000000" pitchFamily="2" charset="0"/>
              </a:rPr>
              <a:t>,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transaction volumes</a:t>
            </a:r>
            <a:r>
              <a:rPr lang="en-US" sz="1800" dirty="0">
                <a:latin typeface="Indie Flower" panose="02000000000000000000" pitchFamily="2" charset="0"/>
              </a:rPr>
              <a:t>, or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error rates</a:t>
            </a:r>
            <a:r>
              <a:rPr lang="en-US" sz="1800" dirty="0" smtClean="0">
                <a:latin typeface="Indie Flower" panose="02000000000000000000" pitchFamily="2" charset="0"/>
              </a:rPr>
              <a:t>,.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27</a:t>
            </a:fld>
            <a:endParaRPr kumimoji="0" lang="en-US"/>
          </a:p>
        </p:txBody>
      </p:sp>
      <p:grpSp>
        <p:nvGrpSpPr>
          <p:cNvPr id="9" name="Group 8"/>
          <p:cNvGrpSpPr/>
          <p:nvPr/>
        </p:nvGrpSpPr>
        <p:grpSpPr>
          <a:xfrm rot="19767678">
            <a:off x="-48208" y="224736"/>
            <a:ext cx="2255767" cy="1025918"/>
            <a:chOff x="3679414" y="2286000"/>
            <a:chExt cx="2949986" cy="1066800"/>
          </a:xfrm>
        </p:grpSpPr>
        <p:pic>
          <p:nvPicPr>
            <p:cNvPr id="10" name="Picture 11" descr="C:\Users\shadi\Desktop\hd-blogshapes\hd-blogshapes\circle-transp-red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9414" y="2286000"/>
              <a:ext cx="2949986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151409" y="2636173"/>
              <a:ext cx="1788590" cy="5632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Indie Flower" panose="02000000000000000000" pitchFamily="2" charset="0"/>
                </a:rPr>
                <a:t>Cross Service</a:t>
              </a:r>
            </a:p>
            <a:p>
              <a:pPr>
                <a:lnSpc>
                  <a:spcPct val="90000"/>
                </a:lnSpc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Indie Flower" panose="02000000000000000000" pitchFamily="2" charset="0"/>
                </a:rPr>
                <a:t>Features</a:t>
              </a:r>
              <a:endParaRPr lang="en-US" sz="1600" b="1" dirty="0">
                <a:solidFill>
                  <a:schemeClr val="accent5">
                    <a:lumMod val="50000"/>
                  </a:schemeClr>
                </a:solidFill>
                <a:latin typeface="Indie Flower" panose="02000000000000000000" pitchFamily="2" charset="0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33193"/>
            <a:ext cx="3384288" cy="615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40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508" y="350838"/>
            <a:ext cx="7849492" cy="102076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Indie Flower" panose="02000000000000000000" pitchFamily="2" charset="0"/>
              </a:rPr>
              <a:t>  Amazon </a:t>
            </a:r>
            <a:r>
              <a:rPr lang="en-US" sz="3600" dirty="0">
                <a:latin typeface="Indie Flower" panose="02000000000000000000" pitchFamily="2" charset="0"/>
              </a:rPr>
              <a:t>Simple Workflow </a:t>
            </a:r>
            <a:r>
              <a:rPr lang="en-US" sz="3600" dirty="0" smtClean="0">
                <a:latin typeface="Indie Flower" panose="02000000000000000000" pitchFamily="2" charset="0"/>
              </a:rPr>
              <a:t>Service (SWF)</a:t>
            </a:r>
            <a:endParaRPr lang="en-US" sz="3600" dirty="0">
              <a:latin typeface="Indie Flower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724400"/>
          </a:xfrm>
        </p:spPr>
        <p:txBody>
          <a:bodyPr>
            <a:noAutofit/>
          </a:bodyPr>
          <a:lstStyle/>
          <a:p>
            <a:pPr algn="just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Amazon SWF </a:t>
            </a:r>
            <a:r>
              <a:rPr lang="en-US" dirty="0">
                <a:latin typeface="Indie Flower" panose="02000000000000000000" pitchFamily="2" charset="0"/>
              </a:rPr>
              <a:t>is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Indie Flower" panose="02000000000000000000" pitchFamily="2" charset="0"/>
              </a:rPr>
              <a:t>task coordination </a:t>
            </a:r>
            <a:r>
              <a:rPr lang="en-US" dirty="0">
                <a:latin typeface="Indie Flower" panose="02000000000000000000" pitchFamily="2" charset="0"/>
              </a:rPr>
              <a:t>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Indie Flower" panose="02000000000000000000" pitchFamily="2" charset="0"/>
              </a:rPr>
              <a:t>state management service</a:t>
            </a:r>
            <a:r>
              <a:rPr lang="en-US" dirty="0">
                <a:latin typeface="Indie Flower" panose="02000000000000000000" pitchFamily="2" charset="0"/>
              </a:rPr>
              <a:t> for cloud applications. </a:t>
            </a:r>
            <a:endParaRPr lang="en-US" dirty="0" smtClean="0">
              <a:latin typeface="Indie Flower" panose="02000000000000000000" pitchFamily="2" charset="0"/>
            </a:endParaRPr>
          </a:p>
          <a:p>
            <a:pPr algn="just"/>
            <a:r>
              <a:rPr lang="en-US" dirty="0" smtClean="0">
                <a:latin typeface="Indie Flower" panose="02000000000000000000" pitchFamily="2" charset="0"/>
              </a:rPr>
              <a:t>Using </a:t>
            </a:r>
            <a:r>
              <a:rPr lang="en-US" dirty="0">
                <a:latin typeface="Indie Flower" panose="02000000000000000000" pitchFamily="2" charset="0"/>
              </a:rPr>
              <a:t>Amazon SWF, you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structure</a:t>
            </a:r>
            <a:r>
              <a:rPr lang="en-US" dirty="0">
                <a:latin typeface="Indie Flower" panose="02000000000000000000" pitchFamily="2" charset="0"/>
              </a:rPr>
              <a:t> the various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processing steps </a:t>
            </a:r>
            <a:r>
              <a:rPr lang="en-US" dirty="0">
                <a:latin typeface="Indie Flower" panose="02000000000000000000" pitchFamily="2" charset="0"/>
              </a:rPr>
              <a:t>in an application that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runs across one or more machines </a:t>
            </a:r>
            <a:r>
              <a:rPr lang="en-US" dirty="0">
                <a:latin typeface="Indie Flower" panose="02000000000000000000" pitchFamily="2" charset="0"/>
              </a:rPr>
              <a:t>as a set of “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Indie Flower" panose="02000000000000000000" pitchFamily="2" charset="0"/>
              </a:rPr>
              <a:t>tasks</a:t>
            </a:r>
            <a:r>
              <a:rPr lang="en-US" dirty="0">
                <a:latin typeface="Indie Flower" panose="02000000000000000000" pitchFamily="2" charset="0"/>
              </a:rPr>
              <a:t>.” </a:t>
            </a:r>
            <a:endParaRPr lang="en-US" dirty="0" smtClean="0">
              <a:latin typeface="Indie Flower" panose="02000000000000000000" pitchFamily="2" charset="0"/>
            </a:endParaRPr>
          </a:p>
          <a:p>
            <a:pPr algn="just"/>
            <a:r>
              <a:rPr lang="en-US" dirty="0" smtClean="0">
                <a:latin typeface="Indie Flower" panose="02000000000000000000" pitchFamily="2" charset="0"/>
              </a:rPr>
              <a:t>Amazon </a:t>
            </a:r>
            <a:r>
              <a:rPr lang="en-US" dirty="0">
                <a:latin typeface="Indie Flower" panose="02000000000000000000" pitchFamily="2" charset="0"/>
              </a:rPr>
              <a:t>SWF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manages dependencies </a:t>
            </a:r>
            <a:r>
              <a:rPr lang="en-US" dirty="0">
                <a:latin typeface="Indie Flower" panose="02000000000000000000" pitchFamily="2" charset="0"/>
              </a:rPr>
              <a:t>between the tasks,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schedules</a:t>
            </a:r>
            <a:r>
              <a:rPr lang="en-US" dirty="0">
                <a:latin typeface="Indie Flower" panose="02000000000000000000" pitchFamily="2" charset="0"/>
              </a:rPr>
              <a:t> the tasks for execution, and runs any logic that needs to be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executed in parallel</a:t>
            </a:r>
            <a:r>
              <a:rPr lang="en-US" dirty="0">
                <a:latin typeface="Indie Flower" panose="02000000000000000000" pitchFamily="2" charset="0"/>
              </a:rPr>
              <a:t>. </a:t>
            </a:r>
            <a:endParaRPr lang="en-US" dirty="0" smtClean="0">
              <a:latin typeface="Indie Flower" panose="02000000000000000000" pitchFamily="2" charset="0"/>
            </a:endParaRPr>
          </a:p>
          <a:p>
            <a:pPr algn="just"/>
            <a:r>
              <a:rPr lang="en-US" dirty="0" smtClean="0">
                <a:latin typeface="Indie Flower" panose="02000000000000000000" pitchFamily="2" charset="0"/>
              </a:rPr>
              <a:t>The </a:t>
            </a:r>
            <a:r>
              <a:rPr lang="en-US" dirty="0">
                <a:latin typeface="Indie Flower" panose="02000000000000000000" pitchFamily="2" charset="0"/>
              </a:rPr>
              <a:t>service also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tracks</a:t>
            </a:r>
            <a:r>
              <a:rPr lang="en-US" dirty="0" smtClean="0">
                <a:latin typeface="Indie Flower" panose="02000000000000000000" pitchFamily="2" charset="0"/>
              </a:rPr>
              <a:t> the tasks’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progress</a:t>
            </a:r>
            <a:r>
              <a:rPr lang="en-US" dirty="0" smtClean="0">
                <a:latin typeface="Indie Flower" panose="02000000000000000000" pitchFamily="2" charset="0"/>
              </a:rPr>
              <a:t>.</a:t>
            </a:r>
          </a:p>
          <a:p>
            <a:pPr algn="just"/>
            <a:r>
              <a:rPr lang="en-US" dirty="0" smtClean="0">
                <a:latin typeface="Indie Flower" panose="02000000000000000000" pitchFamily="2" charset="0"/>
              </a:rPr>
              <a:t>As the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Indie Flower" panose="02000000000000000000" pitchFamily="2" charset="0"/>
              </a:rPr>
              <a:t>business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Indie Flower" panose="02000000000000000000" pitchFamily="2" charset="0"/>
              </a:rPr>
              <a:t>requirements change</a:t>
            </a:r>
            <a:r>
              <a:rPr lang="en-US" dirty="0">
                <a:latin typeface="Indie Flower" panose="02000000000000000000" pitchFamily="2" charset="0"/>
              </a:rPr>
              <a:t>, Amazon SWF makes it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easy to change application logic </a:t>
            </a:r>
            <a:r>
              <a:rPr lang="en-US" dirty="0">
                <a:latin typeface="Indie Flower" panose="02000000000000000000" pitchFamily="2" charset="0"/>
              </a:rPr>
              <a:t>without having to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worry about the underlying state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machinery</a:t>
            </a:r>
            <a:r>
              <a:rPr lang="en-US" dirty="0" smtClean="0">
                <a:latin typeface="Indie Flower" panose="02000000000000000000" pitchFamily="2" charset="0"/>
              </a:rPr>
              <a:t> </a:t>
            </a:r>
            <a:r>
              <a:rPr lang="en-US" dirty="0">
                <a:latin typeface="Indie Flower" panose="02000000000000000000" pitchFamily="2" charset="0"/>
              </a:rPr>
              <a:t>and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flow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control</a:t>
            </a:r>
            <a:r>
              <a:rPr lang="en-US" dirty="0" smtClean="0">
                <a:latin typeface="Indie Flower" panose="02000000000000000000" pitchFamily="2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28</a:t>
            </a:fld>
            <a:endParaRPr kumimoji="0" lang="en-US"/>
          </a:p>
        </p:txBody>
      </p:sp>
      <p:grpSp>
        <p:nvGrpSpPr>
          <p:cNvPr id="9" name="Group 8"/>
          <p:cNvGrpSpPr/>
          <p:nvPr/>
        </p:nvGrpSpPr>
        <p:grpSpPr>
          <a:xfrm rot="19767678">
            <a:off x="-48208" y="224736"/>
            <a:ext cx="2255767" cy="1025918"/>
            <a:chOff x="3679414" y="2286000"/>
            <a:chExt cx="2949986" cy="1066800"/>
          </a:xfrm>
        </p:grpSpPr>
        <p:pic>
          <p:nvPicPr>
            <p:cNvPr id="10" name="Picture 11" descr="C:\Users\shadi\Desktop\hd-blogshapes\hd-blogshapes\circle-transp-red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9414" y="2286000"/>
              <a:ext cx="2949986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151409" y="2636173"/>
              <a:ext cx="1788590" cy="5632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Indie Flower" panose="02000000000000000000" pitchFamily="2" charset="0"/>
                </a:rPr>
                <a:t>Cross Service</a:t>
              </a:r>
            </a:p>
            <a:p>
              <a:pPr>
                <a:lnSpc>
                  <a:spcPct val="90000"/>
                </a:lnSpc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Indie Flower" panose="02000000000000000000" pitchFamily="2" charset="0"/>
                </a:rPr>
                <a:t>Features</a:t>
              </a:r>
              <a:endParaRPr lang="en-US" sz="1600" b="1" dirty="0">
                <a:solidFill>
                  <a:schemeClr val="accent5">
                    <a:lumMod val="50000"/>
                  </a:schemeClr>
                </a:solidFill>
                <a:latin typeface="Indie Flower" panose="02000000000000000000" pitchFamily="2" charset="0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"/>
            <a:ext cx="3276600" cy="6378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711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29</a:t>
            </a:fld>
            <a:endParaRPr kumimoji="0" lang="en-US"/>
          </a:p>
        </p:txBody>
      </p:sp>
      <p:sp>
        <p:nvSpPr>
          <p:cNvPr id="6" name="Cloud 5"/>
          <p:cNvSpPr/>
          <p:nvPr/>
        </p:nvSpPr>
        <p:spPr>
          <a:xfrm>
            <a:off x="381000" y="1981199"/>
            <a:ext cx="8534400" cy="4569547"/>
          </a:xfrm>
          <a:prstGeom prst="cloud">
            <a:avLst/>
          </a:prstGeom>
          <a:noFill/>
          <a:ln w="101600">
            <a:solidFill>
              <a:schemeClr val="tx1"/>
            </a:solidFill>
            <a:miter lim="800000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1" name="Picture 9" descr="C:\Users\shadi\Desktop\hd-blogshapes\hd-blogshapes\person1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9399" y="1477963"/>
            <a:ext cx="482601" cy="134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C:\Users\shadi\Desktop\hd-blogshapes\hd-blogshapes\arrow-black-curve4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62000" y="1752599"/>
            <a:ext cx="1371599" cy="138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urved Connector 15"/>
          <p:cNvCxnSpPr>
            <a:endCxn id="5122" idx="1"/>
          </p:cNvCxnSpPr>
          <p:nvPr/>
        </p:nvCxnSpPr>
        <p:spPr>
          <a:xfrm flipV="1">
            <a:off x="3200400" y="3088666"/>
            <a:ext cx="1762113" cy="720071"/>
          </a:xfrm>
          <a:prstGeom prst="curvedConnector3">
            <a:avLst/>
          </a:prstGeom>
          <a:ln w="76200">
            <a:solidFill>
              <a:schemeClr val="accent3">
                <a:lumMod val="7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>
            <a:off x="1905000" y="4540225"/>
            <a:ext cx="2057400" cy="351603"/>
          </a:xfrm>
          <a:prstGeom prst="curvedConnector3">
            <a:avLst/>
          </a:prstGeom>
          <a:ln w="76200">
            <a:solidFill>
              <a:schemeClr val="accent3">
                <a:lumMod val="7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219664" y="5408711"/>
            <a:ext cx="27655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Indie Flower" panose="02000000000000000000" pitchFamily="2" charset="0"/>
                <a:hlinkClick r:id="rId4"/>
              </a:rPr>
              <a:t>http://aws.amazon.com/cloudwatch/</a:t>
            </a:r>
            <a:endParaRPr lang="en-US" sz="1400" dirty="0">
              <a:latin typeface="Indie Flower" panose="02000000000000000000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71552" y="3730823"/>
            <a:ext cx="2310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Indie Flower" panose="02000000000000000000" pitchFamily="2" charset="0"/>
                <a:hlinkClick r:id="rId5"/>
              </a:rPr>
              <a:t>http://aws.amazon.com/swf/</a:t>
            </a:r>
            <a:endParaRPr lang="en-US" sz="1400" dirty="0">
              <a:latin typeface="Indie Flower" panose="02000000000000000000" pitchFamily="2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962513" y="2362200"/>
            <a:ext cx="1314195" cy="1524000"/>
            <a:chOff x="4419600" y="2362200"/>
            <a:chExt cx="828686" cy="1004455"/>
          </a:xfrm>
        </p:grpSpPr>
        <p:pic>
          <p:nvPicPr>
            <p:cNvPr id="5122" name="Picture 2" descr="C:\Users\shadi\Desktop\hd-blogshapes\hd-blogshapes\filled-box13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362200"/>
              <a:ext cx="828686" cy="957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513996" y="3018098"/>
              <a:ext cx="603050" cy="34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Indie Flower" panose="02000000000000000000" pitchFamily="2" charset="0"/>
                </a:rPr>
                <a:t>SWF</a:t>
              </a:r>
              <a:endParaRPr lang="en-US" b="1" dirty="0">
                <a:solidFill>
                  <a:schemeClr val="bg1"/>
                </a:solidFill>
                <a:latin typeface="Indie Flower" panose="02000000000000000000" pitchFamily="2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968699" y="4343168"/>
            <a:ext cx="1219200" cy="1144720"/>
            <a:chOff x="5791200" y="4147785"/>
            <a:chExt cx="1219200" cy="1144720"/>
          </a:xfrm>
        </p:grpSpPr>
        <p:pic>
          <p:nvPicPr>
            <p:cNvPr id="37" name="Picture 2" descr="C:\Users\shadi\Desktop\hd-blogshapes\hd-blogshapes\filled-box13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1200" y="4147785"/>
              <a:ext cx="1219200" cy="1144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5832765" y="4937361"/>
              <a:ext cx="106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 smtClean="0">
                  <a:solidFill>
                    <a:schemeClr val="bg1"/>
                  </a:solidFill>
                  <a:latin typeface="Indie Flower" panose="02000000000000000000" pitchFamily="2" charset="0"/>
                </a:rPr>
                <a:t>CloudWatch</a:t>
              </a:r>
              <a:endParaRPr lang="en-US" sz="1400" b="1" dirty="0">
                <a:solidFill>
                  <a:schemeClr val="bg1"/>
                </a:solidFill>
                <a:latin typeface="Indie Flower" panose="02000000000000000000" pitchFamily="2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83814" y="3581400"/>
            <a:ext cx="2949986" cy="1066800"/>
            <a:chOff x="3679414" y="2286000"/>
            <a:chExt cx="2949986" cy="1066800"/>
          </a:xfrm>
        </p:grpSpPr>
        <p:pic>
          <p:nvPicPr>
            <p:cNvPr id="48" name="Picture 11" descr="C:\Users\shadi\Desktop\hd-blogshapes\hd-blogshapes\circle-transp-red3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9414" y="2286000"/>
              <a:ext cx="2949986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/>
            <p:cNvSpPr txBox="1"/>
            <p:nvPr/>
          </p:nvSpPr>
          <p:spPr>
            <a:xfrm>
              <a:off x="4224001" y="2590800"/>
              <a:ext cx="1643399" cy="654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 dirty="0" smtClean="0">
                  <a:solidFill>
                    <a:schemeClr val="accent5">
                      <a:lumMod val="50000"/>
                    </a:schemeClr>
                  </a:solidFill>
                  <a:latin typeface="Indie Flower" panose="02000000000000000000" pitchFamily="2" charset="0"/>
                </a:rPr>
                <a:t>Cross Service</a:t>
              </a:r>
            </a:p>
            <a:p>
              <a:pPr>
                <a:lnSpc>
                  <a:spcPct val="90000"/>
                </a:lnSpc>
              </a:pPr>
              <a:r>
                <a:rPr lang="en-US" sz="2000" b="1" dirty="0" smtClean="0">
                  <a:solidFill>
                    <a:schemeClr val="accent5">
                      <a:lumMod val="50000"/>
                    </a:schemeClr>
                  </a:solidFill>
                  <a:latin typeface="Indie Flower" panose="02000000000000000000" pitchFamily="2" charset="0"/>
                </a:rPr>
                <a:t>Features</a:t>
              </a:r>
              <a:endParaRPr lang="en-US" sz="2000" b="1" dirty="0">
                <a:solidFill>
                  <a:schemeClr val="accent5">
                    <a:lumMod val="50000"/>
                  </a:schemeClr>
                </a:solidFill>
                <a:latin typeface="Indie Flower" panose="02000000000000000000" pitchFamily="2" charset="0"/>
              </a:endParaRPr>
            </a:p>
          </p:txBody>
        </p:sp>
      </p:grpSp>
      <p:pic>
        <p:nvPicPr>
          <p:cNvPr id="1026" name="Picture 2" descr="http://databasesincloud.files.wordpress.com/2011/11/amc_cloudwatch_rds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299" y="4497288"/>
            <a:ext cx="762000" cy="59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edrawsoft.com/images/workflow/service%20workflow%20full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533" y="2586054"/>
            <a:ext cx="797631" cy="69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7316092" cy="10207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die Flower" panose="02000000000000000000" pitchFamily="2" charset="0"/>
              </a:rPr>
              <a:t>Questions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die Flower" panose="02000000000000000000" pitchFamily="2" charset="0"/>
            </a:endParaRPr>
          </a:p>
        </p:txBody>
      </p:sp>
      <p:pic>
        <p:nvPicPr>
          <p:cNvPr id="32" name="Picture 2" descr="http://www.clker.com/cliparts/i/L/f/X/r/D/question-mark-hi.png"/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76498"/>
            <a:ext cx="818619" cy="137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67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die Flower" panose="02000000000000000000" pitchFamily="2" charset="0"/>
              </a:rPr>
              <a:t>What is Amazon Web Services ?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die Flower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534400" cy="2819400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Amazon Web Services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(AWS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) </a:t>
            </a:r>
            <a:r>
              <a:rPr lang="en-US" sz="3200" dirty="0">
                <a:latin typeface="Indie Flower" panose="02000000000000000000" pitchFamily="2" charset="0"/>
              </a:rPr>
              <a:t>is a collection of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remote computing services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(web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services) </a:t>
            </a:r>
            <a:r>
              <a:rPr lang="en-US" sz="3200" dirty="0">
                <a:latin typeface="Indie Flower" panose="02000000000000000000" pitchFamily="2" charset="0"/>
              </a:rPr>
              <a:t>that together make up a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cloud computing platform</a:t>
            </a:r>
            <a:r>
              <a:rPr lang="en-US" sz="3200" dirty="0">
                <a:latin typeface="Indie Flower" panose="02000000000000000000" pitchFamily="2" charset="0"/>
              </a:rPr>
              <a:t>, offered over the Internet by Amazon.com. </a:t>
            </a:r>
            <a:endParaRPr lang="en-US" sz="3200" dirty="0" smtClean="0">
              <a:latin typeface="Indie Flower" panose="02000000000000000000" pitchFamily="2" charset="0"/>
            </a:endParaRPr>
          </a:p>
          <a:p>
            <a:pPr algn="just"/>
            <a:r>
              <a:rPr lang="en-US" sz="3200" dirty="0" smtClean="0">
                <a:latin typeface="Indie Flower" panose="02000000000000000000" pitchFamily="2" charset="0"/>
              </a:rPr>
              <a:t>Website: </a:t>
            </a:r>
            <a:r>
              <a:rPr lang="en-US" sz="3200" dirty="0">
                <a:latin typeface="Indie Flower" panose="02000000000000000000" pitchFamily="2" charset="0"/>
              </a:rPr>
              <a:t>	</a:t>
            </a:r>
            <a:r>
              <a:rPr lang="en-US" sz="3200" dirty="0" smtClean="0">
                <a:latin typeface="Indie Flower" panose="02000000000000000000" pitchFamily="2" charset="0"/>
                <a:hlinkClick r:id="rId2"/>
              </a:rPr>
              <a:t>http://aws.amazon.com</a:t>
            </a:r>
            <a:endParaRPr lang="en-US" sz="3200" dirty="0" smtClean="0">
              <a:latin typeface="Indie Flower" panose="02000000000000000000" pitchFamily="2" charset="0"/>
            </a:endParaRPr>
          </a:p>
          <a:p>
            <a:pPr algn="just"/>
            <a:r>
              <a:rPr lang="en-US" sz="3200" dirty="0" smtClean="0">
                <a:latin typeface="Indie Flower" panose="02000000000000000000" pitchFamily="2" charset="0"/>
              </a:rPr>
              <a:t>AWS </a:t>
            </a:r>
            <a:r>
              <a:rPr lang="en-US" sz="3200" dirty="0">
                <a:latin typeface="Indie Flower" panose="02000000000000000000" pitchFamily="2" charset="0"/>
              </a:rPr>
              <a:t>is located in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9 geographical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'Regions</a:t>
            </a:r>
            <a:r>
              <a:rPr lang="en-US" sz="3200" dirty="0" smtClean="0">
                <a:latin typeface="Indie Flower" panose="02000000000000000000" pitchFamily="2" charset="0"/>
              </a:rPr>
              <a:t>‘. Each </a:t>
            </a:r>
            <a:r>
              <a:rPr lang="en-US" sz="3200" dirty="0">
                <a:latin typeface="Indie Flower" panose="02000000000000000000" pitchFamily="2" charset="0"/>
              </a:rPr>
              <a:t>Region is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wholly contained within a single country</a:t>
            </a:r>
            <a:r>
              <a:rPr lang="en-US" sz="3200" dirty="0">
                <a:latin typeface="Indie Flower" panose="02000000000000000000" pitchFamily="2" charset="0"/>
              </a:rPr>
              <a:t> and all of its data and services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stay</a:t>
            </a:r>
            <a:r>
              <a:rPr lang="en-US" sz="3200" dirty="0">
                <a:latin typeface="Indie Flower" panose="02000000000000000000" pitchFamily="2" charset="0"/>
              </a:rPr>
              <a:t> within the designated Region.</a:t>
            </a:r>
          </a:p>
          <a:p>
            <a:pPr algn="just"/>
            <a:r>
              <a:rPr lang="en-US" sz="3200" dirty="0">
                <a:latin typeface="Indie Flower" panose="02000000000000000000" pitchFamily="2" charset="0"/>
              </a:rPr>
              <a:t>Each Region has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multiple 'Availability Zones</a:t>
            </a:r>
            <a:r>
              <a:rPr lang="en-US" sz="3200" dirty="0">
                <a:latin typeface="Indie Flower" panose="02000000000000000000" pitchFamily="2" charset="0"/>
              </a:rPr>
              <a:t>', which are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distinct data centers </a:t>
            </a:r>
            <a:r>
              <a:rPr lang="en-US" sz="3200" dirty="0">
                <a:latin typeface="Indie Flower" panose="02000000000000000000" pitchFamily="2" charset="0"/>
              </a:rPr>
              <a:t>providing AWS services. Availability Zones are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isolated from each other </a:t>
            </a:r>
            <a:r>
              <a:rPr lang="en-US" sz="3200" dirty="0">
                <a:latin typeface="Indie Flower" panose="02000000000000000000" pitchFamily="2" charset="0"/>
              </a:rPr>
              <a:t>to prevent outages from spreading between Zones. However, Several services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operate across </a:t>
            </a:r>
            <a:r>
              <a:rPr lang="en-US" sz="3200" dirty="0">
                <a:latin typeface="Indie Flower" panose="02000000000000000000" pitchFamily="2" charset="0"/>
              </a:rPr>
              <a:t>Availability Zones (e.g. S3, </a:t>
            </a:r>
            <a:r>
              <a:rPr lang="en-US" sz="3200" dirty="0" err="1">
                <a:latin typeface="Indie Flower" panose="02000000000000000000" pitchFamily="2" charset="0"/>
              </a:rPr>
              <a:t>DynamoDB</a:t>
            </a:r>
            <a:r>
              <a:rPr lang="en-US" sz="3200" dirty="0" smtClean="0">
                <a:latin typeface="Indie Flower" panose="02000000000000000000" pitchFamily="2" charset="0"/>
              </a:rPr>
              <a:t>).</a:t>
            </a:r>
            <a:endParaRPr lang="en-US" sz="3200" dirty="0">
              <a:latin typeface="Indie Flower" panose="02000000000000000000" pitchFamily="2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81150" y="4343400"/>
            <a:ext cx="5962650" cy="2371725"/>
            <a:chOff x="1581150" y="4267200"/>
            <a:chExt cx="5962650" cy="237172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1150" y="4267200"/>
              <a:ext cx="5962650" cy="237172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05"/>
            <a:stretch/>
          </p:blipFill>
          <p:spPr bwMode="auto">
            <a:xfrm>
              <a:off x="1676400" y="6096000"/>
              <a:ext cx="1174750" cy="293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057"/>
            <a:stretch/>
          </p:blipFill>
          <p:spPr bwMode="auto">
            <a:xfrm>
              <a:off x="1723572" y="5791200"/>
              <a:ext cx="712107" cy="293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3975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7392292" cy="10207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die Flower" panose="02000000000000000000" pitchFamily="2" charset="0"/>
              </a:rPr>
              <a:t>    Watch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die Flower" panose="02000000000000000000" pitchFamily="2" charset="0"/>
              </a:rPr>
              <a:t>out for unexpected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382000" cy="426720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Indie Flower" panose="02000000000000000000" pitchFamily="2" charset="0"/>
              </a:rPr>
              <a:t>When </a:t>
            </a:r>
            <a:r>
              <a:rPr lang="en-US" sz="2800" dirty="0" smtClean="0">
                <a:latin typeface="Indie Flower" panose="02000000000000000000" pitchFamily="2" charset="0"/>
              </a:rPr>
              <a:t>you finish your work remember to make sure of the following to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avoid unwanted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costs</a:t>
            </a:r>
            <a:r>
              <a:rPr lang="en-US" sz="2800" dirty="0">
                <a:latin typeface="Indie Flower" panose="02000000000000000000" pitchFamily="2" charset="0"/>
              </a:rPr>
              <a:t>:</a:t>
            </a:r>
          </a:p>
          <a:p>
            <a:pPr lvl="1" algn="just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Delete</a:t>
            </a:r>
            <a:r>
              <a:rPr lang="en-US" sz="2400" dirty="0" smtClean="0">
                <a:latin typeface="Indie Flower" panose="02000000000000000000" pitchFamily="2" charset="0"/>
              </a:rPr>
              <a:t> </a:t>
            </a:r>
            <a:r>
              <a:rPr lang="en-US" sz="2400" dirty="0">
                <a:latin typeface="Indie Flower" panose="02000000000000000000" pitchFamily="2" charset="0"/>
              </a:rPr>
              <a:t>your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S3</a:t>
            </a:r>
            <a:r>
              <a:rPr lang="en-US" sz="2400" dirty="0">
                <a:latin typeface="Indie Flower" panose="02000000000000000000" pitchFamily="2" charset="0"/>
              </a:rPr>
              <a:t> </a:t>
            </a:r>
            <a:r>
              <a:rPr lang="en-US" sz="2400" dirty="0" smtClean="0">
                <a:latin typeface="Indie Flower" panose="02000000000000000000" pitchFamily="2" charset="0"/>
              </a:rPr>
              <a:t>objects.</a:t>
            </a:r>
            <a:endParaRPr lang="en-US" sz="2400" dirty="0">
              <a:latin typeface="Indie Flower" panose="02000000000000000000" pitchFamily="2" charset="0"/>
            </a:endParaRPr>
          </a:p>
          <a:p>
            <a:pPr lvl="1" algn="just"/>
            <a:r>
              <a:rPr lang="en-US" sz="2400" dirty="0" smtClean="0">
                <a:latin typeface="Indie Flower" panose="02000000000000000000" pitchFamily="2" charset="0"/>
              </a:rPr>
              <a:t>Stop </a:t>
            </a:r>
            <a:r>
              <a:rPr lang="en-US" sz="2400" dirty="0">
                <a:latin typeface="Indie Flower" panose="02000000000000000000" pitchFamily="2" charset="0"/>
              </a:rPr>
              <a:t>or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Shut Down </a:t>
            </a:r>
            <a:r>
              <a:rPr lang="en-US" sz="2400" dirty="0">
                <a:latin typeface="Indie Flower" panose="02000000000000000000" pitchFamily="2" charset="0"/>
              </a:rPr>
              <a:t>your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EC2</a:t>
            </a:r>
            <a:r>
              <a:rPr lang="en-US" sz="2400" dirty="0">
                <a:latin typeface="Indie Flower" panose="02000000000000000000" pitchFamily="2" charset="0"/>
              </a:rPr>
              <a:t> and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RDS</a:t>
            </a:r>
            <a:r>
              <a:rPr lang="en-US" sz="2400" dirty="0">
                <a:latin typeface="Indie Flower" panose="02000000000000000000" pitchFamily="2" charset="0"/>
              </a:rPr>
              <a:t> </a:t>
            </a:r>
            <a:r>
              <a:rPr lang="en-US" sz="2400" dirty="0" smtClean="0">
                <a:latin typeface="Indie Flower" panose="02000000000000000000" pitchFamily="2" charset="0"/>
              </a:rPr>
              <a:t>instances.</a:t>
            </a:r>
            <a:endParaRPr lang="en-US" sz="2400" dirty="0">
              <a:latin typeface="Indie Flower" panose="02000000000000000000" pitchFamily="2" charset="0"/>
            </a:endParaRPr>
          </a:p>
          <a:p>
            <a:pPr algn="just"/>
            <a:r>
              <a:rPr lang="en-US" sz="2800" dirty="0">
                <a:latin typeface="Indie Flower" panose="02000000000000000000" pitchFamily="2" charset="0"/>
              </a:rPr>
              <a:t>The customer is responsible for the resources he’s </a:t>
            </a:r>
            <a:r>
              <a:rPr lang="en-US" sz="2800" dirty="0" smtClean="0">
                <a:latin typeface="Indie Flower" panose="02000000000000000000" pitchFamily="2" charset="0"/>
              </a:rPr>
              <a:t>using. AWS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declines any responsibility </a:t>
            </a:r>
            <a:r>
              <a:rPr lang="en-US" sz="2800" dirty="0">
                <a:latin typeface="Indie Flower" panose="02000000000000000000" pitchFamily="2" charset="0"/>
              </a:rPr>
              <a:t>if the customer </a:t>
            </a:r>
            <a:r>
              <a:rPr lang="en-US" sz="2800" dirty="0" smtClean="0">
                <a:latin typeface="Indie Flower" panose="02000000000000000000" pitchFamily="2" charset="0"/>
              </a:rPr>
              <a:t>forgets to </a:t>
            </a:r>
            <a:r>
              <a:rPr lang="en-US" sz="2800" dirty="0">
                <a:latin typeface="Indie Flower" panose="02000000000000000000" pitchFamily="2" charset="0"/>
              </a:rPr>
              <a:t>shut down resources.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30</a:t>
            </a:fld>
            <a:endParaRPr kumimoji="0" lang="en-US"/>
          </a:p>
        </p:txBody>
      </p:sp>
      <p:pic>
        <p:nvPicPr>
          <p:cNvPr id="3074" name="Picture 2" descr="http://eofdreams.com/data_images/dreams/money/money-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1475509" cy="136476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74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die Flower" panose="02000000000000000000" pitchFamily="2" charset="0"/>
              </a:rPr>
              <a:t>AWS </a:t>
            </a:r>
            <a:r>
              <a:rPr lang="en-US" sz="3600" b="1" dirty="0">
                <a:latin typeface="Indie Flower" panose="02000000000000000000" pitchFamily="2" charset="0"/>
              </a:rPr>
              <a:t>Free Usage </a:t>
            </a:r>
            <a:r>
              <a:rPr lang="en-US" sz="3600" b="1" dirty="0" smtClean="0">
                <a:latin typeface="Indie Flower" panose="02000000000000000000" pitchFamily="2" charset="0"/>
              </a:rPr>
              <a:t>Tier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die Flower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4139407"/>
            <a:ext cx="5105400" cy="5334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Indie Flower" panose="02000000000000000000" pitchFamily="2" charset="0"/>
                <a:hlinkClick r:id="rId2"/>
              </a:rPr>
              <a:t>http</a:t>
            </a:r>
            <a:r>
              <a:rPr lang="en-US" sz="2800" dirty="0">
                <a:latin typeface="Indie Flower" panose="02000000000000000000" pitchFamily="2" charset="0"/>
                <a:hlinkClick r:id="rId2"/>
              </a:rPr>
              <a:t>://aws.amazon.com/free</a:t>
            </a:r>
            <a:r>
              <a:rPr lang="en-US" sz="2800" dirty="0" smtClean="0">
                <a:latin typeface="Indie Flower" panose="02000000000000000000" pitchFamily="2" charset="0"/>
                <a:hlinkClick r:id="rId2"/>
              </a:rPr>
              <a:t>/</a:t>
            </a:r>
            <a:endParaRPr lang="en-US" sz="2800" dirty="0" smtClean="0">
              <a:latin typeface="Indie Flower" panose="02000000000000000000" pitchFamily="2" charset="0"/>
            </a:endParaRPr>
          </a:p>
          <a:p>
            <a:pPr algn="just"/>
            <a:endParaRPr lang="en-US" sz="2800" dirty="0">
              <a:latin typeface="Indie Flower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31</a:t>
            </a:fld>
            <a:endParaRPr kumimoji="0" lang="en-US"/>
          </a:p>
        </p:txBody>
      </p:sp>
      <p:pic>
        <p:nvPicPr>
          <p:cNvPr id="4098" name="Picture 2" descr="C:\Users\shadi\Desktop\hd-blogshapes\hd-blogshapes\moreinfo1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198848"/>
            <a:ext cx="1292225" cy="93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die Flower" panose="02000000000000000000" pitchFamily="2" charset="0"/>
              </a:rPr>
              <a:t>What is AWS Offering?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die Flower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534400" cy="5029200"/>
          </a:xfrm>
        </p:spPr>
        <p:txBody>
          <a:bodyPr>
            <a:noAutofit/>
          </a:bodyPr>
          <a:lstStyle/>
          <a:p>
            <a:pPr algn="just"/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Low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Ongoing Cost: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,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Indie Flower" panose="02000000000000000000" pitchFamily="2" charset="0"/>
              </a:rPr>
              <a:t>pay-as-you-go </a:t>
            </a:r>
            <a:r>
              <a:rPr lang="en-US" sz="1800" dirty="0">
                <a:latin typeface="Indie Flower" panose="02000000000000000000" pitchFamily="2" charset="0"/>
              </a:rPr>
              <a:t>pricing with 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Indie Flower" panose="02000000000000000000" pitchFamily="2" charset="0"/>
              </a:rPr>
              <a:t>no up-front expenses </a:t>
            </a:r>
            <a:r>
              <a:rPr lang="en-US" sz="1800" dirty="0">
                <a:latin typeface="Indie Flower" panose="02000000000000000000" pitchFamily="2" charset="0"/>
              </a:rPr>
              <a:t>or long-term </a:t>
            </a:r>
            <a:r>
              <a:rPr lang="en-US" sz="1800" dirty="0" smtClean="0">
                <a:latin typeface="Indie Flower" panose="02000000000000000000" pitchFamily="2" charset="0"/>
              </a:rPr>
              <a:t>commitments.</a:t>
            </a:r>
          </a:p>
          <a:p>
            <a:pPr algn="just"/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Instant Elasticity &amp; Flexible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Capacity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: (scaling up and down)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 </a:t>
            </a:r>
            <a:r>
              <a:rPr lang="en-US" sz="1800" dirty="0">
                <a:latin typeface="Indie Flower" panose="02000000000000000000" pitchFamily="2" charset="0"/>
              </a:rPr>
              <a:t>Eliminate guessing on your infrastructure capacity </a:t>
            </a:r>
            <a:r>
              <a:rPr lang="en-US" sz="1800" dirty="0" smtClean="0">
                <a:latin typeface="Indie Flower" panose="02000000000000000000" pitchFamily="2" charset="0"/>
              </a:rPr>
              <a:t>needs.</a:t>
            </a:r>
            <a:endParaRPr lang="en-US" sz="1800" dirty="0">
              <a:latin typeface="Indie Flower" panose="02000000000000000000" pitchFamily="2" charset="0"/>
            </a:endParaRPr>
          </a:p>
          <a:p>
            <a:pPr algn="just"/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Speed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&amp; Agility: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 </a:t>
            </a:r>
            <a:r>
              <a:rPr lang="en-US" sz="1800" dirty="0">
                <a:latin typeface="Indie Flower" panose="02000000000000000000" pitchFamily="2" charset="0"/>
              </a:rPr>
              <a:t>Develop and deploy applications </a:t>
            </a:r>
            <a:r>
              <a:rPr lang="en-US" sz="1800" dirty="0" smtClean="0">
                <a:latin typeface="Indie Flower" panose="02000000000000000000" pitchFamily="2" charset="0"/>
              </a:rPr>
              <a:t>faster </a:t>
            </a:r>
            <a:r>
              <a:rPr lang="en-US" sz="1800" dirty="0">
                <a:latin typeface="Indie Flower" panose="02000000000000000000" pitchFamily="2" charset="0"/>
              </a:rPr>
              <a:t>Instead of waiting weeks or months for </a:t>
            </a:r>
            <a:r>
              <a:rPr lang="en-US" sz="1800" dirty="0" smtClean="0">
                <a:latin typeface="Indie Flower" panose="02000000000000000000" pitchFamily="2" charset="0"/>
              </a:rPr>
              <a:t>hardware to arrive and get installed.</a:t>
            </a:r>
          </a:p>
          <a:p>
            <a:pPr algn="just"/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Apps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not Ops: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 </a:t>
            </a:r>
            <a:r>
              <a:rPr lang="en-US" sz="1800" dirty="0">
                <a:latin typeface="Indie Flower" panose="02000000000000000000" pitchFamily="2" charset="0"/>
              </a:rPr>
              <a:t>Focus on </a:t>
            </a:r>
            <a:r>
              <a:rPr lang="en-US" sz="1800" dirty="0" smtClean="0">
                <a:latin typeface="Indie Flower" panose="02000000000000000000" pitchFamily="2" charset="0"/>
              </a:rPr>
              <a:t>projects. Lets </a:t>
            </a:r>
            <a:r>
              <a:rPr lang="en-US" sz="1800" dirty="0">
                <a:latin typeface="Indie Flower" panose="02000000000000000000" pitchFamily="2" charset="0"/>
              </a:rPr>
              <a:t>you shift resources away from data center investments and operations and move them to innovative new projects. </a:t>
            </a:r>
          </a:p>
          <a:p>
            <a:pPr algn="just"/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Global Reach: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 </a:t>
            </a:r>
            <a:r>
              <a:rPr lang="en-US" sz="1800" dirty="0">
                <a:latin typeface="Indie Flower" panose="02000000000000000000" pitchFamily="2" charset="0"/>
              </a:rPr>
              <a:t>Take your apps global in </a:t>
            </a:r>
            <a:r>
              <a:rPr lang="en-US" sz="1800" dirty="0" smtClean="0">
                <a:latin typeface="Indie Flower" panose="02000000000000000000" pitchFamily="2" charset="0"/>
              </a:rPr>
              <a:t>minutes.</a:t>
            </a:r>
            <a:endParaRPr lang="en-US" sz="1800" dirty="0">
              <a:latin typeface="Indie Flower" panose="02000000000000000000" pitchFamily="2" charset="0"/>
            </a:endParaRPr>
          </a:p>
          <a:p>
            <a:pPr algn="just"/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Open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and 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Flexible: </a:t>
            </a:r>
            <a:r>
              <a:rPr lang="en-US" sz="1800" dirty="0" smtClean="0">
                <a:latin typeface="Indie Flower" panose="02000000000000000000" pitchFamily="2" charset="0"/>
              </a:rPr>
              <a:t>You </a:t>
            </a:r>
            <a:r>
              <a:rPr lang="en-US" sz="1800" dirty="0">
                <a:latin typeface="Indie Flower" panose="02000000000000000000" pitchFamily="2" charset="0"/>
              </a:rPr>
              <a:t>choose the development platform or programming model that makes the most sense for your business. </a:t>
            </a:r>
          </a:p>
          <a:p>
            <a:pPr algn="just"/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Secure:  </a:t>
            </a:r>
            <a:r>
              <a:rPr lang="en-US" sz="1800" dirty="0" smtClean="0">
                <a:latin typeface="Indie Flower" panose="02000000000000000000" pitchFamily="2" charset="0"/>
              </a:rPr>
              <a:t>Allows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 </a:t>
            </a:r>
            <a:r>
              <a:rPr lang="en-US" sz="1800" dirty="0" smtClean="0">
                <a:latin typeface="Indie Flower" panose="02000000000000000000" pitchFamily="2" charset="0"/>
              </a:rPr>
              <a:t>your application to take advantage of the multiple </a:t>
            </a:r>
            <a:r>
              <a:rPr lang="en-US" sz="1800" dirty="0">
                <a:latin typeface="Indie Flower" panose="02000000000000000000" pitchFamily="2" charset="0"/>
              </a:rPr>
              <a:t>layers of operational and physical security </a:t>
            </a:r>
            <a:r>
              <a:rPr lang="en-US" sz="1800" dirty="0" smtClean="0">
                <a:latin typeface="Indie Flower" panose="02000000000000000000" pitchFamily="2" charset="0"/>
              </a:rPr>
              <a:t>in the AWS data </a:t>
            </a:r>
            <a:r>
              <a:rPr lang="en-US" sz="1800" dirty="0">
                <a:latin typeface="Indie Flower" panose="02000000000000000000" pitchFamily="2" charset="0"/>
              </a:rPr>
              <a:t>centers </a:t>
            </a:r>
            <a:r>
              <a:rPr lang="en-US" sz="1800" dirty="0" smtClean="0">
                <a:latin typeface="Indie Flower" panose="02000000000000000000" pitchFamily="2" charset="0"/>
              </a:rPr>
              <a:t>to </a:t>
            </a:r>
            <a:r>
              <a:rPr lang="en-US" sz="1800" dirty="0">
                <a:latin typeface="Indie Flower" panose="02000000000000000000" pitchFamily="2" charset="0"/>
              </a:rPr>
              <a:t>ensure the integrity and safety of your data.</a:t>
            </a:r>
          </a:p>
          <a:p>
            <a:pPr algn="just"/>
            <a:endParaRPr lang="en-US" sz="1800" dirty="0">
              <a:latin typeface="Indie Flower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5718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7316092" cy="10207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die Flower" panose="02000000000000000000" pitchFamily="2" charset="0"/>
              </a:rPr>
              <a:t>The Amazon Web Services Universe 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die Flower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5</a:t>
            </a:fld>
            <a:endParaRPr kumimoji="0" lang="en-US"/>
          </a:p>
        </p:txBody>
      </p:sp>
      <p:sp>
        <p:nvSpPr>
          <p:cNvPr id="6" name="Cloud 5"/>
          <p:cNvSpPr/>
          <p:nvPr/>
        </p:nvSpPr>
        <p:spPr>
          <a:xfrm>
            <a:off x="381000" y="1981199"/>
            <a:ext cx="8534400" cy="4569547"/>
          </a:xfrm>
          <a:prstGeom prst="cloud">
            <a:avLst/>
          </a:prstGeom>
          <a:noFill/>
          <a:ln w="101600">
            <a:solidFill>
              <a:schemeClr val="tx1"/>
            </a:solidFill>
            <a:miter lim="800000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429000" y="2819400"/>
            <a:ext cx="0" cy="3003039"/>
          </a:xfrm>
          <a:prstGeom prst="line">
            <a:avLst/>
          </a:prstGeom>
          <a:ln w="76200">
            <a:solidFill>
              <a:schemeClr val="tx1"/>
            </a:solidFill>
            <a:prstDash val="sysDash"/>
            <a:miter lim="800000"/>
            <a:tailEnd type="none"/>
          </a:ln>
          <a:effectLst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1" name="Picture 9" descr="C:\Users\shadi\Desktop\hd-blogshapes\hd-blogshapes\person1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9399" y="1477963"/>
            <a:ext cx="482601" cy="134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Connector 21"/>
          <p:cNvCxnSpPr/>
          <p:nvPr/>
        </p:nvCxnSpPr>
        <p:spPr>
          <a:xfrm>
            <a:off x="3657600" y="4610100"/>
            <a:ext cx="3483386" cy="38100"/>
          </a:xfrm>
          <a:prstGeom prst="line">
            <a:avLst/>
          </a:prstGeom>
          <a:ln w="76200">
            <a:solidFill>
              <a:schemeClr val="tx1"/>
            </a:solidFill>
            <a:prstDash val="sysDash"/>
            <a:miter lim="800000"/>
            <a:tailEnd type="none"/>
          </a:ln>
          <a:effectLst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657600" y="3429000"/>
            <a:ext cx="3483386" cy="38100"/>
          </a:xfrm>
          <a:prstGeom prst="line">
            <a:avLst/>
          </a:prstGeom>
          <a:ln w="76200">
            <a:solidFill>
              <a:schemeClr val="tx1"/>
            </a:solidFill>
            <a:prstDash val="sysDash"/>
            <a:miter lim="800000"/>
            <a:tailEnd type="none"/>
          </a:ln>
          <a:effectLst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842057" y="4756269"/>
            <a:ext cx="2111786" cy="1066170"/>
            <a:chOff x="3679414" y="4725030"/>
            <a:chExt cx="2111786" cy="1066170"/>
          </a:xfrm>
        </p:grpSpPr>
        <p:pic>
          <p:nvPicPr>
            <p:cNvPr id="3079" name="Picture 7" descr="C:\Users\shadi\Desktop\hd-blogshapes\Circles\The Effortless Blog (37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9414" y="4725030"/>
              <a:ext cx="2111786" cy="1066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3902198" y="4984775"/>
              <a:ext cx="1624163" cy="654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 dirty="0" smtClean="0">
                  <a:solidFill>
                    <a:srgbClr val="7030A0"/>
                  </a:solidFill>
                  <a:latin typeface="Indie Flower" panose="02000000000000000000" pitchFamily="2" charset="0"/>
                </a:rPr>
                <a:t>Infrastructure</a:t>
              </a:r>
            </a:p>
            <a:p>
              <a:pPr>
                <a:lnSpc>
                  <a:spcPct val="90000"/>
                </a:lnSpc>
              </a:pPr>
              <a:r>
                <a:rPr lang="en-US" sz="2000" b="1" dirty="0" smtClean="0">
                  <a:solidFill>
                    <a:srgbClr val="7030A0"/>
                  </a:solidFill>
                  <a:latin typeface="Indie Flower" panose="02000000000000000000" pitchFamily="2" charset="0"/>
                </a:rPr>
                <a:t>Services</a:t>
              </a:r>
              <a:endParaRPr lang="en-US" sz="2000" b="1" dirty="0">
                <a:solidFill>
                  <a:srgbClr val="7030A0"/>
                </a:solidFill>
                <a:latin typeface="Indie Flower" panose="02000000000000000000" pitchFamily="2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30436" y="3453674"/>
            <a:ext cx="3013364" cy="1118326"/>
            <a:chOff x="3616036" y="3453674"/>
            <a:chExt cx="3013364" cy="1118326"/>
          </a:xfrm>
        </p:grpSpPr>
        <p:pic>
          <p:nvPicPr>
            <p:cNvPr id="3082" name="Picture 10" descr="C:\Users\shadi\Desktop\hd-blogshapes\hd-blogshapes\circle-transp-red6.png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6036" y="3453674"/>
              <a:ext cx="3013364" cy="1118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4088620" y="3811987"/>
              <a:ext cx="2068195" cy="377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Indie Flower" panose="02000000000000000000" pitchFamily="2" charset="0"/>
                </a:rPr>
                <a:t>Platform Services</a:t>
              </a:r>
              <a:endPara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Indie Flower" panose="02000000000000000000" pitchFamily="2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65214" y="2286000"/>
            <a:ext cx="2949986" cy="1066800"/>
            <a:chOff x="3679414" y="2286000"/>
            <a:chExt cx="2949986" cy="1066800"/>
          </a:xfrm>
        </p:grpSpPr>
        <p:pic>
          <p:nvPicPr>
            <p:cNvPr id="3083" name="Picture 11" descr="C:\Users\shadi\Desktop\hd-blogshapes\hd-blogshapes\circle-transp-red3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9414" y="2286000"/>
              <a:ext cx="2949986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4224001" y="2590800"/>
              <a:ext cx="1643399" cy="654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 dirty="0" smtClean="0">
                  <a:solidFill>
                    <a:schemeClr val="accent5">
                      <a:lumMod val="50000"/>
                    </a:schemeClr>
                  </a:solidFill>
                  <a:latin typeface="Indie Flower" panose="02000000000000000000" pitchFamily="2" charset="0"/>
                </a:rPr>
                <a:t>Cross Service</a:t>
              </a:r>
            </a:p>
            <a:p>
              <a:pPr>
                <a:lnSpc>
                  <a:spcPct val="90000"/>
                </a:lnSpc>
              </a:pPr>
              <a:r>
                <a:rPr lang="en-US" sz="2000" b="1" dirty="0" smtClean="0">
                  <a:solidFill>
                    <a:schemeClr val="accent5">
                      <a:lumMod val="50000"/>
                    </a:schemeClr>
                  </a:solidFill>
                  <a:latin typeface="Indie Flower" panose="02000000000000000000" pitchFamily="2" charset="0"/>
                </a:rPr>
                <a:t>Features</a:t>
              </a:r>
              <a:endParaRPr lang="en-US" sz="2000" b="1" dirty="0">
                <a:solidFill>
                  <a:schemeClr val="accent5">
                    <a:lumMod val="50000"/>
                  </a:schemeClr>
                </a:solidFill>
                <a:latin typeface="Indie Flower" panose="02000000000000000000" pitchFamily="2" charset="0"/>
              </a:endParaRPr>
            </a:p>
          </p:txBody>
        </p:sp>
      </p:grpSp>
      <p:pic>
        <p:nvPicPr>
          <p:cNvPr id="3085" name="Picture 13" descr="C:\Users\shadi\Desktop\hd-blogshapes\hd-blogshapes\arrow-black-curve4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62000" y="1752599"/>
            <a:ext cx="1371599" cy="138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urved Connector 15"/>
          <p:cNvCxnSpPr/>
          <p:nvPr/>
        </p:nvCxnSpPr>
        <p:spPr>
          <a:xfrm flipV="1">
            <a:off x="3200400" y="2900450"/>
            <a:ext cx="1253836" cy="680950"/>
          </a:xfrm>
          <a:prstGeom prst="curvedConnector3">
            <a:avLst/>
          </a:prstGeom>
          <a:ln w="76200">
            <a:solidFill>
              <a:schemeClr val="accent3">
                <a:lumMod val="7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3082" idx="1"/>
          </p:cNvCxnSpPr>
          <p:nvPr/>
        </p:nvCxnSpPr>
        <p:spPr>
          <a:xfrm>
            <a:off x="3124200" y="3811987"/>
            <a:ext cx="1406236" cy="200850"/>
          </a:xfrm>
          <a:prstGeom prst="curvedConnector3">
            <a:avLst/>
          </a:prstGeom>
          <a:ln w="76200">
            <a:solidFill>
              <a:schemeClr val="accent3">
                <a:lumMod val="7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>
            <a:off x="3032002" y="4114800"/>
            <a:ext cx="1616198" cy="1020297"/>
          </a:xfrm>
          <a:prstGeom prst="curvedConnector3">
            <a:avLst/>
          </a:prstGeom>
          <a:ln w="76200">
            <a:solidFill>
              <a:schemeClr val="accent3">
                <a:lumMod val="7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990600" y="2900449"/>
            <a:ext cx="2514600" cy="1874522"/>
            <a:chOff x="914400" y="2900449"/>
            <a:chExt cx="2514600" cy="1874522"/>
          </a:xfrm>
        </p:grpSpPr>
        <p:pic>
          <p:nvPicPr>
            <p:cNvPr id="3084" name="Picture 12" descr="C:\Users\shadi\Desktop\hd-blogshapes\hd-blogshapes\circle-transp-red5.png"/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2900449"/>
              <a:ext cx="2514600" cy="1874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524000" y="3581400"/>
              <a:ext cx="1431802" cy="654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Indie Flower" panose="02000000000000000000" pitchFamily="2" charset="0"/>
                </a:rPr>
                <a:t>Management</a:t>
              </a:r>
            </a:p>
            <a:p>
              <a:pPr>
                <a:lnSpc>
                  <a:spcPct val="90000"/>
                </a:lnSpc>
              </a:pPr>
              <a:r>
                <a:rPr lang="en-US" sz="20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Indie Flower" panose="02000000000000000000" pitchFamily="2" charset="0"/>
                </a:rPr>
                <a:t>Interface</a:t>
              </a:r>
              <a:endPara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Indie Flower" panose="02000000000000000000" pitchFamily="2" charset="0"/>
              </a:endParaRPr>
            </a:p>
          </p:txBody>
        </p:sp>
      </p:grpSp>
      <p:grpSp>
        <p:nvGrpSpPr>
          <p:cNvPr id="3105" name="Group 3104"/>
          <p:cNvGrpSpPr/>
          <p:nvPr/>
        </p:nvGrpSpPr>
        <p:grpSpPr>
          <a:xfrm rot="5400000" flipV="1">
            <a:off x="3989027" y="3173039"/>
            <a:ext cx="817514" cy="653232"/>
            <a:chOff x="6964720" y="3489124"/>
            <a:chExt cx="1902189" cy="1553697"/>
          </a:xfrm>
        </p:grpSpPr>
        <p:pic>
          <p:nvPicPr>
            <p:cNvPr id="65" name="Picture 13" descr="C:\Users\shadi\Desktop\hd-blogshapes\hd-blogshapes\arrow-black-curve4.png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7495310" y="3633641"/>
              <a:ext cx="1371599" cy="1382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13" descr="C:\Users\shadi\Desktop\hd-blogshapes\hd-blogshapes\arrow-black-curve4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226105" flipH="1">
              <a:off x="6964720" y="3489124"/>
              <a:ext cx="1371599" cy="155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Group 67"/>
          <p:cNvGrpSpPr/>
          <p:nvPr/>
        </p:nvGrpSpPr>
        <p:grpSpPr>
          <a:xfrm rot="5400000" flipV="1">
            <a:off x="4168414" y="4365987"/>
            <a:ext cx="802256" cy="604683"/>
            <a:chOff x="6964720" y="3489124"/>
            <a:chExt cx="1902189" cy="1553697"/>
          </a:xfrm>
        </p:grpSpPr>
        <p:pic>
          <p:nvPicPr>
            <p:cNvPr id="69" name="Picture 13" descr="C:\Users\shadi\Desktop\hd-blogshapes\hd-blogshapes\arrow-black-curve4.png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7495310" y="3633641"/>
              <a:ext cx="1371599" cy="1382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13" descr="C:\Users\shadi\Desktop\hd-blogshapes\hd-blogshapes\arrow-black-curve4.png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226105" flipH="1">
              <a:off x="6964720" y="3489124"/>
              <a:ext cx="1371599" cy="155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1" name="Group 70"/>
          <p:cNvGrpSpPr/>
          <p:nvPr/>
        </p:nvGrpSpPr>
        <p:grpSpPr>
          <a:xfrm rot="4297823">
            <a:off x="6123413" y="3190024"/>
            <a:ext cx="2910209" cy="1690358"/>
            <a:chOff x="6963992" y="3492486"/>
            <a:chExt cx="1890300" cy="2207105"/>
          </a:xfrm>
        </p:grpSpPr>
        <p:pic>
          <p:nvPicPr>
            <p:cNvPr id="72" name="Picture 13" descr="C:\Users\shadi\Desktop\hd-blogshapes\hd-blogshapes\arrow-black-curve4.png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57365" flipH="1" flipV="1">
              <a:off x="7482693" y="3779655"/>
              <a:ext cx="1371599" cy="1919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13" descr="C:\Users\shadi\Desktop\hd-blogshapes\hd-blogshapes\arrow-black-curve4.png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226105" flipH="1">
              <a:off x="6963992" y="3492486"/>
              <a:ext cx="1371599" cy="155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4788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7316092" cy="10207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die Flower" panose="02000000000000000000" pitchFamily="2" charset="0"/>
              </a:rPr>
              <a:t>Management Interface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die Flower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6</a:t>
            </a:fld>
            <a:endParaRPr kumimoji="0" lang="en-US"/>
          </a:p>
        </p:txBody>
      </p:sp>
      <p:sp>
        <p:nvSpPr>
          <p:cNvPr id="6" name="Cloud 5"/>
          <p:cNvSpPr/>
          <p:nvPr/>
        </p:nvSpPr>
        <p:spPr>
          <a:xfrm>
            <a:off x="381000" y="1981199"/>
            <a:ext cx="8534400" cy="4569547"/>
          </a:xfrm>
          <a:prstGeom prst="cloud">
            <a:avLst/>
          </a:prstGeom>
          <a:noFill/>
          <a:ln w="101600">
            <a:solidFill>
              <a:schemeClr val="tx1"/>
            </a:solidFill>
            <a:miter lim="800000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1" name="Picture 9" descr="C:\Users\shadi\Desktop\hd-blogshapes\hd-blogshapes\person1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9399" y="1477963"/>
            <a:ext cx="482601" cy="134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C:\Users\shadi\Desktop\hd-blogshapes\hd-blogshapes\arrow-black-curve4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62000" y="1752599"/>
            <a:ext cx="1371599" cy="138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urved Connector 15"/>
          <p:cNvCxnSpPr>
            <a:endCxn id="5122" idx="1"/>
          </p:cNvCxnSpPr>
          <p:nvPr/>
        </p:nvCxnSpPr>
        <p:spPr>
          <a:xfrm flipV="1">
            <a:off x="3200400" y="2841008"/>
            <a:ext cx="1762114" cy="740392"/>
          </a:xfrm>
          <a:prstGeom prst="curvedConnector3">
            <a:avLst/>
          </a:prstGeom>
          <a:ln w="76200">
            <a:solidFill>
              <a:schemeClr val="accent3">
                <a:lumMod val="7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37" idx="1"/>
          </p:cNvCxnSpPr>
          <p:nvPr/>
        </p:nvCxnSpPr>
        <p:spPr>
          <a:xfrm>
            <a:off x="3200400" y="3908412"/>
            <a:ext cx="2209800" cy="377553"/>
          </a:xfrm>
          <a:prstGeom prst="curvedConnector3">
            <a:avLst/>
          </a:prstGeom>
          <a:ln w="76200">
            <a:solidFill>
              <a:schemeClr val="accent3">
                <a:lumMod val="7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endCxn id="35" idx="1"/>
          </p:cNvCxnSpPr>
          <p:nvPr/>
        </p:nvCxnSpPr>
        <p:spPr>
          <a:xfrm>
            <a:off x="2371714" y="4495802"/>
            <a:ext cx="1295400" cy="922575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3">
                <a:lumMod val="7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990600" y="2900449"/>
            <a:ext cx="2514600" cy="1874522"/>
            <a:chOff x="914400" y="2900449"/>
            <a:chExt cx="2514600" cy="1874522"/>
          </a:xfrm>
        </p:grpSpPr>
        <p:sp>
          <p:nvSpPr>
            <p:cNvPr id="9" name="TextBox 8"/>
            <p:cNvSpPr txBox="1"/>
            <p:nvPr/>
          </p:nvSpPr>
          <p:spPr>
            <a:xfrm>
              <a:off x="1524000" y="3581400"/>
              <a:ext cx="1431802" cy="654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Indie Flower" panose="02000000000000000000" pitchFamily="2" charset="0"/>
                </a:rPr>
                <a:t>Management</a:t>
              </a:r>
            </a:p>
            <a:p>
              <a:pPr>
                <a:lnSpc>
                  <a:spcPct val="90000"/>
                </a:lnSpc>
              </a:pPr>
              <a:r>
                <a:rPr lang="en-US" sz="20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Indie Flower" panose="02000000000000000000" pitchFamily="2" charset="0"/>
                </a:rPr>
                <a:t>Interface</a:t>
              </a:r>
              <a:endPara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Indie Flower" panose="02000000000000000000" pitchFamily="2" charset="0"/>
              </a:endParaRPr>
            </a:p>
          </p:txBody>
        </p:sp>
        <p:pic>
          <p:nvPicPr>
            <p:cNvPr id="3084" name="Picture 12" descr="C:\Users\shadi\Desktop\hd-blogshapes\hd-blogshapes\circle-transp-red5.png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2900449"/>
              <a:ext cx="2514600" cy="1874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4962514" y="2362200"/>
            <a:ext cx="828686" cy="990600"/>
            <a:chOff x="4419600" y="2362200"/>
            <a:chExt cx="828686" cy="990600"/>
          </a:xfrm>
        </p:grpSpPr>
        <p:pic>
          <p:nvPicPr>
            <p:cNvPr id="5122" name="Picture 2" descr="C:\Users\shadi\Desktop\hd-blogshapes\hd-blogshapes\filled-box13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362200"/>
              <a:ext cx="828686" cy="957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572000" y="3004243"/>
              <a:ext cx="418704" cy="34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Indie Flower" panose="02000000000000000000" pitchFamily="2" charset="0"/>
                </a:rPr>
                <a:t>CLI</a:t>
              </a:r>
              <a:endParaRPr lang="en-US" b="1" dirty="0">
                <a:solidFill>
                  <a:schemeClr val="bg1"/>
                </a:solidFill>
                <a:latin typeface="Indie Flower" panose="02000000000000000000" pitchFamily="2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410200" y="3807157"/>
            <a:ext cx="828686" cy="993443"/>
            <a:chOff x="5791200" y="4147785"/>
            <a:chExt cx="828686" cy="993443"/>
          </a:xfrm>
        </p:grpSpPr>
        <p:pic>
          <p:nvPicPr>
            <p:cNvPr id="37" name="Picture 2" descr="C:\Users\shadi\Desktop\hd-blogshapes\hd-blogshapes\filled-box13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1200" y="4147785"/>
              <a:ext cx="828686" cy="957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5867400" y="4792671"/>
              <a:ext cx="601447" cy="34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Indie Flower" panose="02000000000000000000" pitchFamily="2" charset="0"/>
                </a:rPr>
                <a:t>SDK</a:t>
              </a:r>
              <a:endParaRPr lang="en-US" b="1" dirty="0">
                <a:solidFill>
                  <a:schemeClr val="bg1"/>
                </a:solidFill>
                <a:latin typeface="Indie Flower" panose="02000000000000000000" pitchFamily="2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667114" y="4939569"/>
            <a:ext cx="828686" cy="1004031"/>
            <a:chOff x="3909937" y="5168169"/>
            <a:chExt cx="828686" cy="1004031"/>
          </a:xfrm>
        </p:grpSpPr>
        <p:pic>
          <p:nvPicPr>
            <p:cNvPr id="35" name="Picture 2" descr="C:\Users\shadi\Desktop\hd-blogshapes\hd-blogshapes\filled-box13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9937" y="5168169"/>
              <a:ext cx="828686" cy="957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3962400" y="5823643"/>
              <a:ext cx="572593" cy="34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Indie Flower" panose="02000000000000000000" pitchFamily="2" charset="0"/>
                </a:rPr>
                <a:t>Web</a:t>
              </a:r>
              <a:endParaRPr lang="en-US" b="1" dirty="0">
                <a:solidFill>
                  <a:schemeClr val="bg1"/>
                </a:solidFill>
                <a:latin typeface="Indie Flower" panose="02000000000000000000" pitchFamily="2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4343400" y="4659868"/>
            <a:ext cx="2909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Indie Flower" panose="02000000000000000000" pitchFamily="2" charset="0"/>
                <a:hlinkClick r:id="rId6"/>
              </a:rPr>
              <a:t>http://aws.amazon.com/tools/</a:t>
            </a:r>
            <a:endParaRPr lang="en-US" dirty="0">
              <a:latin typeface="Indie Flower" panose="02000000000000000000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069942" y="3285425"/>
            <a:ext cx="2635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Indie Flower" panose="02000000000000000000" pitchFamily="2" charset="0"/>
                <a:hlinkClick r:id="rId7"/>
              </a:rPr>
              <a:t>http://aws.amazon.com/cli/</a:t>
            </a:r>
            <a:endParaRPr lang="en-US" dirty="0">
              <a:latin typeface="Indie Flower" panose="02000000000000000000" pitchFamily="2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475755" y="5802868"/>
            <a:ext cx="3163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Indie Flower" panose="02000000000000000000" pitchFamily="2" charset="0"/>
                <a:hlinkClick r:id="rId8"/>
              </a:rPr>
              <a:t>http://aws.amazon.com/console/</a:t>
            </a:r>
            <a:endParaRPr lang="en-US" dirty="0">
              <a:latin typeface="Indie Flow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74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7316092" cy="10207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die Flower" panose="02000000000000000000" pitchFamily="2" charset="0"/>
              </a:rPr>
              <a:t>Infrastructure Services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die Flower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7</a:t>
            </a:fld>
            <a:endParaRPr kumimoji="0" lang="en-US"/>
          </a:p>
        </p:txBody>
      </p:sp>
      <p:sp>
        <p:nvSpPr>
          <p:cNvPr id="6" name="Cloud 5"/>
          <p:cNvSpPr/>
          <p:nvPr/>
        </p:nvSpPr>
        <p:spPr>
          <a:xfrm>
            <a:off x="381000" y="1981199"/>
            <a:ext cx="8534400" cy="4569547"/>
          </a:xfrm>
          <a:prstGeom prst="cloud">
            <a:avLst/>
          </a:prstGeom>
          <a:noFill/>
          <a:ln w="101600">
            <a:solidFill>
              <a:schemeClr val="tx1"/>
            </a:solidFill>
            <a:miter lim="800000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1" name="Picture 9" descr="C:\Users\shadi\Desktop\hd-blogshapes\hd-blogshapes\person1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9399" y="1477963"/>
            <a:ext cx="482601" cy="134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C:\Users\shadi\Desktop\hd-blogshapes\hd-blogshapes\arrow-black-curve4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62000" y="1752599"/>
            <a:ext cx="1371599" cy="138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urved Connector 15"/>
          <p:cNvCxnSpPr>
            <a:endCxn id="5122" idx="1"/>
          </p:cNvCxnSpPr>
          <p:nvPr/>
        </p:nvCxnSpPr>
        <p:spPr>
          <a:xfrm flipV="1">
            <a:off x="3200400" y="2841008"/>
            <a:ext cx="1762114" cy="848367"/>
          </a:xfrm>
          <a:prstGeom prst="curvedConnector3">
            <a:avLst/>
          </a:prstGeom>
          <a:ln w="76200">
            <a:solidFill>
              <a:schemeClr val="accent3">
                <a:lumMod val="7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37" idx="1"/>
          </p:cNvCxnSpPr>
          <p:nvPr/>
        </p:nvCxnSpPr>
        <p:spPr>
          <a:xfrm>
            <a:off x="3200400" y="4213212"/>
            <a:ext cx="2209800" cy="377553"/>
          </a:xfrm>
          <a:prstGeom prst="curvedConnector3">
            <a:avLst/>
          </a:prstGeom>
          <a:ln w="76200">
            <a:solidFill>
              <a:schemeClr val="accent3">
                <a:lumMod val="7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29" idx="2"/>
            <a:endCxn id="35" idx="1"/>
          </p:cNvCxnSpPr>
          <p:nvPr/>
        </p:nvCxnSpPr>
        <p:spPr>
          <a:xfrm rot="16200000" flipH="1">
            <a:off x="2314558" y="4380134"/>
            <a:ext cx="922577" cy="1153907"/>
          </a:xfrm>
          <a:prstGeom prst="curvedConnector2">
            <a:avLst/>
          </a:prstGeom>
          <a:ln w="76200">
            <a:solidFill>
              <a:schemeClr val="accent3">
                <a:lumMod val="7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343400" y="4964668"/>
            <a:ext cx="2779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Indie Flower" panose="02000000000000000000" pitchFamily="2" charset="0"/>
                <a:hlinkClick r:id="rId4"/>
              </a:rPr>
              <a:t>http://aws.amazon.com/s3/</a:t>
            </a:r>
            <a:endParaRPr lang="en-US" dirty="0">
              <a:latin typeface="Indie Flower" panose="02000000000000000000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069942" y="3285425"/>
            <a:ext cx="2802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Indie Flower" panose="02000000000000000000" pitchFamily="2" charset="0"/>
                <a:hlinkClick r:id="rId5"/>
              </a:rPr>
              <a:t>http://</a:t>
            </a:r>
            <a:r>
              <a:rPr lang="en-US" dirty="0" smtClean="0">
                <a:latin typeface="Indie Flower" panose="02000000000000000000" pitchFamily="2" charset="0"/>
                <a:hlinkClick r:id="rId5"/>
              </a:rPr>
              <a:t>aws.amazon.com/ec2/</a:t>
            </a:r>
            <a:endParaRPr lang="en-US" dirty="0">
              <a:latin typeface="Indie Flower" panose="02000000000000000000" pitchFamily="2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475755" y="5802868"/>
            <a:ext cx="2914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Indie Flower" panose="02000000000000000000" pitchFamily="2" charset="0"/>
                <a:hlinkClick r:id="rId6"/>
              </a:rPr>
              <a:t>http://aws.amazon.com/ebs/</a:t>
            </a:r>
            <a:endParaRPr lang="en-US" dirty="0">
              <a:latin typeface="Indie Flower" panose="02000000000000000000" pitchFamily="2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143000" y="3429630"/>
            <a:ext cx="2111786" cy="1066170"/>
            <a:chOff x="3679414" y="4725030"/>
            <a:chExt cx="2111786" cy="1066170"/>
          </a:xfrm>
        </p:grpSpPr>
        <p:pic>
          <p:nvPicPr>
            <p:cNvPr id="29" name="Picture 7" descr="C:\Users\shadi\Desktop\hd-blogshapes\Circles\The Effortless Blog (37)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9414" y="4725030"/>
              <a:ext cx="2111786" cy="1066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3902198" y="4984775"/>
              <a:ext cx="1624163" cy="654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 dirty="0" smtClean="0">
                  <a:solidFill>
                    <a:srgbClr val="7030A0"/>
                  </a:solidFill>
                  <a:latin typeface="Indie Flower" panose="02000000000000000000" pitchFamily="2" charset="0"/>
                </a:rPr>
                <a:t>Infrastructure</a:t>
              </a:r>
            </a:p>
            <a:p>
              <a:pPr>
                <a:lnSpc>
                  <a:spcPct val="90000"/>
                </a:lnSpc>
              </a:pPr>
              <a:r>
                <a:rPr lang="en-US" sz="2000" b="1" dirty="0" smtClean="0">
                  <a:solidFill>
                    <a:srgbClr val="7030A0"/>
                  </a:solidFill>
                  <a:latin typeface="Indie Flower" panose="02000000000000000000" pitchFamily="2" charset="0"/>
                </a:rPr>
                <a:t>Services</a:t>
              </a:r>
              <a:endParaRPr lang="en-US" sz="2000" b="1" dirty="0">
                <a:solidFill>
                  <a:srgbClr val="7030A0"/>
                </a:solidFill>
                <a:latin typeface="Indie Flower" panose="02000000000000000000" pitchFamily="2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6178887" y="3886200"/>
            <a:ext cx="2778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Indie Flower" panose="02000000000000000000" pitchFamily="2" charset="0"/>
                <a:hlinkClick r:id="rId8"/>
              </a:rPr>
              <a:t>http://aws.amazon.com/vpc/</a:t>
            </a:r>
            <a:endParaRPr lang="en-US" dirty="0">
              <a:latin typeface="Indie Flower" panose="02000000000000000000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962514" y="2362200"/>
            <a:ext cx="828686" cy="990600"/>
            <a:chOff x="4962514" y="2362200"/>
            <a:chExt cx="828686" cy="990600"/>
          </a:xfrm>
        </p:grpSpPr>
        <p:grpSp>
          <p:nvGrpSpPr>
            <p:cNvPr id="26" name="Group 25"/>
            <p:cNvGrpSpPr/>
            <p:nvPr/>
          </p:nvGrpSpPr>
          <p:grpSpPr>
            <a:xfrm>
              <a:off x="4962514" y="2362200"/>
              <a:ext cx="828686" cy="990600"/>
              <a:chOff x="4419600" y="2362200"/>
              <a:chExt cx="828686" cy="990600"/>
            </a:xfrm>
          </p:grpSpPr>
          <p:pic>
            <p:nvPicPr>
              <p:cNvPr id="5122" name="Picture 2" descr="C:\Users\shadi\Desktop\hd-blogshapes\hd-blogshapes\filled-box13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9600" y="2362200"/>
                <a:ext cx="828686" cy="9576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4572000" y="3004243"/>
                <a:ext cx="532518" cy="348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dirty="0" smtClean="0">
                    <a:solidFill>
                      <a:schemeClr val="bg1"/>
                    </a:solidFill>
                    <a:latin typeface="Indie Flower" panose="02000000000000000000" pitchFamily="2" charset="0"/>
                  </a:rPr>
                  <a:t>EC2</a:t>
                </a:r>
                <a:endParaRPr lang="en-US" b="1" dirty="0">
                  <a:solidFill>
                    <a:schemeClr val="bg1"/>
                  </a:solidFill>
                  <a:latin typeface="Indie Flower" panose="02000000000000000000" pitchFamily="2" charset="0"/>
                </a:endParaRPr>
              </a:p>
            </p:txBody>
          </p:sp>
        </p:grpSp>
        <p:pic>
          <p:nvPicPr>
            <p:cNvPr id="6146" name="Picture 2" descr="C:\Users\shadi\AppData\Local\Microsoft\Windows\Temporary Internet Files\Content.IE5\GVT8W622\MC900241587[1]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4914" y="2525436"/>
              <a:ext cx="504238" cy="478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5410200" y="4111957"/>
            <a:ext cx="828686" cy="993443"/>
            <a:chOff x="5410200" y="3807157"/>
            <a:chExt cx="828686" cy="993443"/>
          </a:xfrm>
        </p:grpSpPr>
        <p:grpSp>
          <p:nvGrpSpPr>
            <p:cNvPr id="21" name="Group 20"/>
            <p:cNvGrpSpPr/>
            <p:nvPr/>
          </p:nvGrpSpPr>
          <p:grpSpPr>
            <a:xfrm>
              <a:off x="5410200" y="3807157"/>
              <a:ext cx="828686" cy="993443"/>
              <a:chOff x="5791200" y="4147785"/>
              <a:chExt cx="828686" cy="993443"/>
            </a:xfrm>
          </p:grpSpPr>
          <p:pic>
            <p:nvPicPr>
              <p:cNvPr id="37" name="Picture 2" descr="C:\Users\shadi\Desktop\hd-blogshapes\hd-blogshapes\filled-box13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1200" y="4147785"/>
                <a:ext cx="828686" cy="9576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5867400" y="4792671"/>
                <a:ext cx="425116" cy="348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dirty="0" smtClean="0">
                    <a:solidFill>
                      <a:schemeClr val="bg1"/>
                    </a:solidFill>
                    <a:latin typeface="Indie Flower" panose="02000000000000000000" pitchFamily="2" charset="0"/>
                  </a:rPr>
                  <a:t>S3</a:t>
                </a:r>
                <a:endParaRPr lang="en-US" b="1" dirty="0">
                  <a:solidFill>
                    <a:schemeClr val="bg1"/>
                  </a:solidFill>
                  <a:latin typeface="Indie Flower" panose="02000000000000000000" pitchFamily="2" charset="0"/>
                </a:endParaRPr>
              </a:p>
            </p:txBody>
          </p:sp>
        </p:grpSp>
        <p:pic>
          <p:nvPicPr>
            <p:cNvPr id="6148" name="Picture 4" descr="C:\Users\shadi\AppData\Local\Microsoft\Windows\Temporary Internet Files\Content.IE5\8PS2C6LG\MC900442142[1]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3894187"/>
              <a:ext cx="525413" cy="525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3352800" y="4939569"/>
            <a:ext cx="828686" cy="1004031"/>
            <a:chOff x="3667114" y="4939569"/>
            <a:chExt cx="828686" cy="1004031"/>
          </a:xfrm>
        </p:grpSpPr>
        <p:grpSp>
          <p:nvGrpSpPr>
            <p:cNvPr id="19" name="Group 18"/>
            <p:cNvGrpSpPr/>
            <p:nvPr/>
          </p:nvGrpSpPr>
          <p:grpSpPr>
            <a:xfrm>
              <a:off x="3667114" y="4939569"/>
              <a:ext cx="828686" cy="1004031"/>
              <a:chOff x="3909937" y="5168169"/>
              <a:chExt cx="828686" cy="1004031"/>
            </a:xfrm>
          </p:grpSpPr>
          <p:pic>
            <p:nvPicPr>
              <p:cNvPr id="35" name="Picture 2" descr="C:\Users\shadi\Desktop\hd-blogshapes\hd-blogshapes\filled-box13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9937" y="5168169"/>
                <a:ext cx="828686" cy="9576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3962400" y="5823643"/>
                <a:ext cx="614271" cy="348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dirty="0" smtClean="0">
                    <a:solidFill>
                      <a:schemeClr val="bg1"/>
                    </a:solidFill>
                    <a:latin typeface="Indie Flower" panose="02000000000000000000" pitchFamily="2" charset="0"/>
                  </a:rPr>
                  <a:t>EBS</a:t>
                </a:r>
                <a:endParaRPr lang="en-US" b="1" dirty="0">
                  <a:solidFill>
                    <a:schemeClr val="bg1"/>
                  </a:solidFill>
                  <a:latin typeface="Indie Flower" panose="02000000000000000000" pitchFamily="2" charset="0"/>
                </a:endParaRPr>
              </a:p>
            </p:txBody>
          </p:sp>
        </p:grpSp>
        <p:pic>
          <p:nvPicPr>
            <p:cNvPr id="38" name="Picture 4" descr="C:\Users\shadi\AppData\Local\Microsoft\Windows\Temporary Internet Files\Content.IE5\8PS2C6LG\MC900442142[1]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7987" y="5037187"/>
              <a:ext cx="525413" cy="525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9" name="Curved Connector 48"/>
          <p:cNvCxnSpPr>
            <a:stCxn id="29" idx="3"/>
          </p:cNvCxnSpPr>
          <p:nvPr/>
        </p:nvCxnSpPr>
        <p:spPr>
          <a:xfrm flipV="1">
            <a:off x="3254786" y="3654757"/>
            <a:ext cx="3917528" cy="307958"/>
          </a:xfrm>
          <a:prstGeom prst="curvedConnector3">
            <a:avLst/>
          </a:prstGeom>
          <a:ln w="76200">
            <a:solidFill>
              <a:schemeClr val="accent3">
                <a:lumMod val="7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7172314" y="3022944"/>
            <a:ext cx="828686" cy="993443"/>
            <a:chOff x="7172314" y="3429000"/>
            <a:chExt cx="828686" cy="993443"/>
          </a:xfrm>
        </p:grpSpPr>
        <p:pic>
          <p:nvPicPr>
            <p:cNvPr id="6152" name="Picture 8" descr="C:\Users\shadi\AppData\Local\Microsoft\Windows\Temporary Internet Files\Content.IE5\8PS2C6LG\MC900339642[1]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200" y="3548804"/>
              <a:ext cx="533400" cy="53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" name="Group 41"/>
            <p:cNvGrpSpPr/>
            <p:nvPr/>
          </p:nvGrpSpPr>
          <p:grpSpPr>
            <a:xfrm>
              <a:off x="7172314" y="3429000"/>
              <a:ext cx="828686" cy="993443"/>
              <a:chOff x="5791200" y="4147785"/>
              <a:chExt cx="828686" cy="993443"/>
            </a:xfrm>
          </p:grpSpPr>
          <p:pic>
            <p:nvPicPr>
              <p:cNvPr id="43" name="Picture 2" descr="C:\Users\shadi\Desktop\hd-blogshapes\hd-blogshapes\filled-box13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1200" y="4147785"/>
                <a:ext cx="828686" cy="9576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5867400" y="4792671"/>
                <a:ext cx="540533" cy="348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dirty="0" smtClean="0">
                    <a:solidFill>
                      <a:schemeClr val="bg1"/>
                    </a:solidFill>
                    <a:latin typeface="Indie Flower" panose="02000000000000000000" pitchFamily="2" charset="0"/>
                  </a:rPr>
                  <a:t>VPC</a:t>
                </a:r>
                <a:endParaRPr lang="en-US" b="1" dirty="0">
                  <a:solidFill>
                    <a:schemeClr val="bg1"/>
                  </a:solidFill>
                  <a:latin typeface="Indie Flower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726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508" y="350838"/>
            <a:ext cx="7849492" cy="10207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Indie Flower" panose="02000000000000000000" pitchFamily="2" charset="0"/>
              </a:rPr>
              <a:t>Amazon Elastic Compute Cloud </a:t>
            </a:r>
            <a:r>
              <a:rPr lang="en-US" sz="3600" dirty="0" smtClean="0">
                <a:latin typeface="Indie Flower" panose="02000000000000000000" pitchFamily="2" charset="0"/>
              </a:rPr>
              <a:t>(EC2</a:t>
            </a:r>
            <a:r>
              <a:rPr lang="en-US" sz="3600" dirty="0">
                <a:latin typeface="Indie Flower" panose="02000000000000000000" pitchFamily="2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153400" cy="4267200"/>
          </a:xfrm>
        </p:spPr>
        <p:txBody>
          <a:bodyPr>
            <a:noAutofit/>
          </a:bodyPr>
          <a:lstStyle/>
          <a:p>
            <a:pPr algn="just"/>
            <a:r>
              <a:rPr lang="en-US" sz="1800" dirty="0" smtClean="0">
                <a:latin typeface="Indie Flower" panose="02000000000000000000" pitchFamily="2" charset="0"/>
              </a:rPr>
              <a:t>A </a:t>
            </a:r>
            <a:r>
              <a:rPr lang="en-US" sz="1800" dirty="0">
                <a:latin typeface="Indie Flower" panose="02000000000000000000" pitchFamily="2" charset="0"/>
              </a:rPr>
              <a:t>web service that provides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resizable compute capacity </a:t>
            </a:r>
            <a:r>
              <a:rPr lang="en-US" sz="1800" dirty="0">
                <a:latin typeface="Indie Flower" panose="02000000000000000000" pitchFamily="2" charset="0"/>
              </a:rPr>
              <a:t>in the cloud</a:t>
            </a:r>
            <a:r>
              <a:rPr lang="en-US" sz="1800" dirty="0" smtClean="0">
                <a:latin typeface="Indie Flower" panose="02000000000000000000" pitchFamily="2" charset="0"/>
              </a:rPr>
              <a:t>.</a:t>
            </a:r>
          </a:p>
          <a:p>
            <a:pPr algn="just"/>
            <a:r>
              <a:rPr lang="en-US" sz="1800" dirty="0" smtClean="0">
                <a:latin typeface="Indie Flower" panose="02000000000000000000" pitchFamily="2" charset="0"/>
              </a:rPr>
              <a:t>EC2 allows 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creating Virtual Machines (VM) on-demand</a:t>
            </a:r>
            <a:r>
              <a:rPr lang="en-US" sz="1800" dirty="0" smtClean="0">
                <a:latin typeface="Indie Flower" panose="02000000000000000000" pitchFamily="2" charset="0"/>
              </a:rPr>
              <a:t>. Pre-configured 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templated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 Amazon Machine Image (AMI) </a:t>
            </a:r>
            <a:r>
              <a:rPr lang="en-US" sz="1800" dirty="0" smtClean="0">
                <a:latin typeface="Indie Flower" panose="02000000000000000000" pitchFamily="2" charset="0"/>
              </a:rPr>
              <a:t>can be used get </a:t>
            </a:r>
            <a:r>
              <a:rPr lang="en-US" sz="1800" dirty="0">
                <a:latin typeface="Indie Flower" panose="02000000000000000000" pitchFamily="2" charset="0"/>
              </a:rPr>
              <a:t>running immediately</a:t>
            </a:r>
            <a:r>
              <a:rPr lang="en-US" sz="1800" dirty="0" smtClean="0">
                <a:latin typeface="Indie Flower" panose="02000000000000000000" pitchFamily="2" charset="0"/>
              </a:rPr>
              <a:t>. Creating and sharing your own AMI is also possible via the 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AWS Marketplace.</a:t>
            </a:r>
          </a:p>
          <a:p>
            <a:pPr algn="just"/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Auto Scaling </a:t>
            </a:r>
            <a:r>
              <a:rPr lang="en-US" sz="1800" dirty="0">
                <a:latin typeface="Indie Flower" panose="02000000000000000000" pitchFamily="2" charset="0"/>
              </a:rPr>
              <a:t>allows 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automatically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scale 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of the capacity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up </a:t>
            </a:r>
            <a:r>
              <a:rPr lang="en-US" sz="1800" dirty="0" smtClean="0">
                <a:latin typeface="Indie Flower" panose="02000000000000000000" pitchFamily="2" charset="0"/>
              </a:rPr>
              <a:t>seamlessly </a:t>
            </a:r>
            <a:r>
              <a:rPr lang="en-US" sz="1800" dirty="0">
                <a:latin typeface="Indie Flower" panose="02000000000000000000" pitchFamily="2" charset="0"/>
              </a:rPr>
              <a:t>during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demand spikes </a:t>
            </a:r>
            <a:r>
              <a:rPr lang="en-US" sz="1800" dirty="0">
                <a:latin typeface="Indie Flower" panose="02000000000000000000" pitchFamily="2" charset="0"/>
              </a:rPr>
              <a:t>to maintain performance, and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scales down </a:t>
            </a:r>
            <a:r>
              <a:rPr lang="en-US" sz="1800" dirty="0" smtClean="0">
                <a:latin typeface="Indie Flower" panose="02000000000000000000" pitchFamily="2" charset="0"/>
              </a:rPr>
              <a:t>during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demand lulls </a:t>
            </a:r>
            <a:r>
              <a:rPr lang="en-US" sz="1800" dirty="0">
                <a:latin typeface="Indie Flower" panose="02000000000000000000" pitchFamily="2" charset="0"/>
              </a:rPr>
              <a:t>to minimize costs</a:t>
            </a:r>
            <a:r>
              <a:rPr lang="en-US" sz="1800" dirty="0" smtClean="0">
                <a:latin typeface="Indie Flower" panose="02000000000000000000" pitchFamily="2" charset="0"/>
              </a:rPr>
              <a:t>.</a:t>
            </a:r>
          </a:p>
          <a:p>
            <a:pPr algn="just"/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Elastic Load Balancing</a:t>
            </a:r>
            <a:r>
              <a:rPr lang="en-US" sz="1800" dirty="0" smtClean="0">
                <a:latin typeface="Indie Flower" panose="02000000000000000000" pitchFamily="2" charset="0"/>
              </a:rPr>
              <a:t> automatically distributes incoming application traffic across multiple Amazon EC2 instances. </a:t>
            </a:r>
          </a:p>
          <a:p>
            <a:pPr algn="just"/>
            <a:r>
              <a:rPr lang="en-US" sz="1800" dirty="0">
                <a:latin typeface="Indie Flower" panose="02000000000000000000" pitchFamily="2" charset="0"/>
              </a:rPr>
              <a:t>Provide tools to build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failure resilient applications </a:t>
            </a:r>
            <a:r>
              <a:rPr lang="en-US" sz="1800" dirty="0">
                <a:latin typeface="Indie Flower" panose="02000000000000000000" pitchFamily="2" charset="0"/>
              </a:rPr>
              <a:t>by launching application instances in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separate Availability Zones</a:t>
            </a:r>
            <a:r>
              <a:rPr lang="en-US" sz="1800" dirty="0">
                <a:latin typeface="Indie Flower" panose="02000000000000000000" pitchFamily="2" charset="0"/>
              </a:rPr>
              <a:t>.</a:t>
            </a:r>
          </a:p>
          <a:p>
            <a:pPr algn="just"/>
            <a:r>
              <a:rPr lang="en-US" sz="1800" dirty="0" smtClean="0">
                <a:latin typeface="Indie Flower" panose="02000000000000000000" pitchFamily="2" charset="0"/>
              </a:rPr>
              <a:t>Pay </a:t>
            </a:r>
            <a:r>
              <a:rPr lang="en-US" sz="1800" dirty="0">
                <a:latin typeface="Indie Flower" panose="02000000000000000000" pitchFamily="2" charset="0"/>
              </a:rPr>
              <a:t>only for </a:t>
            </a:r>
            <a:r>
              <a:rPr lang="en-US" sz="1800" dirty="0" smtClean="0">
                <a:latin typeface="Indie Flower" panose="02000000000000000000" pitchFamily="2" charset="0"/>
              </a:rPr>
              <a:t>resources actually </a:t>
            </a:r>
            <a:r>
              <a:rPr lang="en-US" sz="1800" dirty="0">
                <a:latin typeface="Indie Flower" panose="02000000000000000000" pitchFamily="2" charset="0"/>
              </a:rPr>
              <a:t>consume, 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instance-hours.</a:t>
            </a:r>
          </a:p>
          <a:p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VM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Import/Export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 </a:t>
            </a:r>
            <a:r>
              <a:rPr lang="en-US" sz="1800" dirty="0" smtClean="0">
                <a:latin typeface="Indie Flower" panose="02000000000000000000" pitchFamily="2" charset="0"/>
              </a:rPr>
              <a:t>enables </a:t>
            </a:r>
            <a:r>
              <a:rPr lang="en-US" sz="1800" dirty="0">
                <a:latin typeface="Indie Flower" panose="02000000000000000000" pitchFamily="2" charset="0"/>
              </a:rPr>
              <a:t>you to easily import virtual machine images from your existing environment to Amazon EC2 instances and export them back at any time. </a:t>
            </a:r>
          </a:p>
          <a:p>
            <a:pPr algn="just"/>
            <a:endParaRPr lang="en-US" sz="1800" dirty="0">
              <a:latin typeface="Indie Flower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8</a:t>
            </a:fld>
            <a:endParaRPr kumimoji="0" lang="en-US"/>
          </a:p>
        </p:txBody>
      </p:sp>
      <p:grpSp>
        <p:nvGrpSpPr>
          <p:cNvPr id="6" name="Group 5"/>
          <p:cNvGrpSpPr/>
          <p:nvPr/>
        </p:nvGrpSpPr>
        <p:grpSpPr>
          <a:xfrm rot="19551984">
            <a:off x="30459" y="263056"/>
            <a:ext cx="1407464" cy="887049"/>
            <a:chOff x="3679414" y="4725030"/>
            <a:chExt cx="2111786" cy="1066170"/>
          </a:xfrm>
        </p:grpSpPr>
        <p:pic>
          <p:nvPicPr>
            <p:cNvPr id="7" name="Picture 7" descr="C:\Users\shadi\Desktop\hd-blogshapes\Circles\The Effortless Blog (37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9414" y="4725030"/>
              <a:ext cx="2111786" cy="1066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3713484" y="4989953"/>
              <a:ext cx="2001589" cy="6436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 smtClean="0">
                  <a:solidFill>
                    <a:srgbClr val="7030A0"/>
                  </a:solidFill>
                  <a:latin typeface="Indie Flower" panose="02000000000000000000" pitchFamily="2" charset="0"/>
                </a:rPr>
                <a:t>Infrastructure</a:t>
              </a:r>
            </a:p>
            <a:p>
              <a:pPr>
                <a:lnSpc>
                  <a:spcPct val="90000"/>
                </a:lnSpc>
              </a:pPr>
              <a:r>
                <a:rPr lang="en-US" sz="1600" b="1" dirty="0" smtClean="0">
                  <a:solidFill>
                    <a:srgbClr val="7030A0"/>
                  </a:solidFill>
                  <a:latin typeface="Indie Flower" panose="02000000000000000000" pitchFamily="2" charset="0"/>
                </a:rPr>
                <a:t>Services</a:t>
              </a:r>
              <a:endParaRPr lang="en-US" sz="1600" b="1" dirty="0">
                <a:solidFill>
                  <a:srgbClr val="7030A0"/>
                </a:solidFill>
                <a:latin typeface="Indie Flower" panose="02000000000000000000" pitchFamily="2" charset="0"/>
              </a:endParaRPr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55493"/>
            <a:ext cx="2667000" cy="5996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593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508" y="350838"/>
            <a:ext cx="7849492" cy="1020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Indie Flower" panose="02000000000000000000" pitchFamily="2" charset="0"/>
              </a:rPr>
              <a:t>	EC2 Instances</a:t>
            </a:r>
            <a:endParaRPr lang="en-US" sz="3600" dirty="0">
              <a:latin typeface="Indie Flower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93" y="1524000"/>
            <a:ext cx="8946307" cy="4419600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Micro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instances (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t1.micro):</a:t>
            </a:r>
          </a:p>
          <a:p>
            <a:pPr lvl="1" algn="just"/>
            <a:r>
              <a:rPr lang="en-US" sz="1600" dirty="0" smtClean="0">
                <a:latin typeface="Indie Flower" panose="02000000000000000000" pitchFamily="2" charset="0"/>
              </a:rPr>
              <a:t>Micro </a:t>
            </a:r>
            <a:r>
              <a:rPr lang="en-US" sz="1600" dirty="0">
                <a:latin typeface="Indie Flower" panose="02000000000000000000" pitchFamily="2" charset="0"/>
              </a:rPr>
              <a:t>Instance 613 </a:t>
            </a:r>
            <a:r>
              <a:rPr lang="en-US" sz="1600" dirty="0" err="1">
                <a:latin typeface="Indie Flower" panose="02000000000000000000" pitchFamily="2" charset="0"/>
              </a:rPr>
              <a:t>MiB</a:t>
            </a:r>
            <a:r>
              <a:rPr lang="en-US" sz="1600" dirty="0">
                <a:latin typeface="Indie Flower" panose="02000000000000000000" pitchFamily="2" charset="0"/>
              </a:rPr>
              <a:t> of memory, up to 2 ECUs (for short periodic bursts), EBS storage only, 32-bit or 64-bit </a:t>
            </a:r>
            <a:r>
              <a:rPr lang="en-US" sz="1600" dirty="0" smtClean="0">
                <a:latin typeface="Indie Flower" panose="02000000000000000000" pitchFamily="2" charset="0"/>
              </a:rPr>
              <a:t>platform.</a:t>
            </a:r>
          </a:p>
          <a:p>
            <a:pPr algn="just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Standard Instances </a:t>
            </a:r>
            <a:r>
              <a:rPr lang="en-US" sz="2000" dirty="0">
                <a:latin typeface="Indie Flower" panose="02000000000000000000" pitchFamily="2" charset="0"/>
              </a:rPr>
              <a:t>provide customers with a balanced set of resources and a low cost </a:t>
            </a:r>
            <a:r>
              <a:rPr lang="en-US" sz="2000" dirty="0" smtClean="0">
                <a:latin typeface="Indie Flower" panose="02000000000000000000" pitchFamily="2" charset="0"/>
              </a:rPr>
              <a:t>platform.</a:t>
            </a:r>
          </a:p>
          <a:p>
            <a:pPr lvl="1" algn="just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M1 Small Instance (Default) </a:t>
            </a:r>
            <a:r>
              <a:rPr lang="en-US" sz="1600" dirty="0">
                <a:latin typeface="Indie Flower" panose="02000000000000000000" pitchFamily="2" charset="0"/>
              </a:rPr>
              <a:t>1.7 </a:t>
            </a:r>
            <a:r>
              <a:rPr lang="en-US" sz="1600" dirty="0" err="1">
                <a:latin typeface="Indie Flower" panose="02000000000000000000" pitchFamily="2" charset="0"/>
              </a:rPr>
              <a:t>GiB</a:t>
            </a:r>
            <a:r>
              <a:rPr lang="en-US" sz="1600" dirty="0">
                <a:latin typeface="Indie Flower" panose="02000000000000000000" pitchFamily="2" charset="0"/>
              </a:rPr>
              <a:t> of memory, 1 EC2 Compute Unit (1 virtual core with 1 EC2 Compute Unit), 160 GB of local instance storage, 32-bit or 64-bit platform</a:t>
            </a:r>
          </a:p>
          <a:p>
            <a:pPr lvl="1" algn="just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M1 Medium Instance </a:t>
            </a:r>
            <a:r>
              <a:rPr lang="en-US" sz="1600" dirty="0">
                <a:latin typeface="Indie Flower" panose="02000000000000000000" pitchFamily="2" charset="0"/>
              </a:rPr>
              <a:t>3.75 </a:t>
            </a:r>
            <a:r>
              <a:rPr lang="en-US" sz="1600" dirty="0" err="1">
                <a:latin typeface="Indie Flower" panose="02000000000000000000" pitchFamily="2" charset="0"/>
              </a:rPr>
              <a:t>GiB</a:t>
            </a:r>
            <a:r>
              <a:rPr lang="en-US" sz="1600" dirty="0">
                <a:latin typeface="Indie Flower" panose="02000000000000000000" pitchFamily="2" charset="0"/>
              </a:rPr>
              <a:t> of memory, 2 EC2 Compute Units (1 virtual core with 2 EC2 Compute Units each), 410 GB of local instance storage, 32-bit or 64-bit platform</a:t>
            </a:r>
          </a:p>
          <a:p>
            <a:pPr lvl="1" algn="just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M1 Large Instance </a:t>
            </a:r>
            <a:r>
              <a:rPr lang="en-US" sz="1600" dirty="0">
                <a:latin typeface="Indie Flower" panose="02000000000000000000" pitchFamily="2" charset="0"/>
              </a:rPr>
              <a:t>7.5 </a:t>
            </a:r>
            <a:r>
              <a:rPr lang="en-US" sz="1600" dirty="0" err="1">
                <a:latin typeface="Indie Flower" panose="02000000000000000000" pitchFamily="2" charset="0"/>
              </a:rPr>
              <a:t>GiB</a:t>
            </a:r>
            <a:r>
              <a:rPr lang="en-US" sz="1600" dirty="0">
                <a:latin typeface="Indie Flower" panose="02000000000000000000" pitchFamily="2" charset="0"/>
              </a:rPr>
              <a:t> of memory, 4 EC2 Compute Units (2 virtual cores with 2 EC2 Compute Units each), 850 GB of local instance storage, 64-bit platform</a:t>
            </a:r>
          </a:p>
          <a:p>
            <a:pPr lvl="1" algn="just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M1 Extra Large Instance </a:t>
            </a:r>
            <a:r>
              <a:rPr lang="en-US" sz="1600" dirty="0">
                <a:latin typeface="Indie Flower" panose="02000000000000000000" pitchFamily="2" charset="0"/>
              </a:rPr>
              <a:t>15 </a:t>
            </a:r>
            <a:r>
              <a:rPr lang="en-US" sz="1600" dirty="0" err="1">
                <a:latin typeface="Indie Flower" panose="02000000000000000000" pitchFamily="2" charset="0"/>
              </a:rPr>
              <a:t>GiB</a:t>
            </a:r>
            <a:r>
              <a:rPr lang="en-US" sz="1600" dirty="0">
                <a:latin typeface="Indie Flower" panose="02000000000000000000" pitchFamily="2" charset="0"/>
              </a:rPr>
              <a:t> of memory, 8 EC2 Compute Units (4 virtual cores with 2 EC2 Compute Units each), 1690 GB of local instance storage, 64-bit platform</a:t>
            </a:r>
          </a:p>
          <a:p>
            <a:pPr lvl="1" algn="just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M3 Extra Large Instance </a:t>
            </a:r>
            <a:r>
              <a:rPr lang="en-US" sz="1600" dirty="0">
                <a:latin typeface="Indie Flower" panose="02000000000000000000" pitchFamily="2" charset="0"/>
              </a:rPr>
              <a:t>15 </a:t>
            </a:r>
            <a:r>
              <a:rPr lang="en-US" sz="1600" dirty="0" err="1">
                <a:latin typeface="Indie Flower" panose="02000000000000000000" pitchFamily="2" charset="0"/>
              </a:rPr>
              <a:t>GiB</a:t>
            </a:r>
            <a:r>
              <a:rPr lang="en-US" sz="1600" dirty="0">
                <a:latin typeface="Indie Flower" panose="02000000000000000000" pitchFamily="2" charset="0"/>
              </a:rPr>
              <a:t> of memory, 13 EC2 Compute Units (4 virtual cores with 3.25 EC2 Compute Units each), EBS storage only, 64-bit platform</a:t>
            </a:r>
          </a:p>
          <a:p>
            <a:pPr lvl="1" algn="just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Indie Flower" panose="02000000000000000000" pitchFamily="2" charset="0"/>
              </a:rPr>
              <a:t>M3 Double Extra Large Instance </a:t>
            </a:r>
            <a:r>
              <a:rPr lang="en-US" sz="1600" dirty="0">
                <a:latin typeface="Indie Flower" panose="02000000000000000000" pitchFamily="2" charset="0"/>
              </a:rPr>
              <a:t>30 </a:t>
            </a:r>
            <a:r>
              <a:rPr lang="en-US" sz="1600" dirty="0" err="1">
                <a:latin typeface="Indie Flower" panose="02000000000000000000" pitchFamily="2" charset="0"/>
              </a:rPr>
              <a:t>GiB</a:t>
            </a:r>
            <a:r>
              <a:rPr lang="en-US" sz="1600" dirty="0">
                <a:latin typeface="Indie Flower" panose="02000000000000000000" pitchFamily="2" charset="0"/>
              </a:rPr>
              <a:t> of memory, 26 EC2 Compute Units (8 virtual cores with 3.25 EC2 Compute Units each), EBS storage only, 64-bit </a:t>
            </a:r>
            <a:r>
              <a:rPr lang="en-US" sz="1600" dirty="0" smtClean="0">
                <a:latin typeface="Indie Flower" panose="02000000000000000000" pitchFamily="2" charset="0"/>
              </a:rPr>
              <a:t>platform</a:t>
            </a:r>
            <a:endParaRPr lang="en-US" sz="1600" dirty="0">
              <a:latin typeface="Indie Flower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9</a:t>
            </a:fld>
            <a:endParaRPr kumimoji="0" lang="en-US"/>
          </a:p>
        </p:txBody>
      </p:sp>
      <p:grpSp>
        <p:nvGrpSpPr>
          <p:cNvPr id="6" name="Group 5"/>
          <p:cNvGrpSpPr/>
          <p:nvPr/>
        </p:nvGrpSpPr>
        <p:grpSpPr>
          <a:xfrm rot="19551984">
            <a:off x="30459" y="263056"/>
            <a:ext cx="1407464" cy="887049"/>
            <a:chOff x="3679414" y="4725030"/>
            <a:chExt cx="2111786" cy="1066170"/>
          </a:xfrm>
        </p:grpSpPr>
        <p:pic>
          <p:nvPicPr>
            <p:cNvPr id="7" name="Picture 7" descr="C:\Users\shadi\Desktop\hd-blogshapes\Circles\The Effortless Blog (37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9414" y="4725030"/>
              <a:ext cx="2111786" cy="1066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3713484" y="4989953"/>
              <a:ext cx="2001589" cy="6436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 smtClean="0">
                  <a:solidFill>
                    <a:srgbClr val="7030A0"/>
                  </a:solidFill>
                  <a:latin typeface="Indie Flower" panose="02000000000000000000" pitchFamily="2" charset="0"/>
                </a:rPr>
                <a:t>Infrastructure</a:t>
              </a:r>
            </a:p>
            <a:p>
              <a:pPr>
                <a:lnSpc>
                  <a:spcPct val="90000"/>
                </a:lnSpc>
              </a:pPr>
              <a:r>
                <a:rPr lang="en-US" sz="1600" b="1" dirty="0" smtClean="0">
                  <a:solidFill>
                    <a:srgbClr val="7030A0"/>
                  </a:solidFill>
                  <a:latin typeface="Indie Flower" panose="02000000000000000000" pitchFamily="2" charset="0"/>
                </a:rPr>
                <a:t>Services</a:t>
              </a:r>
              <a:endParaRPr lang="en-US" sz="1600" b="1" dirty="0">
                <a:solidFill>
                  <a:srgbClr val="7030A0"/>
                </a:solidFill>
                <a:latin typeface="Indie Flower" panose="02000000000000000000" pitchFamily="2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1981200" y="6258580"/>
            <a:ext cx="495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Indie Flower" panose="02000000000000000000" pitchFamily="2" charset="0"/>
              </a:rPr>
              <a:t>One </a:t>
            </a:r>
            <a:r>
              <a:rPr lang="en-US" sz="1400" b="1" dirty="0">
                <a:solidFill>
                  <a:srgbClr val="FF0000"/>
                </a:solidFill>
                <a:latin typeface="Indie Flower" panose="02000000000000000000" pitchFamily="2" charset="0"/>
              </a:rPr>
              <a:t>EC2 Compute Unit (ECU) provides the equivalent CPU capacity of a 1.0-1.2 GHz 2007 Opteron or 2007 Xeon processor.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55493"/>
            <a:ext cx="2667000" cy="5996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75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TS102804846</Template>
  <TotalTime>4034</TotalTime>
  <Words>2944</Words>
  <Application>Microsoft Office PowerPoint</Application>
  <PresentationFormat>On-screen Show (4:3)</PresentationFormat>
  <Paragraphs>301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Corbel</vt:lpstr>
      <vt:lpstr>Indie Flower</vt:lpstr>
      <vt:lpstr>Consolas</vt:lpstr>
      <vt:lpstr>Calibri</vt:lpstr>
      <vt:lpstr>Chalkboard 16x9</vt:lpstr>
      <vt:lpstr>PowerPoint Presentation</vt:lpstr>
      <vt:lpstr>Who is Amazon !!</vt:lpstr>
      <vt:lpstr>What is Amazon Web Services ?</vt:lpstr>
      <vt:lpstr>What is AWS Offering?</vt:lpstr>
      <vt:lpstr>The Amazon Web Services Universe </vt:lpstr>
      <vt:lpstr>Management Interface</vt:lpstr>
      <vt:lpstr>Infrastructure Services</vt:lpstr>
      <vt:lpstr>Amazon Elastic Compute Cloud (EC2)</vt:lpstr>
      <vt:lpstr> EC2 Instances</vt:lpstr>
      <vt:lpstr> EC2 High Performance Instances</vt:lpstr>
      <vt:lpstr> EC2 Cluster Instances</vt:lpstr>
      <vt:lpstr> EC2 Payment methods</vt:lpstr>
      <vt:lpstr>Amazon Elastic Block Store (EBS)</vt:lpstr>
      <vt:lpstr> EBS Volumes</vt:lpstr>
      <vt:lpstr>Amazon Simple Storage Service (S3)</vt:lpstr>
      <vt:lpstr>Amazon Virtual Private Cloud (VPC)</vt:lpstr>
      <vt:lpstr>Demo &amp; Questions</vt:lpstr>
      <vt:lpstr>Platform Services</vt:lpstr>
      <vt:lpstr>Amazon Elastic MapReduce (EMR)</vt:lpstr>
      <vt:lpstr>Amazon Relational Database Service (RDS)</vt:lpstr>
      <vt:lpstr>SQL Databases</vt:lpstr>
      <vt:lpstr> Amazon DynamoDB </vt:lpstr>
      <vt:lpstr>NoSQL Databases</vt:lpstr>
      <vt:lpstr> Amazon Elastic Beanstalk</vt:lpstr>
      <vt:lpstr>Questions</vt:lpstr>
      <vt:lpstr>Cross Service Features</vt:lpstr>
      <vt:lpstr>  Amazon CloudWatch</vt:lpstr>
      <vt:lpstr>  Amazon Simple Workflow Service (SWF)</vt:lpstr>
      <vt:lpstr>Questions</vt:lpstr>
      <vt:lpstr>    Watch out for unexpected Costs</vt:lpstr>
      <vt:lpstr>AWS Free Usage Tier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shadi</dc:creator>
  <cp:lastModifiedBy>shadi</cp:lastModifiedBy>
  <cp:revision>113</cp:revision>
  <dcterms:created xsi:type="dcterms:W3CDTF">2013-10-08T20:05:47Z</dcterms:created>
  <dcterms:modified xsi:type="dcterms:W3CDTF">2013-10-21T23:40:12Z</dcterms:modified>
</cp:coreProperties>
</file>