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5" r:id="rId4"/>
  </p:sldMasterIdLst>
  <p:notesMasterIdLst>
    <p:notesMasterId r:id="rId17"/>
  </p:notesMasterIdLst>
  <p:handoutMasterIdLst>
    <p:handoutMasterId r:id="rId18"/>
  </p:handoutMasterIdLst>
  <p:sldIdLst>
    <p:sldId id="1867" r:id="rId5"/>
    <p:sldId id="1888" r:id="rId6"/>
    <p:sldId id="1873" r:id="rId7"/>
    <p:sldId id="1890" r:id="rId8"/>
    <p:sldId id="1889" r:id="rId9"/>
    <p:sldId id="1891" r:id="rId10"/>
    <p:sldId id="1870" r:id="rId11"/>
    <p:sldId id="1871" r:id="rId12"/>
    <p:sldId id="1872" r:id="rId13"/>
    <p:sldId id="1874" r:id="rId14"/>
    <p:sldId id="1892" r:id="rId15"/>
    <p:sldId id="1875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1"/>
            <p14:sldId id="1872"/>
            <p14:sldId id="1873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-878" y="-18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3_1" csCatId="accent3" phldr="1"/>
      <dgm:spPr/>
    </dgm:pt>
    <dgm:pt modelId="{C8710C11-6766-4B48-9562-4B0C7B3F28D6}">
      <dgm:prSet phldrT="[Text]" custT="1"/>
      <dgm:spPr/>
      <dgm:t>
        <a:bodyPr/>
        <a:lstStyle/>
        <a:p>
          <a:r>
            <a:rPr lang="en-US" altLang="en-US" sz="1600" b="1" dirty="0" smtClean="0">
              <a:solidFill>
                <a:schemeClr val="tx1"/>
              </a:solidFill>
            </a:rPr>
            <a:t> </a:t>
          </a:r>
          <a:r>
            <a:rPr lang="en-US" altLang="en-US" sz="1800" b="1" u="sng" dirty="0" smtClean="0">
              <a:solidFill>
                <a:srgbClr val="FFFF00"/>
              </a:solidFill>
            </a:rPr>
            <a:t>Private ip </a:t>
          </a:r>
          <a:r>
            <a:rPr lang="en-US" altLang="en-US" sz="1800" b="1" dirty="0" smtClean="0">
              <a:solidFill>
                <a:srgbClr val="FFFF00"/>
              </a:solidFill>
            </a:rPr>
            <a:t> </a:t>
          </a:r>
          <a:r>
            <a:rPr lang="en-US" altLang="en-US" sz="1600" dirty="0" smtClean="0">
              <a:solidFill>
                <a:schemeClr val="tx1"/>
              </a:solidFill>
            </a:rPr>
            <a:t>These Private ip addresses are not routed on the Internet no traffic can be sent to them from the internet. They are </a:t>
          </a:r>
          <a:r>
            <a:rPr lang="en-US" altLang="en-US" sz="1600" b="1" dirty="0" smtClean="0">
              <a:solidFill>
                <a:schemeClr val="tx1"/>
              </a:solidFill>
            </a:rPr>
            <a:t>only supposed to work within the aws local network.</a:t>
          </a:r>
        </a:p>
        <a:p>
          <a:pPr>
            <a:lnSpc>
              <a:spcPct val="100000"/>
            </a:lnSpc>
          </a:pPr>
          <a:endParaRPr lang="en-US" sz="1600" dirty="0">
            <a:solidFill>
              <a:schemeClr val="tx1"/>
            </a:solidFill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600" b="1" u="sng" dirty="0" smtClean="0">
              <a:solidFill>
                <a:srgbClr val="FFFF00"/>
              </a:solidFill>
            </a:rPr>
            <a:t>Elastic ip</a:t>
          </a:r>
          <a:r>
            <a:rPr lang="en-US" altLang="en-US" sz="1600" b="1" dirty="0" smtClean="0">
              <a:solidFill>
                <a:srgbClr val="FFFF00"/>
              </a:solidFill>
            </a:rPr>
            <a:t>   </a:t>
          </a:r>
          <a:r>
            <a:rPr lang="en-US" altLang="en-US" sz="1600" dirty="0" smtClean="0">
              <a:solidFill>
                <a:schemeClr val="tx1"/>
              </a:solidFill>
            </a:rPr>
            <a:t>An Elastic IP address is a </a:t>
          </a:r>
          <a:r>
            <a:rPr lang="en-US" altLang="en-US" sz="1600" b="1" dirty="0" smtClean="0">
              <a:solidFill>
                <a:schemeClr val="tx1"/>
              </a:solidFill>
            </a:rPr>
            <a:t>static public</a:t>
          </a:r>
          <a:r>
            <a:rPr lang="en-US" altLang="en-US" sz="1600" dirty="0" smtClean="0">
              <a:solidFill>
                <a:schemeClr val="tx1"/>
              </a:solidFill>
            </a:rPr>
            <a:t> </a:t>
          </a:r>
          <a:r>
            <a:rPr lang="en-US" altLang="en-US" sz="1600" b="1" dirty="0" smtClean="0">
              <a:solidFill>
                <a:schemeClr val="tx1"/>
              </a:solidFill>
            </a:rPr>
            <a:t>IPv4 address</a:t>
          </a:r>
          <a:r>
            <a:rPr lang="en-US" altLang="en-US" sz="1600" dirty="0" smtClean="0">
              <a:solidFill>
                <a:schemeClr val="tx1"/>
              </a:solidFill>
            </a:rPr>
            <a:t> associated with your AWS account in a specific Region.</a:t>
          </a:r>
          <a:endParaRPr lang="en-US" sz="1600" dirty="0">
            <a:solidFill>
              <a:schemeClr val="tx1"/>
            </a:solidFill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600" b="1" u="sng" dirty="0" smtClean="0">
              <a:solidFill>
                <a:srgbClr val="FFFF00"/>
              </a:solidFill>
            </a:rPr>
            <a:t>Public ip</a:t>
          </a:r>
          <a:r>
            <a:rPr lang="en-US" altLang="en-US" sz="1600" b="1" dirty="0" smtClean="0">
              <a:solidFill>
                <a:srgbClr val="FFFF00"/>
              </a:solidFill>
            </a:rPr>
            <a:t>  </a:t>
          </a:r>
          <a:r>
            <a:rPr lang="en-US" altLang="en-US" sz="1600" dirty="0" smtClean="0">
              <a:solidFill>
                <a:schemeClr val="tx1"/>
              </a:solidFill>
            </a:rPr>
            <a:t>Public ip address is an IP address that is used to </a:t>
          </a:r>
          <a:r>
            <a:rPr lang="en-US" altLang="en-US" sz="1600" b="1" dirty="0" smtClean="0">
              <a:solidFill>
                <a:schemeClr val="tx1"/>
              </a:solidFill>
            </a:rPr>
            <a:t>access the internet globally</a:t>
          </a:r>
          <a:r>
            <a:rPr lang="en-US" altLang="en-US" sz="1600" dirty="0" smtClean="0">
              <a:solidFill>
                <a:schemeClr val="tx1"/>
              </a:solidFill>
            </a:rPr>
            <a:t>.</a:t>
          </a:r>
        </a:p>
        <a:p>
          <a:pPr>
            <a:lnSpc>
              <a:spcPct val="100000"/>
            </a:lnSpc>
          </a:pPr>
          <a:endParaRPr lang="en-US" sz="1600" dirty="0">
            <a:solidFill>
              <a:schemeClr val="tx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314130" custScaleY="106518" custLinFactY="-8923" custLinFactNeighborX="-16527" custLinFactNeighborY="-100000"/>
      <dgm:spPr>
        <a:solidFill>
          <a:schemeClr val="accent3">
            <a:lumMod val="75000"/>
          </a:schemeClr>
        </a:solid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78155" custScaleY="87938" custLinFactNeighborX="-2967" custLinFactNeighborY="-5026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94517" custScaleY="97479" custLinFactNeighborX="-50944" custLinFactNeighborY="-90344"/>
      <dgm:spPr>
        <a:solidFill>
          <a:schemeClr val="accent3">
            <a:lumMod val="75000"/>
          </a:schemeClr>
        </a:solid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193970" custScaleY="164222" custLinFactNeighborX="-1062" custLinFactNeighborY="1474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ScaleX="314495" custScaleY="84637" custLinFactY="-4846" custLinFactNeighborX="-10748" custLinFactNeighborY="-100000"/>
      <dgm:spPr>
        <a:solidFill>
          <a:schemeClr val="accent3">
            <a:lumMod val="75000"/>
          </a:schemeClr>
        </a:solidFill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 custScaleX="193970" custLinFactNeighborX="-2178" custLinFactNeighborY="-3295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320143" y="588859"/>
          <a:ext cx="2544453" cy="862795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69437" y="2275559"/>
          <a:ext cx="3206790" cy="62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solidFill>
                <a:schemeClr val="tx1"/>
              </a:solidFill>
            </a:rPr>
            <a:t> </a:t>
          </a:r>
          <a:r>
            <a:rPr lang="en-US" altLang="en-US" sz="1800" b="1" u="sng" kern="1200" dirty="0" smtClean="0">
              <a:solidFill>
                <a:srgbClr val="FFFF00"/>
              </a:solidFill>
            </a:rPr>
            <a:t>Private ip </a:t>
          </a:r>
          <a:r>
            <a:rPr lang="en-US" altLang="en-US" sz="1800" b="1" kern="1200" dirty="0" smtClean="0">
              <a:solidFill>
                <a:srgbClr val="FFFF00"/>
              </a:solidFill>
            </a:rPr>
            <a:t> </a:t>
          </a:r>
          <a:r>
            <a:rPr lang="en-US" altLang="en-US" sz="1600" kern="1200" dirty="0" smtClean="0">
              <a:solidFill>
                <a:schemeClr val="tx1"/>
              </a:solidFill>
            </a:rPr>
            <a:t>These Private ip addresses are not routed on the Internet no traffic can be sent to them from the internet. They are </a:t>
          </a:r>
          <a:r>
            <a:rPr lang="en-US" altLang="en-US" sz="1600" b="1" kern="1200" dirty="0" smtClean="0">
              <a:solidFill>
                <a:schemeClr val="tx1"/>
              </a:solidFill>
            </a:rPr>
            <a:t>only supposed to work within the aws local network.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69437" y="2275559"/>
        <a:ext cx="3206790" cy="628246"/>
      </dsp:txXfrm>
    </dsp:sp>
    <dsp:sp modelId="{FCA6A723-3A73-458A-AE3C-15B86CF5C55D}">
      <dsp:nvSpPr>
        <dsp:cNvPr id="0" name=""/>
        <dsp:cNvSpPr/>
      </dsp:nvSpPr>
      <dsp:spPr>
        <a:xfrm>
          <a:off x="3784923" y="621406"/>
          <a:ext cx="2385587" cy="78957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625517" y="2312930"/>
          <a:ext cx="3491460" cy="117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u="sng" kern="1200" dirty="0" smtClean="0">
              <a:solidFill>
                <a:srgbClr val="FFFF00"/>
              </a:solidFill>
            </a:rPr>
            <a:t>Public ip</a:t>
          </a:r>
          <a:r>
            <a:rPr lang="en-US" altLang="en-US" sz="1600" b="1" kern="1200" dirty="0" smtClean="0">
              <a:solidFill>
                <a:srgbClr val="FFFF00"/>
              </a:solidFill>
            </a:rPr>
            <a:t>  </a:t>
          </a:r>
          <a:r>
            <a:rPr lang="en-US" altLang="en-US" sz="1600" kern="1200" dirty="0" smtClean="0">
              <a:solidFill>
                <a:schemeClr val="tx1"/>
              </a:solidFill>
            </a:rPr>
            <a:t>Public ip address is an IP address that is used to </a:t>
          </a:r>
          <a:r>
            <a:rPr lang="en-US" altLang="en-US" sz="1600" b="1" kern="1200" dirty="0" smtClean="0">
              <a:solidFill>
                <a:schemeClr val="tx1"/>
              </a:solidFill>
            </a:rPr>
            <a:t>access the internet globally</a:t>
          </a:r>
          <a:r>
            <a:rPr lang="en-US" altLang="en-US" sz="1600" kern="1200" dirty="0" smtClean="0">
              <a:solidFill>
                <a:schemeClr val="tx1"/>
              </a:solidFill>
            </a:rPr>
            <a:t>.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3625517" y="2312930"/>
        <a:ext cx="3491460" cy="1173235"/>
      </dsp:txXfrm>
    </dsp:sp>
    <dsp:sp modelId="{5326D40B-04B6-4401-91A7-8A4487EDC6FC}">
      <dsp:nvSpPr>
        <dsp:cNvPr id="0" name=""/>
        <dsp:cNvSpPr/>
      </dsp:nvSpPr>
      <dsp:spPr>
        <a:xfrm>
          <a:off x="7836060" y="644649"/>
          <a:ext cx="2547409" cy="68555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411890" y="2290258"/>
          <a:ext cx="3491460" cy="71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u="sng" kern="1200" dirty="0" smtClean="0">
              <a:solidFill>
                <a:srgbClr val="FFFF00"/>
              </a:solidFill>
            </a:rPr>
            <a:t>Elastic ip</a:t>
          </a:r>
          <a:r>
            <a:rPr lang="en-US" altLang="en-US" sz="1600" b="1" kern="1200" dirty="0" smtClean="0">
              <a:solidFill>
                <a:srgbClr val="FFFF00"/>
              </a:solidFill>
            </a:rPr>
            <a:t>   </a:t>
          </a:r>
          <a:r>
            <a:rPr lang="en-US" altLang="en-US" sz="1600" kern="1200" dirty="0" smtClean="0">
              <a:solidFill>
                <a:schemeClr val="tx1"/>
              </a:solidFill>
            </a:rPr>
            <a:t>An Elastic IP address is a </a:t>
          </a:r>
          <a:r>
            <a:rPr lang="en-US" altLang="en-US" sz="1600" b="1" kern="1200" dirty="0" smtClean="0">
              <a:solidFill>
                <a:schemeClr val="tx1"/>
              </a:solidFill>
            </a:rPr>
            <a:t>static public</a:t>
          </a:r>
          <a:r>
            <a:rPr lang="en-US" altLang="en-US" sz="1600" kern="1200" dirty="0" smtClean="0">
              <a:solidFill>
                <a:schemeClr val="tx1"/>
              </a:solidFill>
            </a:rPr>
            <a:t> </a:t>
          </a:r>
          <a:r>
            <a:rPr lang="en-US" altLang="en-US" sz="1600" b="1" kern="1200" dirty="0" smtClean="0">
              <a:solidFill>
                <a:schemeClr val="tx1"/>
              </a:solidFill>
            </a:rPr>
            <a:t>IPv4 address</a:t>
          </a:r>
          <a:r>
            <a:rPr lang="en-US" altLang="en-US" sz="1600" kern="1200" dirty="0" smtClean="0">
              <a:solidFill>
                <a:schemeClr val="tx1"/>
              </a:solidFill>
            </a:rPr>
            <a:t> associated with your AWS account in a specific Region.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411890" y="2290258"/>
        <a:ext cx="3491460" cy="714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=""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=""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=""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1910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4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4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=""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=""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=""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=""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=""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=""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=""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=""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8/22/2022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374640"/>
            <a:ext cx="6380480" cy="1483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AWS VPC (Virtual Private Cloud)</a:t>
            </a:r>
            <a:endParaRPr lang="en-US" sz="3200" dirty="0"/>
          </a:p>
        </p:txBody>
      </p:sp>
      <p:pic>
        <p:nvPicPr>
          <p:cNvPr id="1026" name="Picture 2" descr="C:\Users\Siripuram Suresh\Desktop\VPC\aws-vp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1257" y="853439"/>
            <a:ext cx="4091583" cy="409158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0"/>
            <a:ext cx="6370320" cy="537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C:\Users\Siripuram Suresh\Desktop\VPC\aws-vp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337" y="370839"/>
            <a:ext cx="4056023" cy="405602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380480" y="0"/>
            <a:ext cx="58115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en-IN" sz="3600" dirty="0" smtClean="0"/>
              <a:t>CONTENTS</a:t>
            </a:r>
          </a:p>
          <a:p>
            <a:pPr algn="ctr"/>
            <a:endParaRPr lang="en-IN" sz="3200" dirty="0" smtClean="0"/>
          </a:p>
          <a:p>
            <a:pPr algn="just">
              <a:lnSpc>
                <a:spcPct val="150000"/>
              </a:lnSpc>
              <a:tabLst>
                <a:tab pos="263525" algn="l"/>
              </a:tabLst>
            </a:pPr>
            <a:r>
              <a:rPr lang="en-IN" sz="2000" dirty="0" smtClean="0"/>
              <a:t>  1. LAN,MAN,WAN</a:t>
            </a:r>
          </a:p>
          <a:p>
            <a:pPr algn="just">
              <a:lnSpc>
                <a:spcPct val="150000"/>
              </a:lnSpc>
              <a:tabLst>
                <a:tab pos="263525" algn="l"/>
              </a:tabLst>
            </a:pPr>
            <a:r>
              <a:rPr lang="en-IN" sz="2000" dirty="0" smtClean="0"/>
              <a:t>  2. </a:t>
            </a:r>
            <a:r>
              <a:rPr lang="en-US" sz="2000" dirty="0" smtClean="0"/>
              <a:t>Drawbacks of In-House Hosting.</a:t>
            </a:r>
            <a:endParaRPr lang="en-IN" sz="2000" dirty="0" smtClean="0"/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r>
              <a:rPr lang="en-IN" sz="2000" dirty="0" smtClean="0"/>
              <a:t>  2. VPC,SUBNETS &amp; TYPES</a:t>
            </a:r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r>
              <a:rPr lang="en-IN" sz="2000" dirty="0" smtClean="0"/>
              <a:t>  3. VPC ARCHITECTURE </a:t>
            </a:r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r>
              <a:rPr lang="en-IN" sz="2000" dirty="0" smtClean="0"/>
              <a:t>  4. INTERNET-GATEWAY,ROUTE-TABLE,SG</a:t>
            </a:r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r>
              <a:rPr lang="en-IN" sz="2000" dirty="0" smtClean="0"/>
              <a:t>  5. NAT, TYPES OF IP’S</a:t>
            </a:r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r>
              <a:rPr lang="en-IN" sz="2000" dirty="0" smtClean="0"/>
              <a:t>  6. CIDR RESERVATIONS</a:t>
            </a:r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r>
              <a:rPr lang="en-IN" sz="2000" dirty="0" smtClean="0"/>
              <a:t>  7. PRACTICAL</a:t>
            </a:r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r>
              <a:rPr lang="en-IN" sz="2000" dirty="0" smtClean="0"/>
              <a:t>  </a:t>
            </a:r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endParaRPr lang="en-IN" sz="2000" dirty="0" smtClean="0"/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endParaRPr lang="en-IN" sz="2000" dirty="0" smtClean="0"/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r>
              <a:rPr lang="en-IN" sz="2000" dirty="0" smtClean="0"/>
              <a:t>                          </a:t>
            </a:r>
            <a:r>
              <a:rPr lang="en-IN" sz="2000" dirty="0" smtClean="0">
                <a:solidFill>
                  <a:schemeClr val="tx1"/>
                </a:solidFill>
              </a:rPr>
              <a:t>                    -Suresh Siripuram</a:t>
            </a:r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r>
              <a:rPr lang="en-IN" sz="2000" dirty="0" smtClean="0"/>
              <a:t>  </a:t>
            </a:r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endParaRPr lang="en-IN" sz="2000" dirty="0" smtClean="0"/>
          </a:p>
          <a:p>
            <a:pPr algn="just">
              <a:lnSpc>
                <a:spcPct val="150000"/>
              </a:lnSpc>
              <a:tabLst>
                <a:tab pos="630238" algn="l"/>
              </a:tabLst>
            </a:pPr>
            <a:endParaRPr lang="en-IN" sz="2000" dirty="0" smtClean="0"/>
          </a:p>
          <a:p>
            <a:r>
              <a:rPr lang="en-I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IDR NO OF I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40" y="0"/>
            <a:ext cx="128797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8" name="Picture 7" descr="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37" y="6198511"/>
            <a:ext cx="3375953" cy="502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742" y="6157729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Ex:-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1560" y="428263"/>
            <a:ext cx="2682722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CIDR RESERVATION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8382001" cy="11890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Procedure: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8" y="1516284"/>
            <a:ext cx="9597343" cy="490766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1. Create VPC (Enfec-vpc)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2. Create 2 SUBNETS public (Enfec-pulic-subnet) and private(Enfec-private-subnet)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3. Create INTERNET GATEWAY  (Enfec-ig)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4. Attach Internet gateway to VPC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5. Create 2 ROUTE TABLES (Enfec-RT-public) &amp; (Enfec-RT-Private)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6. Add routes rules as 0.0.0 to public to access anywhere and no routes for private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7. Associate subnets like (Enfec-Public-subnet) to (Enfec-RT-public)   &amp;  (Enfec-private-subnet) to (Enfec-RT-Private)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8. Create Ec2-servers in both the subnets (Enfec-public-subnet)(Enfec-Public-ec2) &amp; (Enfec-private-subnet)(Enfec-Private-ec2)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9. Create a NAT-GATEWAY (Enfec-NAT)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10. Attach Nat-gateway to public Subnet to connect ig of publicsubnet to private isolated subnet).</a:t>
            </a:r>
          </a:p>
          <a:p>
            <a:pPr lvl="1">
              <a:lnSpc>
                <a:spcPct val="150000"/>
              </a:lnSpc>
              <a:buNone/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2" y="2867778"/>
            <a:ext cx="5173884" cy="738664"/>
          </a:xfrm>
        </p:spPr>
        <p:txBody>
          <a:bodyPr/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  <p:pic>
        <p:nvPicPr>
          <p:cNvPr id="8" name="Picture 7" descr="kisspng-emoticon-emoji-smiley-clip-art-vector-graphics-bowing-emoji-decal-5c5c0069125942.83177518154953328907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37" y="2325525"/>
            <a:ext cx="2942636" cy="2223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Local Area Network.</a:t>
            </a:r>
          </a:p>
          <a:p>
            <a:pPr lvl="1"/>
            <a:r>
              <a:rPr lang="en-US" b="1" dirty="0" smtClean="0"/>
              <a:t>Metropolitan Area Network.</a:t>
            </a:r>
          </a:p>
          <a:p>
            <a:pPr lvl="1"/>
            <a:r>
              <a:rPr lang="en-US" b="1" dirty="0" smtClean="0"/>
              <a:t>Wide Area Network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Siripuram Suresh\Desktop\aws\vpc\LAN,MAN,W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1100" y="1669488"/>
            <a:ext cx="7199875" cy="3343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114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8382001" cy="11890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Drawbacks of In-House Hosting.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5000"/>
            <a:ext cx="6969889" cy="3276600"/>
          </a:xfrm>
        </p:spPr>
        <p:txBody>
          <a:bodyPr/>
          <a:lstStyle/>
          <a:p>
            <a:pPr lvl="1"/>
            <a:r>
              <a:rPr lang="en-US" dirty="0" smtClean="0"/>
              <a:t>We need to Setup High-End Cpu,Ram,storage.</a:t>
            </a:r>
          </a:p>
          <a:p>
            <a:pPr lvl="1"/>
            <a:r>
              <a:rPr lang="en-IN" dirty="0" smtClean="0"/>
              <a:t>We need a dedicated channel of Network with high speed Internet connection and that need a backup line.</a:t>
            </a:r>
          </a:p>
          <a:p>
            <a:pPr lvl="1"/>
            <a:r>
              <a:rPr lang="en-IN" dirty="0" smtClean="0"/>
              <a:t>We need a dedicated static ip address to expose to public world </a:t>
            </a:r>
          </a:p>
          <a:p>
            <a:pPr lvl="1"/>
            <a:r>
              <a:rPr lang="en-IN" dirty="0" smtClean="0"/>
              <a:t>24/7 power Backup.</a:t>
            </a:r>
          </a:p>
          <a:p>
            <a:pPr lvl="1"/>
            <a:r>
              <a:rPr lang="en-IN" dirty="0" smtClean="0"/>
              <a:t>To ensure Better performance we need to have air-conditioned environment.</a:t>
            </a:r>
          </a:p>
          <a:p>
            <a:pPr lvl="1"/>
            <a:r>
              <a:rPr lang="en-IN" dirty="0" smtClean="0"/>
              <a:t>We need high-end hardware resources like Network-router, firewalls,..etc to ensure better security for servers.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035" y="577065"/>
            <a:ext cx="7442521" cy="1425355"/>
          </a:xfrm>
        </p:spPr>
        <p:txBody>
          <a:bodyPr>
            <a:noAutofit/>
          </a:bodyPr>
          <a:lstStyle/>
          <a:p>
            <a:r>
              <a:rPr lang="en-US" sz="2000" dirty="0" smtClean="0"/>
              <a:t>VPC: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b="0" dirty="0" smtClean="0">
                <a:solidFill>
                  <a:schemeClr val="bg1"/>
                </a:solidFill>
              </a:rPr>
              <a:t>A virtual private cloud (VPC) is </a:t>
            </a:r>
            <a:r>
              <a:rPr lang="en-US" sz="1600" dirty="0" smtClean="0">
                <a:solidFill>
                  <a:schemeClr val="bg1"/>
                </a:solidFill>
              </a:rPr>
              <a:t>a secure, isolated private cloud hosted within a public cloud</a:t>
            </a:r>
            <a:r>
              <a:rPr lang="en-US" sz="1600" b="0" dirty="0" smtClean="0">
                <a:solidFill>
                  <a:schemeClr val="bg1"/>
                </a:solidFill>
              </a:rPr>
              <a:t>.</a:t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1600" b="0" dirty="0" smtClean="0">
                <a:solidFill>
                  <a:schemeClr val="bg1"/>
                </a:solidFill>
              </a:rPr>
              <a:t/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1600" b="0" dirty="0" smtClean="0">
                <a:solidFill>
                  <a:schemeClr val="bg1"/>
                </a:solidFill>
              </a:rPr>
              <a:t/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 txBox="1">
            <a:spLocks/>
          </p:cNvSpPr>
          <p:nvPr/>
        </p:nvSpPr>
        <p:spPr>
          <a:xfrm>
            <a:off x="4203540" y="1852210"/>
            <a:ext cx="7442521" cy="14253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SUBNETS: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lang="en-US" sz="24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Subnets are </a:t>
            </a:r>
            <a:r>
              <a:rPr lang="en-US" sz="1600" b="1" dirty="0" smtClean="0">
                <a:solidFill>
                  <a:schemeClr val="bg2"/>
                </a:solidFill>
                <a:latin typeface="+mj-lt"/>
              </a:rPr>
              <a:t>smaller chunks </a:t>
            </a: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of network in VPC.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1600" dirty="0" smtClean="0">
                <a:solidFill>
                  <a:schemeClr val="bg2"/>
                </a:solidFill>
                <a:latin typeface="+mj-lt"/>
              </a:rPr>
              <a:t> Each subnet has its own </a:t>
            </a:r>
            <a:r>
              <a:rPr lang="en-IN" sz="1600" b="1" dirty="0" smtClean="0">
                <a:solidFill>
                  <a:schemeClr val="bg2"/>
                </a:solidFill>
                <a:latin typeface="+mj-lt"/>
              </a:rPr>
              <a:t>IP-range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1600" dirty="0" smtClean="0">
                <a:solidFill>
                  <a:schemeClr val="bg2"/>
                </a:solidFill>
                <a:latin typeface="+mj-lt"/>
              </a:rPr>
              <a:t> we can preferable choose availability zones for subnet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 txBox="1">
            <a:spLocks/>
          </p:cNvSpPr>
          <p:nvPr/>
        </p:nvSpPr>
        <p:spPr>
          <a:xfrm>
            <a:off x="4217042" y="3405146"/>
            <a:ext cx="7716456" cy="165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TYPES OF SUBNETS: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1600" dirty="0" smtClean="0">
                <a:solidFill>
                  <a:schemeClr val="bg2"/>
                </a:solidFill>
                <a:latin typeface="+mj-lt"/>
              </a:rPr>
              <a:t>Private  Subnet  (No incoming &amp; outgoing traffic allowed)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1600" dirty="0" smtClean="0">
                <a:solidFill>
                  <a:schemeClr val="bg2"/>
                </a:solidFill>
                <a:latin typeface="+mj-lt"/>
              </a:rPr>
              <a:t>Public  Subnet  (Incoming &amp; Outgoing traffic is allowed)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1600" dirty="0" smtClean="0">
                <a:solidFill>
                  <a:schemeClr val="bg2"/>
                </a:solidFill>
                <a:latin typeface="+mj-lt"/>
              </a:rPr>
              <a:t>Hybrid Subnet  (when we attach NAT gateway to Public subnet then it’s Hybrid)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 txBox="1">
            <a:spLocks/>
          </p:cNvSpPr>
          <p:nvPr/>
        </p:nvSpPr>
        <p:spPr>
          <a:xfrm>
            <a:off x="4330862" y="5432645"/>
            <a:ext cx="7442521" cy="14253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Availability zone: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An </a:t>
            </a: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availability zone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 is a logical data center in a region available for use by any AWS customer.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8382001" cy="11890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Drawbacks of In-House Hosting.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5000"/>
            <a:ext cx="6969889" cy="3276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RCHITECH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0623" y="590309"/>
            <a:ext cx="256307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VPC- ARCHITECTURE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61" y="715961"/>
            <a:ext cx="7442521" cy="1749447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INTERNET-GATEWAY (IG):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b="0" dirty="0" smtClean="0">
                <a:solidFill>
                  <a:schemeClr val="bg1"/>
                </a:solidFill>
              </a:rPr>
              <a:t>Internet-gateway enables the internet to the VPC. By default, we have a aws internal network communication </a:t>
            </a:r>
            <a:r>
              <a:rPr lang="en-US" sz="1600" dirty="0" smtClean="0">
                <a:solidFill>
                  <a:schemeClr val="bg1"/>
                </a:solidFill>
              </a:rPr>
              <a:t>But we don’t have an internet connection for vpc</a:t>
            </a:r>
            <a:r>
              <a:rPr lang="en-US" sz="1600" b="0" dirty="0" smtClean="0">
                <a:solidFill>
                  <a:schemeClr val="bg1"/>
                </a:solidFill>
              </a:rPr>
              <a:t>. we can only have internet connection  to servers whenever we associate internet-gateway to VPC.</a:t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1600" b="0" dirty="0" smtClean="0">
                <a:solidFill>
                  <a:schemeClr val="bg1"/>
                </a:solidFill>
              </a:rPr>
              <a:t/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1600" b="0" dirty="0" smtClean="0">
                <a:solidFill>
                  <a:schemeClr val="bg1"/>
                </a:solidFill>
              </a:rPr>
              <a:t/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1600" b="0" dirty="0" smtClean="0">
                <a:solidFill>
                  <a:schemeClr val="bg1"/>
                </a:solidFill>
              </a:rPr>
              <a:t/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 txBox="1">
            <a:spLocks/>
          </p:cNvSpPr>
          <p:nvPr/>
        </p:nvSpPr>
        <p:spPr>
          <a:xfrm>
            <a:off x="4122517" y="2986528"/>
            <a:ext cx="7442521" cy="14253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ROUTING TABLE (RT):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lang="en-US" sz="2400" b="1" dirty="0" smtClean="0">
              <a:solidFill>
                <a:schemeClr val="accent1"/>
              </a:solidFill>
              <a:latin typeface="+mj-lt"/>
            </a:endParaRPr>
          </a:p>
          <a:p>
            <a:pPr lvl="0" fontAlgn="auto">
              <a:lnSpc>
                <a:spcPct val="9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Route table is used for </a:t>
            </a:r>
            <a:r>
              <a:rPr lang="en-US" sz="1600" b="1" dirty="0" smtClean="0">
                <a:solidFill>
                  <a:schemeClr val="bg2"/>
                </a:solidFill>
                <a:latin typeface="+mj-lt"/>
              </a:rPr>
              <a:t>Routing the network traffic between the subnets..</a:t>
            </a:r>
          </a:p>
          <a:p>
            <a:pPr lvl="0" fontAlgn="auto">
              <a:lnSpc>
                <a:spcPct val="9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Based on the Route table configuration traffic from internet gateway is allowed to route table which we will associate route table to subnet.</a:t>
            </a:r>
          </a:p>
          <a:p>
            <a:pPr lvl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 txBox="1">
            <a:spLocks/>
          </p:cNvSpPr>
          <p:nvPr/>
        </p:nvSpPr>
        <p:spPr>
          <a:xfrm>
            <a:off x="4101297" y="4539465"/>
            <a:ext cx="7716456" cy="165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SECURITY GROUP (SG)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Security group acts as a virtual firewall for your EC2 instances to control incoming and outgoing traffic. Both inbound and outbound rules control the flow of traffic to and traffic for instance.</a:t>
            </a:r>
            <a:endParaRPr lang="en-US" sz="1600" b="1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 txBox="1">
            <a:spLocks/>
          </p:cNvSpPr>
          <p:nvPr/>
        </p:nvSpPr>
        <p:spPr>
          <a:xfrm>
            <a:off x="4159171" y="604073"/>
            <a:ext cx="7716456" cy="165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NAT GATEWAY: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lvl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NAT Gateway, also known as </a:t>
            </a:r>
            <a:r>
              <a:rPr lang="en-US" sz="1600" b="1" dirty="0" smtClean="0">
                <a:solidFill>
                  <a:schemeClr val="bg2"/>
                </a:solidFill>
                <a:latin typeface="+mj-lt"/>
              </a:rPr>
              <a:t>Network Address Translation </a:t>
            </a: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Gateway, is is an aws provided </a:t>
            </a:r>
            <a:r>
              <a:rPr lang="en-US" sz="1600" b="1" dirty="0" smtClean="0">
                <a:solidFill>
                  <a:schemeClr val="bg2"/>
                </a:solidFill>
                <a:latin typeface="+mj-lt"/>
              </a:rPr>
              <a:t>network device </a:t>
            </a: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which allows only outbound traffic, will not permit incoming traffic to the Resources of the Subnet. In simple words it </a:t>
            </a:r>
            <a:r>
              <a:rPr lang="en-US" sz="1600" b="1" dirty="0" smtClean="0">
                <a:solidFill>
                  <a:schemeClr val="bg2"/>
                </a:solidFill>
                <a:latin typeface="+mj-lt"/>
              </a:rPr>
              <a:t>enables the internet/access communication</a:t>
            </a: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 from the public subnet to private subnet.</a:t>
            </a:r>
          </a:p>
          <a:p>
            <a:pPr lvl="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lvl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2"/>
                </a:solidFill>
                <a:latin typeface="+mj-lt"/>
              </a:rPr>
              <a:t>  </a:t>
            </a:r>
          </a:p>
          <a:p>
            <a:pPr lvl="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="" xmlns:a16="http://schemas.microsoft.com/office/drawing/2014/main" id="{CF037412-7BC5-4AAA-8ED5-FC377A84CB0C}"/>
              </a:ext>
            </a:extLst>
          </p:cNvPr>
          <p:cNvSpPr txBox="1">
            <a:spLocks/>
          </p:cNvSpPr>
          <p:nvPr/>
        </p:nvSpPr>
        <p:spPr>
          <a:xfrm>
            <a:off x="4242123" y="2608423"/>
            <a:ext cx="7716456" cy="165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TYPES OF IP ADDRESS’S IN AWS: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b="1" dirty="0" smtClean="0">
              <a:solidFill>
                <a:schemeClr val="accent1"/>
              </a:solidFill>
              <a:latin typeface="+mj-lt"/>
            </a:endParaRPr>
          </a:p>
          <a:p>
            <a:pPr lvl="1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Public IP</a:t>
            </a:r>
          </a:p>
          <a:p>
            <a:pPr lvl="1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Private IP</a:t>
            </a:r>
          </a:p>
          <a:p>
            <a:pPr lvl="1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Elastic IP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lvl="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="1" dirty="0" smtClean="0">
              <a:solidFill>
                <a:schemeClr val="accent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Private ip , Public ip , Elastic ip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Content Placeholder 6" descr="SmartArt Graphic">
            <a:extLst>
              <a:ext uri="{FF2B5EF4-FFF2-40B4-BE49-F238E27FC236}">
                <a16:creationId xmlns="" xmlns:a16="http://schemas.microsoft.com/office/drawing/2014/main" id="{E94B267D-A2CA-438F-8FBB-76610B20C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19204205"/>
              </p:ext>
            </p:extLst>
          </p:nvPr>
        </p:nvGraphicFramePr>
        <p:xfrm>
          <a:off x="555584" y="1666754"/>
          <a:ext cx="11065398" cy="4734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PUB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5618" y="2455197"/>
            <a:ext cx="1544159" cy="529117"/>
          </a:xfrm>
          <a:prstGeom prst="rect">
            <a:avLst/>
          </a:prstGeom>
        </p:spPr>
      </p:pic>
      <p:pic>
        <p:nvPicPr>
          <p:cNvPr id="6" name="Picture 5" descr="PRI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953" y="2470439"/>
            <a:ext cx="1646386" cy="481087"/>
          </a:xfrm>
          <a:prstGeom prst="rect">
            <a:avLst/>
          </a:prstGeom>
        </p:spPr>
      </p:pic>
      <p:pic>
        <p:nvPicPr>
          <p:cNvPr id="8" name="Picture 7" descr="ELA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497" y="2416808"/>
            <a:ext cx="1438184" cy="511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16200000">
            <a:off x="-2680240" y="2504812"/>
            <a:ext cx="6662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Classless Inter-Domain Routing</a:t>
            </a:r>
            <a:endParaRPr lang="en-US" sz="3200" dirty="0"/>
          </a:p>
        </p:txBody>
      </p:sp>
      <p:pic>
        <p:nvPicPr>
          <p:cNvPr id="14" name="Picture 13" descr="CIDR OCTETS co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68" y="0"/>
            <a:ext cx="1090643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131490_win32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In Progress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tf10131490_win32</Template>
  <TotalTime>0</TotalTime>
  <Words>535</Words>
  <Application>Microsoft Office PowerPoint</Application>
  <PresentationFormat>Custom</PresentationFormat>
  <Paragraphs>114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tf10131490_win32</vt:lpstr>
      <vt:lpstr>Slide 1</vt:lpstr>
      <vt:lpstr>Computer Network</vt:lpstr>
      <vt:lpstr>Drawbacks of In-House Hosting.</vt:lpstr>
      <vt:lpstr>VPC:  A virtual private cloud (VPC) is a secure, isolated private cloud hosted within a public cloud.     </vt:lpstr>
      <vt:lpstr>Drawbacks of In-House Hosting.</vt:lpstr>
      <vt:lpstr>INTERNET-GATEWAY (IG):  Internet-gateway enables the internet to the VPC. By default, we have a aws internal network communication But we don’t have an internet connection for vpc. we can only have internet connection  to servers whenever we associate internet-gateway to VPC.      </vt:lpstr>
      <vt:lpstr>Slide 7</vt:lpstr>
      <vt:lpstr>Private ip , Public ip , Elastic ip</vt:lpstr>
      <vt:lpstr>Slide 9</vt:lpstr>
      <vt:lpstr>Slide 10</vt:lpstr>
      <vt:lpstr>Procedure: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2022-08-14T14:05:31Z</dcterms:created>
  <dcterms:modified xsi:type="dcterms:W3CDTF">2022-08-22T11:17:27Z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