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7" r:id="rId6"/>
    <p:sldId id="291" r:id="rId7"/>
    <p:sldId id="282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76" r:id="rId16"/>
    <p:sldId id="277" r:id="rId17"/>
    <p:sldId id="283" r:id="rId18"/>
    <p:sldId id="290" r:id="rId19"/>
    <p:sldId id="278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0CCE-74BE-4093-8B57-CDF5D533F91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eshsugumar/Hier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toro.net/2016/04/01/generating-large-images-from-latent-vectors/" TargetMode="External"/><Relationship Id="rId2" Type="http://schemas.openxmlformats.org/officeDocument/2006/relationships/hyperlink" Target="https://arxiv.org/abs/1710.098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xfridman/mit-deep-learning/blob/master/tutorial_deep_learning_basics/deep_learning_basics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~san37/post/dlhc-cn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4887"/>
            <a:ext cx="9144000" cy="1823913"/>
          </a:xfrm>
        </p:spPr>
        <p:txBody>
          <a:bodyPr/>
          <a:lstStyle/>
          <a:p>
            <a:r>
              <a:rPr lang="en-US" dirty="0" smtClean="0"/>
              <a:t>Hierarchical Neural Network</a:t>
            </a:r>
            <a:br>
              <a:rPr lang="en-US" dirty="0" smtClean="0"/>
            </a:br>
            <a:r>
              <a:rPr lang="en-US" dirty="0" smtClean="0"/>
              <a:t>CS230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" y="296193"/>
            <a:ext cx="1245394" cy="124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78800" y="5435600"/>
            <a:ext cx="375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Suresh Sugumar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24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750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650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03" y="62886"/>
            <a:ext cx="2996239" cy="3309114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16" y="60306"/>
            <a:ext cx="3078937" cy="3311694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" y="62886"/>
            <a:ext cx="2908914" cy="3309114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39" y="62887"/>
            <a:ext cx="2975861" cy="329641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" y="3460900"/>
            <a:ext cx="2927200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78714" y="3448200"/>
            <a:ext cx="2959028" cy="33971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06114" y="3448198"/>
            <a:ext cx="3040837" cy="33971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5519" y="3671518"/>
            <a:ext cx="3397101" cy="297586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43" name="Straight Connector 42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2 &amp; 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2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</a:rPr>
              <a:t> &amp; 3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2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1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28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" y="3499000"/>
            <a:ext cx="2839808" cy="33590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46" y="3372000"/>
            <a:ext cx="2979206" cy="34860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50" y="3372000"/>
            <a:ext cx="2990103" cy="34860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06" y="31900"/>
            <a:ext cx="2975647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" y="31900"/>
            <a:ext cx="2872862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82" y="31900"/>
            <a:ext cx="2987449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57" y="31900"/>
            <a:ext cx="3071044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38162" y="3473597"/>
            <a:ext cx="2990638" cy="335900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3 &amp; 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3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</a:rPr>
              <a:t> &amp; 3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3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274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047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" y="3448200"/>
            <a:ext cx="2869018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48" y="3429000"/>
            <a:ext cx="3034280" cy="34163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" y="31900"/>
            <a:ext cx="2869019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88" y="51381"/>
            <a:ext cx="3040026" cy="332061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03" y="51381"/>
            <a:ext cx="2962052" cy="333951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53" y="51380"/>
            <a:ext cx="3021125" cy="333951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02641" y="3460898"/>
            <a:ext cx="2948911" cy="33844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1253" y="3460898"/>
            <a:ext cx="3021125" cy="33844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33" name="Straight Connector 32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4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49" y="31900"/>
            <a:ext cx="2978000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900"/>
            <a:ext cx="2870767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78" y="31899"/>
            <a:ext cx="3041501" cy="3340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7" y="3460900"/>
            <a:ext cx="3003400" cy="33971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5051" y="31899"/>
            <a:ext cx="2978001" cy="33401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9709005" y="2910335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5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5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99" y="3467100"/>
            <a:ext cx="2870767" cy="33401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89" y="3460900"/>
            <a:ext cx="2990018" cy="33717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 &amp; 5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1551" y="3492499"/>
            <a:ext cx="3041501" cy="3340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5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49" y="31900"/>
            <a:ext cx="2978000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7" y="3460900"/>
            <a:ext cx="3003400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78" y="3473600"/>
            <a:ext cx="3092300" cy="3384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04" y="3473600"/>
            <a:ext cx="3016100" cy="3384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9709005" y="2910335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1900"/>
            <a:ext cx="2832100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100" y="3460900"/>
            <a:ext cx="2832100" cy="33971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2900" y="31900"/>
            <a:ext cx="3011227" cy="335726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10733">
            <a:off x="3818773" y="1839785"/>
            <a:ext cx="418572" cy="4801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7581" y="25399"/>
            <a:ext cx="3071329" cy="336376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58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" y="31900"/>
            <a:ext cx="2848634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83" y="31900"/>
            <a:ext cx="2972001" cy="34036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19" y="31900"/>
            <a:ext cx="3074592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47" y="31900"/>
            <a:ext cx="3042404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" y="3435500"/>
            <a:ext cx="2863700" cy="34225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83" y="3435500"/>
            <a:ext cx="2952600" cy="34225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460900"/>
            <a:ext cx="3049181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60900"/>
            <a:ext cx="3057077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cxnSp>
        <p:nvCxnSpPr>
          <p:cNvPr id="29" name="Straight Connector 28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0311" y="2897636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7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77" y="31900"/>
            <a:ext cx="3022354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31900"/>
            <a:ext cx="2820536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32292" y="165634"/>
            <a:ext cx="3340100" cy="307262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15753" y="31895"/>
            <a:ext cx="2939902" cy="334010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8031" y="3639799"/>
            <a:ext cx="3397100" cy="30393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05915" y="3767756"/>
            <a:ext cx="3359956" cy="282053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28" y="3460899"/>
            <a:ext cx="3090825" cy="3397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05327" y="3671325"/>
            <a:ext cx="3397101" cy="297624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cxnSp>
        <p:nvCxnSpPr>
          <p:cNvPr id="36" name="Straight Connector 35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50311" y="2897636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8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71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0350" y="3740150"/>
            <a:ext cx="3429000" cy="28067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54718" y="3645494"/>
            <a:ext cx="3397100" cy="302791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460899"/>
            <a:ext cx="3066901" cy="3397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654" y="3460899"/>
            <a:ext cx="3045346" cy="3397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1900"/>
            <a:ext cx="2825600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11" y="31899"/>
            <a:ext cx="3021413" cy="3340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1899"/>
            <a:ext cx="3040021" cy="3340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31899"/>
            <a:ext cx="3048296" cy="334010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cxnSp>
        <p:nvCxnSpPr>
          <p:cNvPr id="23" name="Straight Connector 22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0311" y="2897636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9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9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dirty="0" smtClean="0"/>
              <a:t>Longer training duration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Drawbacks of Capsules Architecture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20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https://github.com/sureshsugumar/HierNet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GitHub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65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82" y="951880"/>
            <a:ext cx="8008741" cy="523736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400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14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 smtClean="0"/>
              <a:t>Concept inspiration </a:t>
            </a:r>
            <a:r>
              <a:rPr lang="pt-BR" dirty="0" smtClean="0"/>
              <a:t>– </a:t>
            </a:r>
          </a:p>
          <a:p>
            <a:pPr>
              <a:buNone/>
            </a:pPr>
            <a:r>
              <a:rPr lang="pt-BR" dirty="0" smtClean="0"/>
              <a:t>   Sara Sabour, Nicholas Frosst, Geoffrey E Hinton. Dynamic Routing       Between Capsules. </a:t>
            </a:r>
            <a:r>
              <a:rPr lang="pt-BR" dirty="0" smtClean="0">
                <a:hlinkClick r:id="rId2"/>
              </a:rPr>
              <a:t>arXiv:1710.09829</a:t>
            </a:r>
            <a:r>
              <a:rPr lang="pt-BR" dirty="0" smtClean="0"/>
              <a:t>, 2017.</a:t>
            </a:r>
          </a:p>
          <a:p>
            <a:r>
              <a:rPr lang="pt-BR" b="1" dirty="0" smtClean="0"/>
              <a:t>MNIST Video generation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smtClean="0">
                <a:hlinkClick r:id="rId3"/>
              </a:rPr>
              <a:t>http://blog.otoro.net/2016/04/01/generating-large-images-from-latent-vectors/</a:t>
            </a:r>
            <a:endParaRPr lang="pt-BR" dirty="0" smtClean="0"/>
          </a:p>
          <a:p>
            <a:r>
              <a:rPr lang="pt-BR" b="1" dirty="0" smtClean="0"/>
              <a:t>Demo inspiration </a:t>
            </a:r>
            <a:r>
              <a:rPr lang="pt-BR" dirty="0" smtClean="0"/>
              <a:t>–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https://github.com/lexfridman/mit-deep-learning/blob/master/tutorial_deep_learning_basics/deep_learning_basics.ipynb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References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750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726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1380135"/>
            <a:ext cx="10515600" cy="4851082"/>
          </a:xfrm>
        </p:spPr>
        <p:txBody>
          <a:bodyPr/>
          <a:lstStyle/>
          <a:p>
            <a:r>
              <a:rPr lang="en-US" dirty="0" smtClean="0"/>
              <a:t>Pooling layers (max pooling) results in poor translational invariance</a:t>
            </a:r>
          </a:p>
          <a:p>
            <a:pPr lvl="1"/>
            <a:r>
              <a:rPr lang="en-US" dirty="0" smtClean="0"/>
              <a:t>Looses lot of valuable information during pooling</a:t>
            </a:r>
          </a:p>
          <a:p>
            <a:pPr lvl="1"/>
            <a:r>
              <a:rPr lang="en-US" dirty="0" smtClean="0"/>
              <a:t>Ignores relation between the parts and the whole</a:t>
            </a:r>
          </a:p>
          <a:p>
            <a:endParaRPr lang="en-US" dirty="0" smtClean="0"/>
          </a:p>
          <a:p>
            <a:r>
              <a:rPr lang="en-US" dirty="0" smtClean="0"/>
              <a:t>To improve the translational invariance of CNN</a:t>
            </a:r>
          </a:p>
          <a:p>
            <a:pPr lvl="1"/>
            <a:r>
              <a:rPr lang="en-US" dirty="0" smtClean="0"/>
              <a:t>Train network with lots of augmented data</a:t>
            </a:r>
          </a:p>
          <a:p>
            <a:pPr lvl="1"/>
            <a:r>
              <a:rPr lang="en-US" dirty="0" smtClean="0"/>
              <a:t>Inefficient and waste of time and resources</a:t>
            </a:r>
          </a:p>
          <a:p>
            <a:pPr lvl="1"/>
            <a:r>
              <a:rPr lang="en-US" dirty="0" smtClean="0"/>
              <a:t>But does not solve the problem completely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Drawbacks of CNN Architecture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70" y="1991322"/>
            <a:ext cx="3799311" cy="25425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4566" y="470128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effectLst/>
                <a:latin typeface="medium-content-sans-serif-font"/>
                <a:hlinkClick r:id="rId3"/>
              </a:rPr>
              <a:t>(source)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5170120"/>
            <a:ext cx="1084262" cy="14211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2000" y="5486400"/>
            <a:ext cx="1562100" cy="78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2354262" y="5877859"/>
            <a:ext cx="947738" cy="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300" y="626931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fooled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34731" y="5877858"/>
            <a:ext cx="947738" cy="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45931" y="569319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human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78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Capsules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30200" y="1038136"/>
            <a:ext cx="1122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 capsule is a group of neurons whose activity vector represents the instantiation parameters of a specific type of entity such as an object or an object part.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Image result for capsule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271837"/>
            <a:ext cx="116014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83000" y="3479800"/>
            <a:ext cx="2578100" cy="2716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393" y="3292475"/>
            <a:ext cx="2119313" cy="29670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15560" y="4733925"/>
            <a:ext cx="1183640" cy="7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11" y="3305174"/>
            <a:ext cx="2864302" cy="29035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7313" y="4733925"/>
            <a:ext cx="611187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855" y="4868863"/>
            <a:ext cx="884726" cy="3651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44948" y="4756943"/>
            <a:ext cx="1183640" cy="7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030" y="4870451"/>
            <a:ext cx="884726" cy="36512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829300" y="3009900"/>
            <a:ext cx="0" cy="35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54" y="1058779"/>
            <a:ext cx="10664509" cy="55316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0"/>
            <a:ext cx="880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Example: Two level Capsule Network</a:t>
            </a:r>
            <a:endParaRPr lang="en-US" sz="4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400800" y="1363579"/>
            <a:ext cx="3015916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277727" y="2486526"/>
            <a:ext cx="1138989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45053" y="105877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0 Capsules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5053" y="226549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1 Capsules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57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92663"/>
          </a:xfrm>
        </p:spPr>
        <p:txBody>
          <a:bodyPr/>
          <a:lstStyle/>
          <a:p>
            <a:r>
              <a:rPr lang="en-US" dirty="0" smtClean="0"/>
              <a:t>MNIST Handwritten Digits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Train set </a:t>
            </a:r>
            <a:r>
              <a:rPr lang="en-US" dirty="0" smtClean="0"/>
              <a:t>– </a:t>
            </a:r>
            <a:r>
              <a:rPr lang="en-US" dirty="0" smtClean="0"/>
              <a:t>60000 examples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Test set – 10000 examples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Additional 500 images generated for testing, with following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80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Dataset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76" y="4653972"/>
            <a:ext cx="1000432" cy="110490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12" y="4653972"/>
            <a:ext cx="984063" cy="110490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87" y="4641858"/>
            <a:ext cx="1022626" cy="1117014"/>
          </a:xfrm>
          <a:prstGeom prst="rect">
            <a:avLst/>
          </a:prstGeom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56" y="4654399"/>
            <a:ext cx="996397" cy="1123372"/>
          </a:xfrm>
          <a:prstGeom prst="rect">
            <a:avLst/>
          </a:prstGeom>
          <a:ln w="5715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72" y="4635500"/>
            <a:ext cx="1016268" cy="1123372"/>
          </a:xfrm>
          <a:prstGeom prst="rect">
            <a:avLst/>
          </a:prstGeom>
          <a:ln w="57150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778000" y="39945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Rotation Operation: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94600" y="39945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Overlap Operation: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877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Results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65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" y="44600"/>
            <a:ext cx="2909050" cy="3340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93" y="49829"/>
            <a:ext cx="2958526" cy="333487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76" y="62529"/>
            <a:ext cx="3003924" cy="332217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84" y="3448200"/>
            <a:ext cx="2982736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" y="3435500"/>
            <a:ext cx="2909050" cy="34098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48" y="62529"/>
            <a:ext cx="3069206" cy="332217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61" y="3448200"/>
            <a:ext cx="3006548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48" y="3448200"/>
            <a:ext cx="3069206" cy="339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cxnSp>
        <p:nvCxnSpPr>
          <p:cNvPr id="20" name="Straight Connector 19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0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0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0 &amp; 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  <a:r>
              <a:rPr lang="en-US" sz="2400" b="1" dirty="0" smtClean="0">
                <a:solidFill>
                  <a:srgbClr val="FFFF00"/>
                </a:solidFill>
              </a:rPr>
              <a:t> &amp; 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36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372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91" y="75582"/>
            <a:ext cx="2971260" cy="329641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5583"/>
            <a:ext cx="2904242" cy="3264818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08" y="75583"/>
            <a:ext cx="2973698" cy="3264818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1" y="3390900"/>
            <a:ext cx="3037956" cy="3467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3403600"/>
            <a:ext cx="2933700" cy="34290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44" y="3403600"/>
            <a:ext cx="2975507" cy="34290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9" y="3403600"/>
            <a:ext cx="2990018" cy="34290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53" y="75587"/>
            <a:ext cx="2985113" cy="3277514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953284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b="1" dirty="0" smtClean="0">
                <a:solidFill>
                  <a:srgbClr val="FFFF00"/>
                </a:solidFill>
              </a:rPr>
              <a:t> &amp; 5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8102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 &amp; 3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7341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b="1" dirty="0" smtClean="0">
                <a:solidFill>
                  <a:srgbClr val="FFFF00"/>
                </a:solidFill>
              </a:rPr>
              <a:t> &amp; 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0559" y="6324600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 &amp; 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3284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68102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 &amp; 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7341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00"/>
                </a:solidFill>
              </a:rPr>
              <a:t>1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0559" y="2880968"/>
            <a:ext cx="199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1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299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medium-content-sans-serif-font</vt:lpstr>
      <vt:lpstr>Wingdings</vt:lpstr>
      <vt:lpstr>Office Theme</vt:lpstr>
      <vt:lpstr>Hierarchical Neural Network CS230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Neural Network with MNIST Dataset</dc:title>
  <dc:creator>Sugumar, Suresh</dc:creator>
  <cp:keywords>CTPClassification=CTP_NT</cp:keywords>
  <cp:lastModifiedBy>Sugumar, Suresh</cp:lastModifiedBy>
  <cp:revision>113</cp:revision>
  <dcterms:created xsi:type="dcterms:W3CDTF">2019-03-17T04:13:07Z</dcterms:created>
  <dcterms:modified xsi:type="dcterms:W3CDTF">2019-03-17T14:36:27Z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68d06f2e-fcd6-4bc4-93ae-8d00c0659984</vt:lpwstr>
  </property>
  <property fmtid="{D5CDD505-2E9C-101B-9397-08002B2CF9AE}" pid="3" name="CTP_TimeStamp">
    <vt:lpwstr>2019-03-17 14:36:27Z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