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4"/>
  </p:sldMasterIdLst>
  <p:notesMasterIdLst>
    <p:notesMasterId r:id="rId6"/>
  </p:notesMasterIdLst>
  <p:handoutMasterIdLst>
    <p:handoutMasterId r:id="rId7"/>
  </p:handoutMasterIdLst>
  <p:sldIdLst>
    <p:sldId id="275" r:id="rId5"/>
  </p:sldIdLst>
  <p:sldSz cx="21945600" cy="32918400"/>
  <p:notesSz cx="6858000" cy="9144000"/>
  <p:custDataLst>
    <p:tags r:id="rId8"/>
  </p:custDataLst>
  <p:defaultTextStyle>
    <a:defPPr>
      <a:defRPr lang="en-US"/>
    </a:defPPr>
    <a:lvl1pPr marL="0" algn="l" defTabSz="1750058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1pPr>
    <a:lvl2pPr marL="1750058" algn="l" defTabSz="1750058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2pPr>
    <a:lvl3pPr marL="3500115" algn="l" defTabSz="1750058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3pPr>
    <a:lvl4pPr marL="5250170" algn="l" defTabSz="1750058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4pPr>
    <a:lvl5pPr marL="7000227" algn="l" defTabSz="1750058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5pPr>
    <a:lvl6pPr marL="8750285" algn="l" defTabSz="1750058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6pPr>
    <a:lvl7pPr marL="10500343" algn="l" defTabSz="1750058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7pPr>
    <a:lvl8pPr marL="12250397" algn="l" defTabSz="1750058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8pPr>
    <a:lvl9pPr marL="14000455" algn="l" defTabSz="1750058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3" userDrawn="1">
          <p15:clr>
            <a:srgbClr val="A4A3A4"/>
          </p15:clr>
        </p15:guide>
        <p15:guide id="2" orient="horz" pos="4043" userDrawn="1">
          <p15:clr>
            <a:srgbClr val="A4A3A4"/>
          </p15:clr>
        </p15:guide>
        <p15:guide id="3" orient="horz" pos="157" userDrawn="1">
          <p15:clr>
            <a:srgbClr val="A4A3A4"/>
          </p15:clr>
        </p15:guide>
        <p15:guide id="4" orient="horz" pos="1011" userDrawn="1">
          <p15:clr>
            <a:srgbClr val="A4A3A4"/>
          </p15:clr>
        </p15:guide>
        <p15:guide id="5" orient="horz" pos="3888" userDrawn="1">
          <p15:clr>
            <a:srgbClr val="A4A3A4"/>
          </p15:clr>
        </p15:guide>
        <p15:guide id="6" pos="7293" userDrawn="1">
          <p15:clr>
            <a:srgbClr val="A4A3A4"/>
          </p15:clr>
        </p15:guide>
        <p15:guide id="7" pos="383" userDrawn="1">
          <p15:clr>
            <a:srgbClr val="A4A3A4"/>
          </p15:clr>
        </p15:guide>
        <p15:guide id="8" pos="3839" userDrawn="1">
          <p15:clr>
            <a:srgbClr val="A4A3A4"/>
          </p15:clr>
        </p15:guide>
        <p15:guide id="9" pos="3748" userDrawn="1">
          <p15:clr>
            <a:srgbClr val="A4A3A4"/>
          </p15:clr>
        </p15:guide>
        <p15:guide id="10" pos="3929" userDrawn="1">
          <p15:clr>
            <a:srgbClr val="A4A3A4"/>
          </p15:clr>
        </p15:guide>
        <p15:guide id="11" orient="horz" pos="10381">
          <p15:clr>
            <a:srgbClr val="A4A3A4"/>
          </p15:clr>
        </p15:guide>
        <p15:guide id="12" orient="horz" pos="19406">
          <p15:clr>
            <a:srgbClr val="A4A3A4"/>
          </p15:clr>
        </p15:guide>
        <p15:guide id="13" orient="horz" pos="752">
          <p15:clr>
            <a:srgbClr val="A4A3A4"/>
          </p15:clr>
        </p15:guide>
        <p15:guide id="14" orient="horz" pos="4852">
          <p15:clr>
            <a:srgbClr val="A4A3A4"/>
          </p15:clr>
        </p15:guide>
        <p15:guide id="15" orient="horz" pos="18662">
          <p15:clr>
            <a:srgbClr val="A4A3A4"/>
          </p15:clr>
        </p15:guide>
        <p15:guide id="16" pos="13126">
          <p15:clr>
            <a:srgbClr val="A4A3A4"/>
          </p15:clr>
        </p15:guide>
        <p15:guide id="17" pos="688">
          <p15:clr>
            <a:srgbClr val="A4A3A4"/>
          </p15:clr>
        </p15:guide>
        <p15:guide id="18" pos="6909">
          <p15:clr>
            <a:srgbClr val="A4A3A4"/>
          </p15:clr>
        </p15:guide>
        <p15:guide id="19" pos="6746">
          <p15:clr>
            <a:srgbClr val="A4A3A4"/>
          </p15:clr>
        </p15:guide>
        <p15:guide id="20" pos="7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80"/>
    <a:srgbClr val="FC4C02"/>
    <a:srgbClr val="00AEEF"/>
    <a:srgbClr val="C4D600"/>
    <a:srgbClr val="FF9900"/>
    <a:srgbClr val="F3D54E"/>
    <a:srgbClr val="FF3300"/>
    <a:srgbClr val="0071C5"/>
    <a:srgbClr val="CC3300"/>
    <a:srgbClr val="939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5" autoAdjust="0"/>
    <p:restoredTop sz="94660"/>
  </p:normalViewPr>
  <p:slideViewPr>
    <p:cSldViewPr snapToGrid="0">
      <p:cViewPr>
        <p:scale>
          <a:sx n="20" d="100"/>
          <a:sy n="20" d="100"/>
        </p:scale>
        <p:origin x="1854" y="-990"/>
      </p:cViewPr>
      <p:guideLst>
        <p:guide orient="horz" pos="2163"/>
        <p:guide orient="horz" pos="4043"/>
        <p:guide orient="horz" pos="157"/>
        <p:guide orient="horz" pos="1011"/>
        <p:guide orient="horz" pos="3888"/>
        <p:guide pos="7293"/>
        <p:guide pos="383"/>
        <p:guide pos="3839"/>
        <p:guide pos="3748"/>
        <p:guide pos="3929"/>
        <p:guide orient="horz" pos="10381"/>
        <p:guide orient="horz" pos="19406"/>
        <p:guide orient="horz" pos="752"/>
        <p:guide orient="horz" pos="4852"/>
        <p:guide orient="horz" pos="18662"/>
        <p:guide pos="13126"/>
        <p:guide pos="688"/>
        <p:guide pos="6909"/>
        <p:guide pos="6746"/>
        <p:guide pos="707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63" d="100"/>
        <a:sy n="163" d="100"/>
      </p:scale>
      <p:origin x="0" y="0"/>
    </p:cViewPr>
  </p:sorterViewPr>
  <p:notesViewPr>
    <p:cSldViewPr snapToGrid="0" showGuides="1"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FC5FE-6F0D-D34A-8EE6-C95B4F5F4DC8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750058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1pPr>
    <a:lvl2pPr marL="1750058" algn="l" defTabSz="1750058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2pPr>
    <a:lvl3pPr marL="3500115" algn="l" defTabSz="1750058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3pPr>
    <a:lvl4pPr marL="5250170" algn="l" defTabSz="1750058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4pPr>
    <a:lvl5pPr marL="7000227" algn="l" defTabSz="1750058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5pPr>
    <a:lvl6pPr marL="8750285" algn="l" defTabSz="1750058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6pPr>
    <a:lvl7pPr marL="10500343" algn="l" defTabSz="1750058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7pPr>
    <a:lvl8pPr marL="12250397" algn="l" defTabSz="1750058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8pPr>
    <a:lvl9pPr marL="14000455" algn="l" defTabSz="1750058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46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5092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368" userDrawn="1">
          <p15:clr>
            <a:srgbClr val="FBAE40"/>
          </p15:clr>
        </p15:guide>
        <p15:guide id="2" pos="691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679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312575" rtl="0" eaLnBrk="1" latinLnBrk="0" hangingPunct="1">
        <a:spcBef>
          <a:spcPct val="0"/>
        </a:spcBef>
        <a:buNone/>
        <a:defRPr sz="9600" kern="1200">
          <a:solidFill>
            <a:srgbClr val="0070C0"/>
          </a:solidFill>
          <a:latin typeface="Intel Clear Pro" panose="020B0804020202060201" pitchFamily="34" charset="0"/>
          <a:ea typeface="Intel Clear Pro" panose="020B0804020202060201" pitchFamily="34" charset="0"/>
          <a:cs typeface="Intel Clear Pro" panose="020B0804020202060201" pitchFamily="34" charset="0"/>
        </a:defRPr>
      </a:lvl1pPr>
    </p:titleStyle>
    <p:bodyStyle>
      <a:lvl1pPr marL="0" marR="0" indent="0" algn="l" defTabSz="1312575" rtl="0" eaLnBrk="1" fontAlgn="auto" latinLnBrk="0" hangingPunct="1">
        <a:lnSpc>
          <a:spcPct val="100000"/>
        </a:lnSpc>
        <a:spcBef>
          <a:spcPts val="3445"/>
        </a:spcBef>
        <a:spcAft>
          <a:spcPts val="0"/>
        </a:spcAft>
        <a:buClrTx/>
        <a:buSzTx/>
        <a:buFont typeface="Wingdings" panose="05000000000000000000" pitchFamily="2" charset="2"/>
        <a:buNone/>
        <a:tabLst/>
        <a:defRPr sz="7200" b="0" kern="1200">
          <a:solidFill>
            <a:srgbClr val="0070C0"/>
          </a:solidFill>
          <a:latin typeface="Intel Clear "/>
          <a:ea typeface="+mn-ea"/>
          <a:cs typeface="Arial" panose="020B0604020202020204" pitchFamily="34" charset="0"/>
        </a:defRPr>
      </a:lvl1pPr>
      <a:lvl2pPr marL="647173" indent="-647173" algn="l" defTabSz="1312575" rtl="0" eaLnBrk="1" latinLnBrk="0" hangingPunct="1">
        <a:spcBef>
          <a:spcPts val="3445"/>
        </a:spcBef>
        <a:buFont typeface="Arial" panose="020B0604020202020204" pitchFamily="34" charset="0"/>
        <a:buChar char="•"/>
        <a:defRPr sz="6600" kern="1200" baseline="0">
          <a:solidFill>
            <a:srgbClr val="0070C0"/>
          </a:solidFill>
          <a:latin typeface="Intel Clear "/>
          <a:ea typeface="+mn-ea"/>
          <a:cs typeface="Arial" panose="020B0604020202020204" pitchFamily="34" charset="0"/>
        </a:defRPr>
      </a:lvl2pPr>
      <a:lvl3pPr marL="1640719" indent="-656288" algn="l" defTabSz="1312575" rtl="0" eaLnBrk="1" latinLnBrk="0" hangingPunct="1">
        <a:spcBef>
          <a:spcPts val="2297"/>
        </a:spcBef>
        <a:buFont typeface="Arial" panose="020B0604020202020204" pitchFamily="34" charset="0"/>
        <a:buChar char="•"/>
        <a:defRPr sz="6000" kern="1200">
          <a:solidFill>
            <a:srgbClr val="00B0F0"/>
          </a:solidFill>
          <a:latin typeface="Intel Clear "/>
          <a:ea typeface="+mn-ea"/>
          <a:cs typeface="Arial" panose="020B0604020202020204" pitchFamily="34" charset="0"/>
        </a:defRPr>
      </a:lvl3pPr>
      <a:lvl4pPr marL="2784667" indent="-656288" algn="l" defTabSz="1312575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rgbClr val="00B0F0"/>
          </a:solidFill>
          <a:latin typeface="Intel Clear "/>
          <a:ea typeface="+mn-ea"/>
          <a:cs typeface="Arial" panose="020B0604020202020204" pitchFamily="34" charset="0"/>
        </a:defRPr>
      </a:lvl4pPr>
      <a:lvl5pPr marL="3787329" indent="-656288" algn="l" defTabSz="1312575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0" kern="1200">
          <a:solidFill>
            <a:srgbClr val="00B0F0"/>
          </a:solidFill>
          <a:latin typeface="Intel Clear "/>
          <a:ea typeface="+mn-ea"/>
          <a:cs typeface="Arial" panose="020B0604020202020204" pitchFamily="34" charset="0"/>
        </a:defRPr>
      </a:lvl5pPr>
      <a:lvl6pPr marL="7219165" indent="-656288" algn="l" defTabSz="1312575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531741" indent="-656288" algn="l" defTabSz="1312575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844316" indent="-656288" algn="l" defTabSz="1312575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156892" indent="-656288" algn="l" defTabSz="1312575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2575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1pPr>
      <a:lvl2pPr marL="1312575" algn="l" defTabSz="1312575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2pPr>
      <a:lvl3pPr marL="2625151" algn="l" defTabSz="1312575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3937726" algn="l" defTabSz="1312575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4pPr>
      <a:lvl5pPr marL="5250302" algn="l" defTabSz="1312575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5pPr>
      <a:lvl6pPr marL="6562877" algn="l" defTabSz="1312575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6pPr>
      <a:lvl7pPr marL="7875453" algn="l" defTabSz="1312575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7pPr>
      <a:lvl8pPr marL="9188028" algn="l" defTabSz="1312575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8pPr>
      <a:lvl9pPr marL="10500604" algn="l" defTabSz="1312575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F26B43"/>
          </p15:clr>
        </p15:guide>
        <p15:guide id="2" pos="691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6.tif"/><Relationship Id="rId7" Type="http://schemas.openxmlformats.org/officeDocument/2006/relationships/hyperlink" Target="https://github.com/sureshsugumar/HierNet" TargetMode="External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5.t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hyperlink" Target="https://arxiv.org/abs/1710.09829" TargetMode="External"/><Relationship Id="rId15" Type="http://schemas.openxmlformats.org/officeDocument/2006/relationships/image" Target="../media/image10.png"/><Relationship Id="rId10" Type="http://schemas.openxmlformats.org/officeDocument/2006/relationships/image" Target="../media/image5.tif"/><Relationship Id="rId19" Type="http://schemas.openxmlformats.org/officeDocument/2006/relationships/image" Target="../media/image14.tif"/><Relationship Id="rId4" Type="http://schemas.openxmlformats.org/officeDocument/2006/relationships/image" Target="../media/image2.png"/><Relationship Id="rId9" Type="http://schemas.openxmlformats.org/officeDocument/2006/relationships/hyperlink" Target="https://youtu.be/TL81fI0X6vg" TargetMode="External"/><Relationship Id="rId14" Type="http://schemas.openxmlformats.org/officeDocument/2006/relationships/image" Target="../media/image9.png"/><Relationship Id="rId22" Type="http://schemas.openxmlformats.org/officeDocument/2006/relationships/image" Target="../media/image17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tanford r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21945600" cy="334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" y="300423"/>
            <a:ext cx="2880483" cy="28651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37660" y="369003"/>
            <a:ext cx="13670280" cy="2514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r>
              <a:rPr lang="en-US" sz="6600" b="1" dirty="0" smtClean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Hierarchical Neural Network</a:t>
            </a:r>
          </a:p>
          <a:p>
            <a:pPr algn="ctr"/>
            <a:endParaRPr lang="en-US" sz="2800" b="1" dirty="0">
              <a:solidFill>
                <a:schemeClr val="bg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Suresh Sugumar</a:t>
            </a:r>
          </a:p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ssugumar@stanford.edu</a:t>
            </a:r>
            <a:endParaRPr lang="en-US" sz="4000" b="1" dirty="0" smtClean="0">
              <a:solidFill>
                <a:schemeClr val="bg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05577" y="800097"/>
            <a:ext cx="4785483" cy="258320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algn="r"/>
            <a:r>
              <a:rPr lang="en-US" sz="4000" dirty="0" smtClean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</a:t>
            </a:r>
            <a:r>
              <a:rPr lang="en-US" sz="4000" b="0" dirty="0" smtClean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S230</a:t>
            </a:r>
          </a:p>
          <a:p>
            <a:pPr algn="r"/>
            <a:r>
              <a:rPr lang="en-US" sz="4000" dirty="0" smtClean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Deep Learning</a:t>
            </a:r>
          </a:p>
          <a:p>
            <a:pPr algn="r"/>
            <a:r>
              <a:rPr lang="en-US" sz="4000" b="0" dirty="0" smtClean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Spring 2019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" y="31033780"/>
            <a:ext cx="21667204" cy="17145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References</a:t>
            </a:r>
            <a:r>
              <a:rPr lang="en-US" sz="4000" dirty="0" smtClean="0">
                <a:solidFill>
                  <a:schemeClr val="tx1"/>
                </a:solidFill>
              </a:rPr>
              <a:t>: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</a:pPr>
            <a:r>
              <a:rPr lang="pt-BR" sz="4000" dirty="0" smtClean="0">
                <a:solidFill>
                  <a:prstClr val="black"/>
                </a:solidFill>
                <a:latin typeface="Calibri" panose="020F0502020204030204"/>
              </a:rPr>
              <a:t>1. Geoffrey </a:t>
            </a:r>
            <a:r>
              <a:rPr lang="pt-BR" sz="4000" dirty="0">
                <a:solidFill>
                  <a:prstClr val="black"/>
                </a:solidFill>
                <a:latin typeface="Calibri" panose="020F0502020204030204"/>
              </a:rPr>
              <a:t>E </a:t>
            </a:r>
            <a:r>
              <a:rPr lang="pt-BR" sz="4000" dirty="0" smtClean="0">
                <a:solidFill>
                  <a:prstClr val="black"/>
                </a:solidFill>
                <a:latin typeface="Calibri" panose="020F0502020204030204"/>
              </a:rPr>
              <a:t>Hinton et., al. </a:t>
            </a:r>
            <a:r>
              <a:rPr lang="pt-BR" sz="4000" dirty="0">
                <a:solidFill>
                  <a:prstClr val="black"/>
                </a:solidFill>
                <a:latin typeface="Calibri" panose="020F0502020204030204"/>
              </a:rPr>
              <a:t>Dynamic Routing </a:t>
            </a:r>
            <a:r>
              <a:rPr lang="pt-BR" sz="4000" dirty="0" smtClean="0">
                <a:solidFill>
                  <a:prstClr val="black"/>
                </a:solidFill>
                <a:latin typeface="Calibri" panose="020F0502020204030204"/>
              </a:rPr>
              <a:t>Between </a:t>
            </a:r>
            <a:r>
              <a:rPr lang="pt-BR" sz="4000" dirty="0">
                <a:solidFill>
                  <a:prstClr val="black"/>
                </a:solidFill>
                <a:latin typeface="Calibri" panose="020F0502020204030204"/>
              </a:rPr>
              <a:t>Capsules. </a:t>
            </a:r>
            <a:r>
              <a:rPr lang="pt-BR" sz="4000" dirty="0">
                <a:solidFill>
                  <a:prstClr val="black"/>
                </a:solidFill>
                <a:latin typeface="Calibri" panose="020F0502020204030204"/>
                <a:hlinkClick r:id="rId5"/>
              </a:rPr>
              <a:t>arXiv:1710.09829</a:t>
            </a:r>
            <a:r>
              <a:rPr lang="pt-BR" sz="4000" dirty="0">
                <a:solidFill>
                  <a:prstClr val="black"/>
                </a:solidFill>
                <a:latin typeface="Calibri" panose="020F0502020204030204"/>
              </a:rPr>
              <a:t>, 2017</a:t>
            </a:r>
            <a:r>
              <a:rPr lang="pt-BR" sz="4000" dirty="0" smtClean="0">
                <a:solidFill>
                  <a:prstClr val="black"/>
                </a:solidFill>
                <a:latin typeface="Calibri" panose="020F0502020204030204"/>
              </a:rPr>
              <a:t>.</a:t>
            </a:r>
            <a:endParaRPr lang="pt-BR" sz="40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030" name="Picture 6" descr="github-logo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" y="29962285"/>
            <a:ext cx="3002403" cy="111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101763" y="30244067"/>
            <a:ext cx="109728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>
                <a:hlinkClick r:id="rId7"/>
              </a:rPr>
              <a:t>https://github.com/sureshsugumar/HierNet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22997" y="30134243"/>
            <a:ext cx="2880483" cy="8584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4973300" y="30244068"/>
            <a:ext cx="67737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hlinkClick r:id="rId9"/>
              </a:rPr>
              <a:t>https://youtu.be/TL81fI0X6vg</a:t>
            </a:r>
            <a:endParaRPr lang="en-US" sz="3600" dirty="0"/>
          </a:p>
        </p:txBody>
      </p:sp>
      <p:sp>
        <p:nvSpPr>
          <p:cNvPr id="13" name="Rounded Rectangle 12"/>
          <p:cNvSpPr/>
          <p:nvPr/>
        </p:nvSpPr>
        <p:spPr>
          <a:xfrm>
            <a:off x="251460" y="3870945"/>
            <a:ext cx="8580187" cy="11006403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11" name="Rectangle 10"/>
          <p:cNvSpPr/>
          <p:nvPr/>
        </p:nvSpPr>
        <p:spPr>
          <a:xfrm>
            <a:off x="1275167" y="3512253"/>
            <a:ext cx="2862493" cy="6417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Motivation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1335" y="4496895"/>
            <a:ext cx="7883788" cy="62005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b="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CNN Pooling layer results in poor translational invariance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CNN gets easily fooled on </a:t>
            </a:r>
            <a:br>
              <a:rPr lang="en-US" sz="28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</a:br>
            <a:r>
              <a:rPr lang="en-US" sz="28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adversarial images, with the </a:t>
            </a:r>
            <a:br>
              <a:rPr lang="en-US" sz="28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</a:br>
            <a:r>
              <a:rPr lang="en-US" sz="28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image with eyes deformed and</a:t>
            </a:r>
            <a:br>
              <a:rPr lang="en-US" sz="28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</a:br>
            <a:r>
              <a:rPr lang="en-US" sz="28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dislocated, CNN still output</a:t>
            </a:r>
            <a:br>
              <a:rPr lang="en-US" sz="28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</a:br>
            <a:r>
              <a:rPr lang="en-US" sz="28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a human face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b="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Goal is to build a new</a:t>
            </a:r>
            <a:br>
              <a:rPr lang="en-US" sz="2800" b="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</a:br>
            <a:r>
              <a:rPr lang="en-US" sz="2800" b="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NN that is as good as CNN, </a:t>
            </a:r>
            <a:br>
              <a:rPr lang="en-US" sz="2800" b="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</a:br>
            <a:r>
              <a:rPr lang="en-US" sz="2800" b="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and have better translational invariance qualities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b="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Capsule proposed by Hinto</a:t>
            </a:r>
            <a:r>
              <a:rPr lang="en-US" sz="28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n et., al. is a good candidate to build a hierarchical network for this purpose, and we shall compare the performance against CNN</a:t>
            </a:r>
            <a:endParaRPr lang="en-US" sz="2800" b="0" dirty="0" smtClean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2800" b="0" dirty="0" smtClean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292" y="5100497"/>
            <a:ext cx="2230565" cy="309543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0858440"/>
            <a:ext cx="4800600" cy="3938472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9100693" y="3803016"/>
            <a:ext cx="12646392" cy="1185286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536" y="4444777"/>
            <a:ext cx="11595179" cy="655747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0185815" y="3603168"/>
            <a:ext cx="5092285" cy="3519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Architecture &amp; Model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51460" y="15338807"/>
            <a:ext cx="8580187" cy="10815248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26" name="Rectangle 25"/>
          <p:cNvSpPr/>
          <p:nvPr/>
        </p:nvSpPr>
        <p:spPr>
          <a:xfrm>
            <a:off x="1351368" y="15056315"/>
            <a:ext cx="3868332" cy="6376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Data &amp; Features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1335" y="16040957"/>
            <a:ext cx="7883788" cy="938153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b="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Training is strictly performed on MNIST standard train dataset, and no augmented dataset has been trained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b="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Apart from the standard MNIST dataset, we generated additional 500+test  images to test the translational invariance quality of both CNN and Capsule based HNN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Rotation operation examples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2800" b="0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2800" dirty="0" smtClean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2800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2800" dirty="0" smtClean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2800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2800" dirty="0" smtClean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2800" b="0" dirty="0" smtClean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b="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Overlap operation examples</a:t>
            </a:r>
            <a:endParaRPr lang="en-US" sz="2800" b="0" dirty="0" smtClean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2800" b="0" dirty="0" smtClean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328" y="19722412"/>
            <a:ext cx="3550617" cy="115268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877" y="23223789"/>
            <a:ext cx="2217083" cy="114806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804815" y="11190792"/>
            <a:ext cx="11422900" cy="63220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sz="3200" b="1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Loss Function</a:t>
            </a:r>
            <a:endParaRPr lang="en-US" sz="3200" b="1" dirty="0" smtClean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967" y="11746793"/>
            <a:ext cx="11225843" cy="249299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9541921" y="14315986"/>
            <a:ext cx="11422900" cy="100528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r>
              <a:rPr lang="en-US" sz="3200" b="1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Implemented capsule network architecture with dynamic routing in tensorflow/ keras and trained with MNIST</a:t>
            </a:r>
            <a:endParaRPr lang="en-US" sz="3200" b="1" dirty="0" smtClean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9100693" y="16181713"/>
            <a:ext cx="12646392" cy="1010259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34" name="Rectangle 33"/>
          <p:cNvSpPr/>
          <p:nvPr/>
        </p:nvSpPr>
        <p:spPr>
          <a:xfrm>
            <a:off x="10200601" y="15899222"/>
            <a:ext cx="2261654" cy="6038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Results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51460" y="26618916"/>
            <a:ext cx="21495625" cy="3361818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39" name="Rectangle 38"/>
          <p:cNvSpPr/>
          <p:nvPr/>
        </p:nvSpPr>
        <p:spPr>
          <a:xfrm>
            <a:off x="1197776" y="26475534"/>
            <a:ext cx="4669623" cy="310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Discussion &amp; Future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4375" y="27062838"/>
            <a:ext cx="20523340" cy="248902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b="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Capsule network performed equally well against CNN on standard MNIST database without any augmentation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With augmented test data (rotation and overlaps), clearly capsule network outperformed the CNN predictions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b="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Capsule based hierarchical neural networks can perform image recognition tests better than CNN with a small training set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Training a capsule based network takes significantly larger time than with a CNN – this needs to be investigated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b="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Test the capsule network on complex image processing application such as face recognition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Investigate if capsule concept can be applied to other forms of tasks such as voice recognition, text sentiment analysis, etc. </a:t>
            </a:r>
            <a:endParaRPr lang="en-US" sz="2800" b="0" dirty="0" smtClean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2800" b="0" dirty="0" smtClean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577" y="20952005"/>
            <a:ext cx="3559369" cy="138322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898" y="23219160"/>
            <a:ext cx="1110904" cy="119079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777" y="24517374"/>
            <a:ext cx="3362794" cy="125747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829" y="17099420"/>
            <a:ext cx="5955571" cy="420651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6700" y="17099420"/>
            <a:ext cx="5945538" cy="420651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829" y="21449314"/>
            <a:ext cx="5940961" cy="414730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6700" y="21468568"/>
            <a:ext cx="5945538" cy="41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9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CONTAIN_GUIDS" val="TRUE"/>
</p:tagLst>
</file>

<file path=ppt/theme/theme1.xml><?xml version="1.0" encoding="utf-8"?>
<a:theme xmlns:a="http://schemas.openxmlformats.org/drawingml/2006/main" name="Intel2014">
  <a:themeElements>
    <a:clrScheme name="Custom 7">
      <a:dk1>
        <a:sysClr val="windowText" lastClr="000000"/>
      </a:dk1>
      <a:lt1>
        <a:sysClr val="window" lastClr="FFFFFF"/>
      </a:lt1>
      <a:dk2>
        <a:srgbClr val="004280"/>
      </a:dk2>
      <a:lt2>
        <a:srgbClr val="B1BABF"/>
      </a:lt2>
      <a:accent1>
        <a:srgbClr val="0071C5"/>
      </a:accent1>
      <a:accent2>
        <a:srgbClr val="00AEEF"/>
      </a:accent2>
      <a:accent3>
        <a:srgbClr val="8DC8E8"/>
      </a:accent3>
      <a:accent4>
        <a:srgbClr val="FFDA00"/>
      </a:accent4>
      <a:accent5>
        <a:srgbClr val="FDB813"/>
      </a:accent5>
      <a:accent6>
        <a:srgbClr val="A6CE39"/>
      </a:accent6>
      <a:hlink>
        <a:srgbClr val="0070C0"/>
      </a:hlink>
      <a:folHlink>
        <a:srgbClr val="00B0F0"/>
      </a:folHlink>
    </a:clrScheme>
    <a:fontScheme name="Intel Clear">
      <a:majorFont>
        <a:latin typeface="Intel Clear Light"/>
        <a:ea typeface=""/>
        <a:cs typeface=""/>
      </a:majorFont>
      <a:minorFont>
        <a:latin typeface="Intel Clear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 anchorCtr="0">
        <a:noAutofit/>
      </a:bodyPr>
      <a:lstStyle>
        <a:defPPr>
          <a:defRPr sz="6600" b="0" smtClean="0">
            <a:solidFill>
              <a:schemeClr val="tx2">
                <a:lumMod val="75000"/>
              </a:schemeClr>
            </a:solidFill>
            <a:latin typeface="Intel Clear" panose="020B0604020203020204" pitchFamily="34" charset="0"/>
            <a:ea typeface="Intel Clear" panose="020B0604020203020204" pitchFamily="34" charset="0"/>
            <a:cs typeface="Intel Clear" panose="020B0604020203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tel2014" id="{865FDDDE-C224-4E78-AADE-E7E4A0A0EBDD}" vid="{01652631-48A5-4623-B15D-AB284F8F0C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D80DCCA7246B40B0816A5945AB47BD" ma:contentTypeVersion="0" ma:contentTypeDescription="Create a new document." ma:contentTypeScope="" ma:versionID="e5b61e78908fd8b1b53bbf422ef613f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21CBD5-9935-4DDA-A442-04A1CE3792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A2900A7-52E3-415B-8FE1-341D53B8FDB1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A3968A5-F8EE-465F-911B-6E9090143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SSG_Template_16x9_intelclear_v1</Template>
  <TotalTime>17417</TotalTime>
  <Words>230</Words>
  <Application>Microsoft Office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Intel Clear</vt:lpstr>
      <vt:lpstr>Intel Clear </vt:lpstr>
      <vt:lpstr>Intel Clear Light</vt:lpstr>
      <vt:lpstr>Intel Clear Pro</vt:lpstr>
      <vt:lpstr>Wingdings</vt:lpstr>
      <vt:lpstr>Intel2014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keywords>CTPClassification=CTP_NT</cp:keywords>
  <cp:lastModifiedBy>Sugumar, Suresh</cp:lastModifiedBy>
  <cp:revision>54</cp:revision>
  <dcterms:created xsi:type="dcterms:W3CDTF">2014-10-11T21:38:55Z</dcterms:created>
  <dcterms:modified xsi:type="dcterms:W3CDTF">2019-03-18T18:36:57Z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0x01010020D80DCCA7246B40B0816A5945AB47BD</vt:lpwstr>
  </property>
  <property fmtid="{D5CDD505-2E9C-101B-9397-08002B2CF9AE}" pid="3" name="TitusGUID">
    <vt:lpwstr>81c4c512-0b62-41ae-ab77-5ecac55c41b0</vt:lpwstr>
  </property>
  <property fmtid="{D5CDD505-2E9C-101B-9397-08002B2CF9AE}" pid="4" name="CTP_TimeStamp">
    <vt:lpwstr>2019-03-18 18:36:57Z</vt:lpwstr>
  </property>
  <property fmtid="{D5CDD505-2E9C-101B-9397-08002B2CF9AE}" pid="5" name="CTP_BU">
    <vt:lpwstr>NA</vt:lpwstr>
  </property>
  <property fmtid="{D5CDD505-2E9C-101B-9397-08002B2CF9AE}" pid="6" name="CTP_IDSID">
    <vt:lpwstr>NA</vt:lpwstr>
  </property>
  <property fmtid="{D5CDD505-2E9C-101B-9397-08002B2CF9AE}" pid="7" name="CTP_WWID">
    <vt:lpwstr>NA</vt:lpwstr>
  </property>
  <property fmtid="{D5CDD505-2E9C-101B-9397-08002B2CF9AE}" pid="8" name="CTPClassification">
    <vt:lpwstr>CTP_NT</vt:lpwstr>
  </property>
  <property fmtid="{D5CDD505-2E9C-101B-9397-08002B2CF9AE}" pid="9" name="Offisync_ProviderInitializationData">
    <vt:lpwstr>https://soco.intel.com</vt:lpwstr>
  </property>
  <property fmtid="{D5CDD505-2E9C-101B-9397-08002B2CF9AE}" pid="10" name="Offisync_UniqueId">
    <vt:lpwstr>2585113</vt:lpwstr>
  </property>
  <property fmtid="{D5CDD505-2E9C-101B-9397-08002B2CF9AE}" pid="11" name="Offisync_ServerID">
    <vt:lpwstr>d001a694-7c66-4352-b53b-895ffdce369f</vt:lpwstr>
  </property>
  <property fmtid="{D5CDD505-2E9C-101B-9397-08002B2CF9AE}" pid="12" name="Jive_VersionGuid">
    <vt:lpwstr>6c594448-e04d-4ee6-bb36-9bea3a824b98</vt:lpwstr>
  </property>
  <property fmtid="{D5CDD505-2E9C-101B-9397-08002B2CF9AE}" pid="13" name="Jive_LatestUserAccountName">
    <vt:lpwstr>ssugumar</vt:lpwstr>
  </property>
  <property fmtid="{D5CDD505-2E9C-101B-9397-08002B2CF9AE}" pid="14" name="Offisync_UpdateToken">
    <vt:lpwstr>2</vt:lpwstr>
  </property>
</Properties>
</file>