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87" r:id="rId4"/>
    <p:sldId id="293" r:id="rId5"/>
    <p:sldId id="288" r:id="rId6"/>
    <p:sldId id="295" r:id="rId7"/>
    <p:sldId id="257" r:id="rId8"/>
    <p:sldId id="291" r:id="rId9"/>
    <p:sldId id="296" r:id="rId10"/>
    <p:sldId id="282" r:id="rId11"/>
    <p:sldId id="270" r:id="rId12"/>
    <p:sldId id="271" r:id="rId13"/>
    <p:sldId id="272" r:id="rId14"/>
    <p:sldId id="273" r:id="rId15"/>
    <p:sldId id="274" r:id="rId16"/>
    <p:sldId id="275" r:id="rId17"/>
    <p:sldId id="284" r:id="rId18"/>
    <p:sldId id="276" r:id="rId19"/>
    <p:sldId id="277" r:id="rId20"/>
    <p:sldId id="283" r:id="rId21"/>
    <p:sldId id="290" r:id="rId22"/>
    <p:sldId id="278" r:id="rId23"/>
    <p:sldId id="281" r:id="rId24"/>
    <p:sldId id="279" r:id="rId25"/>
    <p:sldId id="29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43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C0CCE-74BE-4093-8B57-CDF5D533F917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F33F-D1AD-431C-8DA1-958543DAE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1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C0CCE-74BE-4093-8B57-CDF5D533F917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F33F-D1AD-431C-8DA1-958543DAE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3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C0CCE-74BE-4093-8B57-CDF5D533F917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F33F-D1AD-431C-8DA1-958543DAE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9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C0CCE-74BE-4093-8B57-CDF5D533F917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F33F-D1AD-431C-8DA1-958543DAE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36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C0CCE-74BE-4093-8B57-CDF5D533F917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F33F-D1AD-431C-8DA1-958543DAE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20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C0CCE-74BE-4093-8B57-CDF5D533F917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F33F-D1AD-431C-8DA1-958543DAE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1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C0CCE-74BE-4093-8B57-CDF5D533F917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F33F-D1AD-431C-8DA1-958543DAE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94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C0CCE-74BE-4093-8B57-CDF5D533F917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F33F-D1AD-431C-8DA1-958543DAE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3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C0CCE-74BE-4093-8B57-CDF5D533F917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F33F-D1AD-431C-8DA1-958543DAE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69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C0CCE-74BE-4093-8B57-CDF5D533F917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F33F-D1AD-431C-8DA1-958543DAE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66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C0CCE-74BE-4093-8B57-CDF5D533F917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F33F-D1AD-431C-8DA1-958543DAE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97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C0CCE-74BE-4093-8B57-CDF5D533F917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AF33F-D1AD-431C-8DA1-958543DAE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4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image" Target="../media/image1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5.png"/><Relationship Id="rId7" Type="http://schemas.openxmlformats.org/officeDocument/2006/relationships/image" Target="../media/image3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2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1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reshsugumar/HierNet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otoro.net/2016/04/01/generating-large-images-from-latent-vectors/" TargetMode="External"/><Relationship Id="rId2" Type="http://schemas.openxmlformats.org/officeDocument/2006/relationships/hyperlink" Target="https://arxiv.org/abs/1710.0982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lexfridman/mit-deep-learning/blob/master/tutorial_deep_learning_basics/deep_learning_basics.ipynb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TL81fI0X6v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c.gatech.edu/~san37/post/dlhc-cnn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73437"/>
            <a:ext cx="9144000" cy="1823913"/>
          </a:xfrm>
        </p:spPr>
        <p:txBody>
          <a:bodyPr/>
          <a:lstStyle/>
          <a:p>
            <a:r>
              <a:rPr lang="en-US" dirty="0" smtClean="0"/>
              <a:t>Hierarchical Neural Network</a:t>
            </a:r>
            <a:br>
              <a:rPr lang="en-US" dirty="0" smtClean="0"/>
            </a:br>
            <a:r>
              <a:rPr lang="en-US" sz="4800" dirty="0" smtClean="0"/>
              <a:t>Deep Learning CS230 Project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84169" y="5724358"/>
            <a:ext cx="4366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Suresh Sugumar</a:t>
            </a:r>
          </a:p>
          <a:p>
            <a:pPr algn="r"/>
            <a:r>
              <a:rPr lang="en-US" sz="2800" dirty="0" smtClean="0"/>
              <a:t>ssugumar@stanford.edu</a:t>
            </a:r>
            <a:endParaRPr lang="en-US" sz="2800" dirty="0"/>
          </a:p>
        </p:txBody>
      </p:sp>
      <p:pic>
        <p:nvPicPr>
          <p:cNvPr id="1032" name="Picture 8" descr="Image result for stanford university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43"/>
            <a:ext cx="3378484" cy="1478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41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273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/>
              <a:t>Results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846547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3250" y="3072745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024230" y="31900"/>
            <a:ext cx="31898" cy="685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901507" y="0"/>
            <a:ext cx="31898" cy="685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153155" y="31900"/>
            <a:ext cx="31898" cy="685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7" y="44600"/>
            <a:ext cx="2909050" cy="3340100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493" y="49829"/>
            <a:ext cx="2958526" cy="3334871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876" y="62529"/>
            <a:ext cx="3003924" cy="3322171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284" y="3448200"/>
            <a:ext cx="2982736" cy="3397100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7" y="3435500"/>
            <a:ext cx="2909050" cy="3409800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948" y="62529"/>
            <a:ext cx="3069206" cy="3322171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461" y="3448200"/>
            <a:ext cx="3006548" cy="3397100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948" y="3448200"/>
            <a:ext cx="3069206" cy="3397100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sp>
        <p:nvSpPr>
          <p:cNvPr id="21" name="TextBox 20"/>
          <p:cNvSpPr txBox="1"/>
          <p:nvPr/>
        </p:nvSpPr>
        <p:spPr>
          <a:xfrm>
            <a:off x="6986534" y="2581713"/>
            <a:ext cx="19971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00B050"/>
                </a:solidFill>
              </a:rPr>
              <a:t>CNN:0</a:t>
            </a:r>
          </a:p>
          <a:p>
            <a:pPr algn="r"/>
            <a:r>
              <a:rPr lang="en-US" sz="2400" b="1" dirty="0" smtClean="0">
                <a:solidFill>
                  <a:srgbClr val="00B050"/>
                </a:solidFill>
              </a:rPr>
              <a:t>HNN:0 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101352" y="2581713"/>
            <a:ext cx="19971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00B050"/>
                </a:solidFill>
              </a:rPr>
              <a:t>CNN:0</a:t>
            </a:r>
          </a:p>
          <a:p>
            <a:pPr algn="r"/>
            <a:r>
              <a:rPr lang="en-US" sz="2400" b="1" dirty="0" smtClean="0">
                <a:solidFill>
                  <a:srgbClr val="00B050"/>
                </a:solidFill>
              </a:rPr>
              <a:t>HNN:0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20591" y="2581713"/>
            <a:ext cx="19971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00B050"/>
                </a:solidFill>
              </a:rPr>
              <a:t>CNN:0</a:t>
            </a:r>
          </a:p>
          <a:p>
            <a:pPr algn="r"/>
            <a:r>
              <a:rPr lang="en-US" sz="2400" b="1" dirty="0" smtClean="0">
                <a:solidFill>
                  <a:srgbClr val="00B050"/>
                </a:solidFill>
              </a:rPr>
              <a:t>HNN:0 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33809" y="2581713"/>
            <a:ext cx="19971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00B050"/>
                </a:solidFill>
              </a:rPr>
              <a:t>CNN:0</a:t>
            </a:r>
          </a:p>
          <a:p>
            <a:pPr algn="r"/>
            <a:r>
              <a:rPr lang="en-US" sz="2400" b="1" dirty="0" smtClean="0">
                <a:solidFill>
                  <a:srgbClr val="00B050"/>
                </a:solidFill>
              </a:rPr>
              <a:t>HNN:0 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53284" y="6075221"/>
            <a:ext cx="19971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FFFF00"/>
                </a:solidFill>
              </a:rPr>
              <a:t>CNN:4</a:t>
            </a:r>
          </a:p>
          <a:p>
            <a:pPr algn="r"/>
            <a:r>
              <a:rPr lang="en-US" sz="2400" b="1" dirty="0" smtClean="0">
                <a:solidFill>
                  <a:srgbClr val="FFFF00"/>
                </a:solidFill>
              </a:rPr>
              <a:t>HNN:0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068102" y="6075221"/>
            <a:ext cx="19971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FFFF00"/>
                </a:solidFill>
              </a:rPr>
              <a:t>CNN:2</a:t>
            </a:r>
          </a:p>
          <a:p>
            <a:pPr algn="r"/>
            <a:r>
              <a:rPr lang="en-US" sz="2400" b="1" dirty="0" smtClean="0">
                <a:solidFill>
                  <a:srgbClr val="FFFF00"/>
                </a:solidFill>
              </a:rPr>
              <a:t>HNN:0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87341" y="6075221"/>
            <a:ext cx="19971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00B050"/>
                </a:solidFill>
              </a:rPr>
              <a:t>CNN:0</a:t>
            </a:r>
          </a:p>
          <a:p>
            <a:pPr algn="r"/>
            <a:r>
              <a:rPr lang="en-US" sz="2400" b="1" dirty="0" smtClean="0">
                <a:solidFill>
                  <a:srgbClr val="00B050"/>
                </a:solidFill>
              </a:rPr>
              <a:t>HNN:0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00559" y="6075221"/>
            <a:ext cx="19971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00B050"/>
                </a:solidFill>
              </a:rPr>
              <a:t>CNN:0</a:t>
            </a:r>
          </a:p>
          <a:p>
            <a:pPr algn="r"/>
            <a:r>
              <a:rPr lang="en-US" sz="2400" b="1" dirty="0" smtClean="0">
                <a:solidFill>
                  <a:srgbClr val="00B050"/>
                </a:solidFill>
              </a:rPr>
              <a:t>HNN:0</a:t>
            </a:r>
            <a:endParaRPr lang="en-US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66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9875" y="3022867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024230" y="31900"/>
            <a:ext cx="31898" cy="685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901507" y="0"/>
            <a:ext cx="31898" cy="685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153155" y="31900"/>
            <a:ext cx="31898" cy="685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791" y="75582"/>
            <a:ext cx="2971260" cy="3296417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75583"/>
            <a:ext cx="2904242" cy="3264818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408" y="75583"/>
            <a:ext cx="2973698" cy="3264818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901" y="3390900"/>
            <a:ext cx="3037956" cy="3467100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3403600"/>
            <a:ext cx="2933700" cy="3429000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544" y="3403600"/>
            <a:ext cx="2975507" cy="3429000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089" y="3403600"/>
            <a:ext cx="2990018" cy="3429000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6953" y="75587"/>
            <a:ext cx="2985113" cy="3277514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sp>
        <p:nvSpPr>
          <p:cNvPr id="18" name="TextBox 17"/>
          <p:cNvSpPr txBox="1"/>
          <p:nvPr/>
        </p:nvSpPr>
        <p:spPr>
          <a:xfrm>
            <a:off x="6953284" y="6041967"/>
            <a:ext cx="19971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FFFF00"/>
                </a:solidFill>
              </a:rPr>
              <a:t>CNN:3</a:t>
            </a:r>
          </a:p>
          <a:p>
            <a:pPr algn="r"/>
            <a:r>
              <a:rPr lang="en-US" sz="2400" b="1" dirty="0" smtClean="0">
                <a:solidFill>
                  <a:srgbClr val="FFFF00"/>
                </a:solidFill>
              </a:rPr>
              <a:t>HNN:1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68102" y="6041967"/>
            <a:ext cx="19971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00B050"/>
                </a:solidFill>
              </a:rPr>
              <a:t>CNN:1</a:t>
            </a:r>
          </a:p>
          <a:p>
            <a:pPr algn="r"/>
            <a:r>
              <a:rPr lang="en-US" sz="2400" b="1" dirty="0" smtClean="0">
                <a:solidFill>
                  <a:srgbClr val="00B050"/>
                </a:solidFill>
              </a:rPr>
              <a:t>HNN:1 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87341" y="6041967"/>
            <a:ext cx="19971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FFFF00"/>
                </a:solidFill>
              </a:rPr>
              <a:t>CNN:7</a:t>
            </a:r>
          </a:p>
          <a:p>
            <a:pPr algn="r"/>
            <a:r>
              <a:rPr lang="en-US" sz="2400" b="1" dirty="0" smtClean="0">
                <a:solidFill>
                  <a:srgbClr val="FFFF00"/>
                </a:solidFill>
              </a:rPr>
              <a:t>HNN:1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900559" y="6041967"/>
            <a:ext cx="19971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FFFF00"/>
                </a:solidFill>
              </a:rPr>
              <a:t>CNN:2</a:t>
            </a:r>
          </a:p>
          <a:p>
            <a:pPr algn="r"/>
            <a:r>
              <a:rPr lang="en-US" sz="2400" b="1" dirty="0" smtClean="0">
                <a:solidFill>
                  <a:srgbClr val="FFFF00"/>
                </a:solidFill>
              </a:rPr>
              <a:t>HNN:1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03159" y="2531835"/>
            <a:ext cx="199715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00B050"/>
                </a:solidFill>
              </a:rPr>
              <a:t>CNN:1</a:t>
            </a:r>
          </a:p>
          <a:p>
            <a:pPr algn="r"/>
            <a:r>
              <a:rPr lang="en-US" sz="2400" b="1" dirty="0" smtClean="0">
                <a:solidFill>
                  <a:srgbClr val="00B050"/>
                </a:solidFill>
              </a:rPr>
              <a:t>HNN:1 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117977" y="2531835"/>
            <a:ext cx="199715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00B050"/>
                </a:solidFill>
              </a:rPr>
              <a:t>CNN:1</a:t>
            </a:r>
          </a:p>
          <a:p>
            <a:pPr algn="r"/>
            <a:r>
              <a:rPr lang="en-US" sz="2400" b="1" dirty="0" smtClean="0">
                <a:solidFill>
                  <a:srgbClr val="00B050"/>
                </a:solidFill>
              </a:rPr>
              <a:t>HNN:1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37216" y="2531835"/>
            <a:ext cx="199715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00B050"/>
                </a:solidFill>
              </a:rPr>
              <a:t>CNN:1</a:t>
            </a:r>
          </a:p>
          <a:p>
            <a:pPr algn="r"/>
            <a:r>
              <a:rPr lang="en-US" sz="2400" b="1" dirty="0" smtClean="0">
                <a:solidFill>
                  <a:srgbClr val="00B050"/>
                </a:solidFill>
              </a:rPr>
              <a:t>HNN:1 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50434" y="2531835"/>
            <a:ext cx="199715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00B050"/>
                </a:solidFill>
              </a:rPr>
              <a:t>CNN:1 </a:t>
            </a:r>
          </a:p>
          <a:p>
            <a:pPr algn="r"/>
            <a:r>
              <a:rPr lang="en-US" sz="2400" b="1" dirty="0" smtClean="0">
                <a:solidFill>
                  <a:srgbClr val="00B050"/>
                </a:solidFill>
              </a:rPr>
              <a:t>HNN:1</a:t>
            </a:r>
            <a:endParaRPr lang="en-US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66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6075030" y="31900"/>
            <a:ext cx="31898" cy="685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965007" y="0"/>
            <a:ext cx="31898" cy="685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153155" y="31900"/>
            <a:ext cx="31898" cy="685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503" y="62886"/>
            <a:ext cx="2996239" cy="3309114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117" y="60306"/>
            <a:ext cx="2977852" cy="3311694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3" y="62886"/>
            <a:ext cx="2908914" cy="3309114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123" y="62887"/>
            <a:ext cx="2977009" cy="3296413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3" y="3460900"/>
            <a:ext cx="2927200" cy="3397100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078714" y="3448200"/>
            <a:ext cx="2959028" cy="3397100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106113" y="3448198"/>
            <a:ext cx="2977855" cy="3397102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928079" y="3670943"/>
            <a:ext cx="3397101" cy="2977009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sp>
        <p:nvSpPr>
          <p:cNvPr id="24" name="TextBox 23"/>
          <p:cNvSpPr txBox="1"/>
          <p:nvPr/>
        </p:nvSpPr>
        <p:spPr>
          <a:xfrm>
            <a:off x="6953284" y="6041967"/>
            <a:ext cx="19971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FFFF00"/>
                </a:solidFill>
              </a:rPr>
              <a:t>CNN:0</a:t>
            </a:r>
          </a:p>
          <a:p>
            <a:pPr algn="r"/>
            <a:r>
              <a:rPr lang="en-US" sz="2400" b="1" dirty="0" smtClean="0">
                <a:solidFill>
                  <a:srgbClr val="FFFF00"/>
                </a:solidFill>
              </a:rPr>
              <a:t>HNN:6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068102" y="6041967"/>
            <a:ext cx="19971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00B050"/>
                </a:solidFill>
              </a:rPr>
              <a:t>CNN:6</a:t>
            </a:r>
          </a:p>
          <a:p>
            <a:pPr algn="r"/>
            <a:r>
              <a:rPr lang="en-US" sz="2400" b="1" dirty="0" smtClean="0">
                <a:solidFill>
                  <a:srgbClr val="00B050"/>
                </a:solidFill>
              </a:rPr>
              <a:t>HNN:6 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87341" y="6041967"/>
            <a:ext cx="19971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FFFF00"/>
                </a:solidFill>
              </a:rPr>
              <a:t>CNN:0</a:t>
            </a:r>
          </a:p>
          <a:p>
            <a:pPr algn="r"/>
            <a:r>
              <a:rPr lang="en-US" sz="2400" b="1" dirty="0" smtClean="0">
                <a:solidFill>
                  <a:srgbClr val="FFFF00"/>
                </a:solidFill>
              </a:rPr>
              <a:t>HNN:2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00559" y="6041967"/>
            <a:ext cx="19971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00B050"/>
                </a:solidFill>
              </a:rPr>
              <a:t>CNN:0</a:t>
            </a:r>
          </a:p>
          <a:p>
            <a:pPr algn="r"/>
            <a:r>
              <a:rPr lang="en-US" sz="2400" b="1" dirty="0" smtClean="0">
                <a:solidFill>
                  <a:srgbClr val="00B050"/>
                </a:solidFill>
              </a:rPr>
              <a:t>HNN:0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03159" y="2531835"/>
            <a:ext cx="199715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00B050"/>
                </a:solidFill>
              </a:rPr>
              <a:t>CNN:2</a:t>
            </a:r>
          </a:p>
          <a:p>
            <a:pPr algn="r"/>
            <a:r>
              <a:rPr lang="en-US" sz="2400" b="1" dirty="0" smtClean="0">
                <a:solidFill>
                  <a:srgbClr val="00B050"/>
                </a:solidFill>
              </a:rPr>
              <a:t>HNN:2 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117977" y="2531835"/>
            <a:ext cx="199715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FFFF00"/>
                </a:solidFill>
              </a:rPr>
              <a:t>CNN:6</a:t>
            </a:r>
          </a:p>
          <a:p>
            <a:pPr algn="r"/>
            <a:r>
              <a:rPr lang="en-US" sz="2400" b="1" dirty="0" smtClean="0">
                <a:solidFill>
                  <a:srgbClr val="FFFF00"/>
                </a:solidFill>
              </a:rPr>
              <a:t>HNN:2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37216" y="2531835"/>
            <a:ext cx="199715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00B050"/>
                </a:solidFill>
              </a:rPr>
              <a:t>CNN:2</a:t>
            </a:r>
          </a:p>
          <a:p>
            <a:pPr algn="r"/>
            <a:r>
              <a:rPr lang="en-US" sz="2400" b="1" dirty="0" smtClean="0">
                <a:solidFill>
                  <a:srgbClr val="00B050"/>
                </a:solidFill>
              </a:rPr>
              <a:t>HNN:2 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50434" y="2531835"/>
            <a:ext cx="199715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00B050"/>
                </a:solidFill>
              </a:rPr>
              <a:t>CNN:2 </a:t>
            </a:r>
          </a:p>
          <a:p>
            <a:pPr algn="r"/>
            <a:r>
              <a:rPr lang="en-US" sz="2400" b="1" dirty="0" smtClean="0">
                <a:solidFill>
                  <a:srgbClr val="00B050"/>
                </a:solidFill>
              </a:rPr>
              <a:t>HNN:2</a:t>
            </a:r>
            <a:endParaRPr lang="en-US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3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6151230" y="31900"/>
            <a:ext cx="31898" cy="685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028507" y="0"/>
            <a:ext cx="31898" cy="685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153155" y="31900"/>
            <a:ext cx="31898" cy="685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2" y="3372001"/>
            <a:ext cx="2875341" cy="3486000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378" y="3372000"/>
            <a:ext cx="2979206" cy="3486000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582" y="3372000"/>
            <a:ext cx="2990103" cy="3486000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038" y="31900"/>
            <a:ext cx="2975647" cy="3340100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8" y="31900"/>
            <a:ext cx="2872862" cy="3340100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914" y="31900"/>
            <a:ext cx="2987449" cy="3340100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9189" y="31900"/>
            <a:ext cx="3071044" cy="3340100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091243" y="3456971"/>
            <a:ext cx="3048989" cy="3359001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sp>
        <p:nvSpPr>
          <p:cNvPr id="28" name="TextBox 27"/>
          <p:cNvSpPr txBox="1"/>
          <p:nvPr/>
        </p:nvSpPr>
        <p:spPr>
          <a:xfrm>
            <a:off x="6953284" y="6041967"/>
            <a:ext cx="19971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FFFF00"/>
                </a:solidFill>
              </a:rPr>
              <a:t>CNN:7</a:t>
            </a:r>
          </a:p>
          <a:p>
            <a:pPr algn="r"/>
            <a:r>
              <a:rPr lang="en-US" sz="2400" b="1" dirty="0" smtClean="0">
                <a:solidFill>
                  <a:srgbClr val="FFFF00"/>
                </a:solidFill>
              </a:rPr>
              <a:t>HNN:3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068102" y="6041967"/>
            <a:ext cx="19971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FFFF00"/>
                </a:solidFill>
              </a:rPr>
              <a:t>CNN:1</a:t>
            </a:r>
          </a:p>
          <a:p>
            <a:pPr algn="r"/>
            <a:r>
              <a:rPr lang="en-US" sz="2400" b="1" dirty="0" smtClean="0">
                <a:solidFill>
                  <a:srgbClr val="FFFF00"/>
                </a:solidFill>
              </a:rPr>
              <a:t>HNN:3 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87341" y="6041967"/>
            <a:ext cx="19971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FFFF00"/>
                </a:solidFill>
              </a:rPr>
              <a:t>CNN:0</a:t>
            </a:r>
          </a:p>
          <a:p>
            <a:pPr algn="r"/>
            <a:r>
              <a:rPr lang="en-US" sz="2400" b="1" dirty="0" smtClean="0">
                <a:solidFill>
                  <a:srgbClr val="FFFF00"/>
                </a:solidFill>
              </a:rPr>
              <a:t>HNN:2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900559" y="6041967"/>
            <a:ext cx="19971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00B050"/>
                </a:solidFill>
              </a:rPr>
              <a:t>CNN:3</a:t>
            </a:r>
          </a:p>
          <a:p>
            <a:pPr algn="r"/>
            <a:r>
              <a:rPr lang="en-US" sz="2400" b="1" dirty="0" smtClean="0">
                <a:solidFill>
                  <a:srgbClr val="00B050"/>
                </a:solidFill>
              </a:rPr>
              <a:t>HNN:3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03159" y="2531835"/>
            <a:ext cx="199715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FFFF00"/>
                </a:solidFill>
              </a:rPr>
              <a:t>CNN:1</a:t>
            </a:r>
          </a:p>
          <a:p>
            <a:pPr algn="r"/>
            <a:r>
              <a:rPr lang="en-US" sz="2400" b="1" dirty="0" smtClean="0">
                <a:solidFill>
                  <a:srgbClr val="FFFF00"/>
                </a:solidFill>
              </a:rPr>
              <a:t>HNN:3 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117977" y="2531835"/>
            <a:ext cx="199715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FFFF00"/>
                </a:solidFill>
              </a:rPr>
              <a:t>CNN:2</a:t>
            </a:r>
          </a:p>
          <a:p>
            <a:pPr algn="r"/>
            <a:r>
              <a:rPr lang="en-US" sz="2400" b="1" dirty="0" smtClean="0">
                <a:solidFill>
                  <a:srgbClr val="FFFF00"/>
                </a:solidFill>
              </a:rPr>
              <a:t>HNN:3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37216" y="2531835"/>
            <a:ext cx="199715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00B050"/>
                </a:solidFill>
              </a:rPr>
              <a:t>CNN:3</a:t>
            </a:r>
          </a:p>
          <a:p>
            <a:pPr algn="r"/>
            <a:r>
              <a:rPr lang="en-US" sz="2400" b="1" dirty="0" smtClean="0">
                <a:solidFill>
                  <a:srgbClr val="00B050"/>
                </a:solidFill>
              </a:rPr>
              <a:t>HNN:3 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950434" y="2531835"/>
            <a:ext cx="199715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00B050"/>
                </a:solidFill>
              </a:rPr>
              <a:t>CNN:3 </a:t>
            </a:r>
          </a:p>
          <a:p>
            <a:pPr algn="r"/>
            <a:r>
              <a:rPr lang="en-US" sz="2400" b="1" dirty="0" smtClean="0">
                <a:solidFill>
                  <a:srgbClr val="00B050"/>
                </a:solidFill>
              </a:rPr>
              <a:t>HNN:3</a:t>
            </a:r>
            <a:endParaRPr lang="en-US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31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9153155" y="31900"/>
            <a:ext cx="31898" cy="685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227430" y="31900"/>
            <a:ext cx="31898" cy="685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104707" y="0"/>
            <a:ext cx="31898" cy="685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2" y="3448200"/>
            <a:ext cx="2869018" cy="3397100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399" y="3429000"/>
            <a:ext cx="3034280" cy="3416300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2" y="31900"/>
            <a:ext cx="2869019" cy="3340100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539" y="51381"/>
            <a:ext cx="3040026" cy="3320619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454" y="51381"/>
            <a:ext cx="2962052" cy="3339519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204" y="51380"/>
            <a:ext cx="3021125" cy="3339519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079592" y="3460898"/>
            <a:ext cx="2948911" cy="3384402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98204" y="3460898"/>
            <a:ext cx="3021125" cy="3384402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sp>
        <p:nvSpPr>
          <p:cNvPr id="29" name="TextBox 28"/>
          <p:cNvSpPr txBox="1"/>
          <p:nvPr/>
        </p:nvSpPr>
        <p:spPr>
          <a:xfrm>
            <a:off x="6953284" y="6041967"/>
            <a:ext cx="19971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00B050"/>
                </a:solidFill>
              </a:rPr>
              <a:t>CNN:7</a:t>
            </a:r>
          </a:p>
          <a:p>
            <a:pPr algn="r"/>
            <a:r>
              <a:rPr lang="en-US" sz="2400" b="1" dirty="0" smtClean="0">
                <a:solidFill>
                  <a:srgbClr val="00B050"/>
                </a:solidFill>
              </a:rPr>
              <a:t>HNN:7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068102" y="6041967"/>
            <a:ext cx="19971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00B050"/>
                </a:solidFill>
              </a:rPr>
              <a:t>CNN:1</a:t>
            </a:r>
          </a:p>
          <a:p>
            <a:pPr algn="r"/>
            <a:r>
              <a:rPr lang="en-US" sz="2400" b="1" dirty="0" smtClean="0">
                <a:solidFill>
                  <a:srgbClr val="00B050"/>
                </a:solidFill>
              </a:rPr>
              <a:t>HNN:1 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87341" y="6041967"/>
            <a:ext cx="19971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00B050"/>
                </a:solidFill>
              </a:rPr>
              <a:t>CNN:4</a:t>
            </a:r>
          </a:p>
          <a:p>
            <a:pPr algn="r"/>
            <a:r>
              <a:rPr lang="en-US" sz="2400" b="1" dirty="0" smtClean="0">
                <a:solidFill>
                  <a:srgbClr val="00B050"/>
                </a:solidFill>
              </a:rPr>
              <a:t>HNN:4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00559" y="6041967"/>
            <a:ext cx="19971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00B050"/>
                </a:solidFill>
              </a:rPr>
              <a:t>CNN:4</a:t>
            </a:r>
          </a:p>
          <a:p>
            <a:pPr algn="r"/>
            <a:r>
              <a:rPr lang="en-US" sz="2400" b="1" dirty="0" smtClean="0">
                <a:solidFill>
                  <a:srgbClr val="00B050"/>
                </a:solidFill>
              </a:rPr>
              <a:t>HNN:4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03159" y="2531835"/>
            <a:ext cx="199715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FFFF00"/>
                </a:solidFill>
              </a:rPr>
              <a:t>CNN:1</a:t>
            </a:r>
          </a:p>
          <a:p>
            <a:pPr algn="r"/>
            <a:r>
              <a:rPr lang="en-US" sz="2400" b="1" dirty="0" smtClean="0">
                <a:solidFill>
                  <a:srgbClr val="FFFF00"/>
                </a:solidFill>
              </a:rPr>
              <a:t>HNN:4 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117977" y="2531835"/>
            <a:ext cx="199715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FFFF00"/>
                </a:solidFill>
              </a:rPr>
              <a:t>CNN:1</a:t>
            </a:r>
          </a:p>
          <a:p>
            <a:pPr algn="r"/>
            <a:r>
              <a:rPr lang="en-US" sz="2400" b="1" dirty="0" smtClean="0">
                <a:solidFill>
                  <a:srgbClr val="FFFF00"/>
                </a:solidFill>
              </a:rPr>
              <a:t>HNN:4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37216" y="2531835"/>
            <a:ext cx="199715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00B050"/>
                </a:solidFill>
              </a:rPr>
              <a:t>CNN:4</a:t>
            </a:r>
          </a:p>
          <a:p>
            <a:pPr algn="r"/>
            <a:r>
              <a:rPr lang="en-US" sz="2400" b="1" dirty="0" smtClean="0">
                <a:solidFill>
                  <a:srgbClr val="00B050"/>
                </a:solidFill>
              </a:rPr>
              <a:t>HNN:4 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950434" y="2531835"/>
            <a:ext cx="199715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FFFF00"/>
                </a:solidFill>
              </a:rPr>
              <a:t>CNN:6 </a:t>
            </a:r>
          </a:p>
          <a:p>
            <a:pPr algn="r"/>
            <a:r>
              <a:rPr lang="en-US" sz="2400" b="1" dirty="0" smtClean="0">
                <a:solidFill>
                  <a:srgbClr val="FFFF00"/>
                </a:solidFill>
              </a:rPr>
              <a:t>HNN:4</a:t>
            </a:r>
            <a:endParaRPr lang="en-US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11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6024230" y="31900"/>
            <a:ext cx="31898" cy="685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901507" y="0"/>
            <a:ext cx="31898" cy="685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153155" y="31900"/>
            <a:ext cx="31898" cy="685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549" y="31900"/>
            <a:ext cx="2978000" cy="3340100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1900"/>
            <a:ext cx="2870767" cy="3340100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178" y="31899"/>
            <a:ext cx="3041501" cy="3340101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797" y="3460900"/>
            <a:ext cx="3003400" cy="3346300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21550" y="31899"/>
            <a:ext cx="3041501" cy="3340100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5399" y="3467100"/>
            <a:ext cx="2870767" cy="3340100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689" y="3460900"/>
            <a:ext cx="2990018" cy="3371700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121551" y="3492499"/>
            <a:ext cx="3041501" cy="3340101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sp>
        <p:nvSpPr>
          <p:cNvPr id="44" name="TextBox 43"/>
          <p:cNvSpPr txBox="1"/>
          <p:nvPr/>
        </p:nvSpPr>
        <p:spPr>
          <a:xfrm>
            <a:off x="6953284" y="6041967"/>
            <a:ext cx="19971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00B050"/>
                </a:solidFill>
              </a:rPr>
              <a:t>CNN:5</a:t>
            </a:r>
          </a:p>
          <a:p>
            <a:pPr algn="r"/>
            <a:r>
              <a:rPr lang="en-US" sz="2400" b="1" dirty="0" smtClean="0">
                <a:solidFill>
                  <a:srgbClr val="00B050"/>
                </a:solidFill>
              </a:rPr>
              <a:t>HNN:5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068102" y="6041967"/>
            <a:ext cx="19971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FFFF00"/>
                </a:solidFill>
              </a:rPr>
              <a:t>CNN:2</a:t>
            </a:r>
          </a:p>
          <a:p>
            <a:pPr algn="r"/>
            <a:r>
              <a:rPr lang="en-US" sz="2400" b="1" dirty="0" smtClean="0">
                <a:solidFill>
                  <a:srgbClr val="FFFF00"/>
                </a:solidFill>
              </a:rPr>
              <a:t>HNN:9 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87341" y="6041967"/>
            <a:ext cx="19971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FFFF00"/>
                </a:solidFill>
              </a:rPr>
              <a:t>CNN:0</a:t>
            </a:r>
          </a:p>
          <a:p>
            <a:pPr algn="r"/>
            <a:r>
              <a:rPr lang="en-US" sz="2400" b="1" dirty="0" smtClean="0">
                <a:solidFill>
                  <a:srgbClr val="FFFF00"/>
                </a:solidFill>
              </a:rPr>
              <a:t>HNN:6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900559" y="6041967"/>
            <a:ext cx="19971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FFFF00"/>
                </a:solidFill>
              </a:rPr>
              <a:t>CNN:4</a:t>
            </a:r>
          </a:p>
          <a:p>
            <a:pPr algn="r"/>
            <a:r>
              <a:rPr lang="en-US" sz="2400" b="1" dirty="0" smtClean="0">
                <a:solidFill>
                  <a:srgbClr val="FFFF00"/>
                </a:solidFill>
              </a:rPr>
              <a:t>HNN:6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003159" y="2531835"/>
            <a:ext cx="199715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00B050"/>
                </a:solidFill>
              </a:rPr>
              <a:t>CNN:5</a:t>
            </a:r>
          </a:p>
          <a:p>
            <a:pPr algn="r"/>
            <a:r>
              <a:rPr lang="en-US" sz="2400" b="1" dirty="0" smtClean="0">
                <a:solidFill>
                  <a:srgbClr val="00B050"/>
                </a:solidFill>
              </a:rPr>
              <a:t>HNN:5 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117977" y="2531835"/>
            <a:ext cx="199715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00B050"/>
                </a:solidFill>
              </a:rPr>
              <a:t>CNN:2</a:t>
            </a:r>
          </a:p>
          <a:p>
            <a:pPr algn="r"/>
            <a:r>
              <a:rPr lang="en-US" sz="2400" b="1" dirty="0" smtClean="0">
                <a:solidFill>
                  <a:srgbClr val="00B050"/>
                </a:solidFill>
              </a:rPr>
              <a:t>HNN:2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37216" y="2531835"/>
            <a:ext cx="199715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00B050"/>
                </a:solidFill>
              </a:rPr>
              <a:t>CNN:5</a:t>
            </a:r>
          </a:p>
          <a:p>
            <a:pPr algn="r"/>
            <a:r>
              <a:rPr lang="en-US" sz="2400" b="1" dirty="0" smtClean="0">
                <a:solidFill>
                  <a:srgbClr val="00B050"/>
                </a:solidFill>
              </a:rPr>
              <a:t>HNN:5 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950434" y="2531835"/>
            <a:ext cx="199715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00B050"/>
                </a:solidFill>
              </a:rPr>
              <a:t>CNN:5 </a:t>
            </a:r>
          </a:p>
          <a:p>
            <a:pPr algn="r"/>
            <a:r>
              <a:rPr lang="en-US" sz="2400" b="1" dirty="0" smtClean="0">
                <a:solidFill>
                  <a:srgbClr val="00B050"/>
                </a:solidFill>
              </a:rPr>
              <a:t>HNN:5</a:t>
            </a:r>
            <a:endParaRPr lang="en-US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70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6024230" y="31900"/>
            <a:ext cx="31898" cy="685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901507" y="0"/>
            <a:ext cx="31898" cy="685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153155" y="31900"/>
            <a:ext cx="31898" cy="685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549" y="31900"/>
            <a:ext cx="2978000" cy="3340100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797" y="3460900"/>
            <a:ext cx="3003400" cy="3397100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178" y="3473600"/>
            <a:ext cx="3092300" cy="3384400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104" y="3473600"/>
            <a:ext cx="3016100" cy="3384400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9" y="31900"/>
            <a:ext cx="2876403" cy="3340100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8100" y="3460900"/>
            <a:ext cx="2887980" cy="3397100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62900" y="31900"/>
            <a:ext cx="3011227" cy="3357265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1410733">
            <a:off x="3818773" y="1839785"/>
            <a:ext cx="418572" cy="48012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017581" y="25399"/>
            <a:ext cx="3071329" cy="3363761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sp>
        <p:nvSpPr>
          <p:cNvPr id="44" name="TextBox 43"/>
          <p:cNvSpPr txBox="1"/>
          <p:nvPr/>
        </p:nvSpPr>
        <p:spPr>
          <a:xfrm>
            <a:off x="6953284" y="6041967"/>
            <a:ext cx="19971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00B050"/>
                </a:solidFill>
              </a:rPr>
              <a:t>CNN:6</a:t>
            </a:r>
          </a:p>
          <a:p>
            <a:pPr algn="r"/>
            <a:r>
              <a:rPr lang="en-US" sz="2400" b="1" dirty="0" smtClean="0">
                <a:solidFill>
                  <a:srgbClr val="00B050"/>
                </a:solidFill>
              </a:rPr>
              <a:t>HNN:6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068102" y="6041967"/>
            <a:ext cx="19971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FFFF00"/>
                </a:solidFill>
              </a:rPr>
              <a:t>CNN:0</a:t>
            </a:r>
          </a:p>
          <a:p>
            <a:pPr algn="r"/>
            <a:r>
              <a:rPr lang="en-US" sz="2400" b="1" dirty="0" smtClean="0">
                <a:solidFill>
                  <a:srgbClr val="FFFF00"/>
                </a:solidFill>
              </a:rPr>
              <a:t>HNN:6 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87341" y="6041967"/>
            <a:ext cx="19971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00B050"/>
                </a:solidFill>
              </a:rPr>
              <a:t>CNN:9</a:t>
            </a:r>
          </a:p>
          <a:p>
            <a:pPr algn="r"/>
            <a:r>
              <a:rPr lang="en-US" sz="2400" b="1" dirty="0" smtClean="0">
                <a:solidFill>
                  <a:srgbClr val="00B050"/>
                </a:solidFill>
              </a:rPr>
              <a:t>HNN:9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900559" y="6041967"/>
            <a:ext cx="19971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FFFF00"/>
                </a:solidFill>
              </a:rPr>
              <a:t>CNN:4</a:t>
            </a:r>
          </a:p>
          <a:p>
            <a:pPr algn="r"/>
            <a:r>
              <a:rPr lang="en-US" sz="2400" b="1" dirty="0" smtClean="0">
                <a:solidFill>
                  <a:srgbClr val="FFFF00"/>
                </a:solidFill>
              </a:rPr>
              <a:t>HNN:6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003159" y="2531835"/>
            <a:ext cx="199715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FFFF00"/>
                </a:solidFill>
              </a:rPr>
              <a:t>CNN:0</a:t>
            </a:r>
          </a:p>
          <a:p>
            <a:pPr algn="r"/>
            <a:r>
              <a:rPr lang="en-US" sz="2400" b="1" dirty="0" smtClean="0">
                <a:solidFill>
                  <a:srgbClr val="FFFF00"/>
                </a:solidFill>
              </a:rPr>
              <a:t>HNN:0 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117977" y="2531835"/>
            <a:ext cx="199715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FFFF00"/>
                </a:solidFill>
              </a:rPr>
              <a:t>CNN:0</a:t>
            </a:r>
          </a:p>
          <a:p>
            <a:pPr algn="r"/>
            <a:r>
              <a:rPr lang="en-US" sz="2400" b="1" dirty="0" smtClean="0">
                <a:solidFill>
                  <a:srgbClr val="FFFF00"/>
                </a:solidFill>
              </a:rPr>
              <a:t>HNN:0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37216" y="2531835"/>
            <a:ext cx="199715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00B050"/>
                </a:solidFill>
              </a:rPr>
              <a:t>CNN:6</a:t>
            </a:r>
          </a:p>
          <a:p>
            <a:pPr algn="r"/>
            <a:r>
              <a:rPr lang="en-US" sz="2400" b="1" dirty="0" smtClean="0">
                <a:solidFill>
                  <a:srgbClr val="00B050"/>
                </a:solidFill>
              </a:rPr>
              <a:t>HNN:6 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950434" y="2531835"/>
            <a:ext cx="199715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00B050"/>
                </a:solidFill>
              </a:rPr>
              <a:t>CNN:6 </a:t>
            </a:r>
          </a:p>
          <a:p>
            <a:pPr algn="r"/>
            <a:r>
              <a:rPr lang="en-US" sz="2400" b="1" dirty="0" smtClean="0">
                <a:solidFill>
                  <a:srgbClr val="00B050"/>
                </a:solidFill>
              </a:rPr>
              <a:t>HNN:6</a:t>
            </a:r>
            <a:endParaRPr lang="en-US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83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6024230" y="31900"/>
            <a:ext cx="31898" cy="685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901507" y="0"/>
            <a:ext cx="31898" cy="685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153155" y="31900"/>
            <a:ext cx="31898" cy="685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6" y="31900"/>
            <a:ext cx="2848634" cy="3340100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483" y="31900"/>
            <a:ext cx="2972001" cy="3403600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819" y="31900"/>
            <a:ext cx="3074592" cy="3340100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747" y="31900"/>
            <a:ext cx="3042404" cy="3340100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5" y="3435500"/>
            <a:ext cx="2874047" cy="3422500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11" y="3435500"/>
            <a:ext cx="3018472" cy="3422500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230" y="3460900"/>
            <a:ext cx="3049181" cy="3397100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3460900"/>
            <a:ext cx="3057077" cy="3397100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sp>
        <p:nvSpPr>
          <p:cNvPr id="28" name="TextBox 27"/>
          <p:cNvSpPr txBox="1"/>
          <p:nvPr/>
        </p:nvSpPr>
        <p:spPr>
          <a:xfrm>
            <a:off x="6953284" y="6041967"/>
            <a:ext cx="19971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FFFF00"/>
                </a:solidFill>
              </a:rPr>
              <a:t>CNN:0</a:t>
            </a:r>
          </a:p>
          <a:p>
            <a:pPr algn="r"/>
            <a:r>
              <a:rPr lang="en-US" sz="2400" b="1" dirty="0" smtClean="0">
                <a:solidFill>
                  <a:srgbClr val="FFFF00"/>
                </a:solidFill>
              </a:rPr>
              <a:t>HNN:7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068102" y="6041967"/>
            <a:ext cx="19971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FFFF00"/>
                </a:solidFill>
              </a:rPr>
              <a:t>CNN:1</a:t>
            </a:r>
          </a:p>
          <a:p>
            <a:pPr algn="r"/>
            <a:r>
              <a:rPr lang="en-US" sz="2400" b="1" dirty="0" smtClean="0">
                <a:solidFill>
                  <a:srgbClr val="FFFF00"/>
                </a:solidFill>
              </a:rPr>
              <a:t>HNN:7 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87341" y="6041967"/>
            <a:ext cx="19971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FFFF00"/>
                </a:solidFill>
              </a:rPr>
              <a:t>CNN:4</a:t>
            </a:r>
          </a:p>
          <a:p>
            <a:pPr algn="r"/>
            <a:r>
              <a:rPr lang="en-US" sz="2400" b="1" dirty="0" smtClean="0">
                <a:solidFill>
                  <a:srgbClr val="FFFF00"/>
                </a:solidFill>
              </a:rPr>
              <a:t>HNN:9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00559" y="6041967"/>
            <a:ext cx="19971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FFFF00"/>
                </a:solidFill>
              </a:rPr>
              <a:t>CNN:6</a:t>
            </a:r>
          </a:p>
          <a:p>
            <a:pPr algn="r"/>
            <a:r>
              <a:rPr lang="en-US" sz="2400" b="1" dirty="0" smtClean="0">
                <a:solidFill>
                  <a:srgbClr val="FFFF00"/>
                </a:solidFill>
              </a:rPr>
              <a:t>HNN:7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03159" y="2531835"/>
            <a:ext cx="199715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00B050"/>
                </a:solidFill>
              </a:rPr>
              <a:t>CNN:7</a:t>
            </a:r>
          </a:p>
          <a:p>
            <a:pPr algn="r"/>
            <a:r>
              <a:rPr lang="en-US" sz="2400" b="1" dirty="0" smtClean="0">
                <a:solidFill>
                  <a:srgbClr val="00B050"/>
                </a:solidFill>
              </a:rPr>
              <a:t>HNN:7 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117977" y="2531835"/>
            <a:ext cx="199715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00B050"/>
                </a:solidFill>
              </a:rPr>
              <a:t>CNN:7</a:t>
            </a:r>
          </a:p>
          <a:p>
            <a:pPr algn="r"/>
            <a:r>
              <a:rPr lang="en-US" sz="2400" b="1" dirty="0" smtClean="0">
                <a:solidFill>
                  <a:srgbClr val="00B050"/>
                </a:solidFill>
              </a:rPr>
              <a:t>HNN:7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37216" y="2531835"/>
            <a:ext cx="199715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00B050"/>
                </a:solidFill>
              </a:rPr>
              <a:t>CNN:7</a:t>
            </a:r>
          </a:p>
          <a:p>
            <a:pPr algn="r"/>
            <a:r>
              <a:rPr lang="en-US" sz="2400" b="1" dirty="0" smtClean="0">
                <a:solidFill>
                  <a:srgbClr val="00B050"/>
                </a:solidFill>
              </a:rPr>
              <a:t>HNN:7 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950434" y="2531835"/>
            <a:ext cx="199715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00B050"/>
                </a:solidFill>
              </a:rPr>
              <a:t>CNN:7 </a:t>
            </a:r>
          </a:p>
          <a:p>
            <a:pPr algn="r"/>
            <a:r>
              <a:rPr lang="en-US" sz="2400" b="1" dirty="0" smtClean="0">
                <a:solidFill>
                  <a:srgbClr val="00B050"/>
                </a:solidFill>
              </a:rPr>
              <a:t>HNN:7</a:t>
            </a:r>
            <a:endParaRPr lang="en-US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51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6024230" y="31900"/>
            <a:ext cx="31898" cy="685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901507" y="0"/>
            <a:ext cx="31898" cy="685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153155" y="31900"/>
            <a:ext cx="31898" cy="685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877" y="31900"/>
            <a:ext cx="3022354" cy="3340100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5" y="31901"/>
            <a:ext cx="2820536" cy="3340100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932292" y="165635"/>
            <a:ext cx="3340100" cy="3072627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9215753" y="31895"/>
            <a:ext cx="2939902" cy="3340102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758031" y="3639800"/>
            <a:ext cx="3397100" cy="3039301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205915" y="3767756"/>
            <a:ext cx="3359956" cy="2820536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6128" y="3460899"/>
            <a:ext cx="3090825" cy="3397101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9005327" y="3671325"/>
            <a:ext cx="3397101" cy="2976247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sp>
        <p:nvSpPr>
          <p:cNvPr id="27" name="TextBox 26"/>
          <p:cNvSpPr txBox="1"/>
          <p:nvPr/>
        </p:nvSpPr>
        <p:spPr>
          <a:xfrm>
            <a:off x="6953284" y="6041967"/>
            <a:ext cx="19971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00B050"/>
                </a:solidFill>
              </a:rPr>
              <a:t>CNN:8</a:t>
            </a:r>
          </a:p>
          <a:p>
            <a:pPr algn="r"/>
            <a:r>
              <a:rPr lang="en-US" sz="2400" b="1" dirty="0" smtClean="0">
                <a:solidFill>
                  <a:srgbClr val="00B050"/>
                </a:solidFill>
              </a:rPr>
              <a:t>HNN:8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068102" y="6041967"/>
            <a:ext cx="19971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FFFF00"/>
                </a:solidFill>
              </a:rPr>
              <a:t>CNN:6</a:t>
            </a:r>
          </a:p>
          <a:p>
            <a:pPr algn="r"/>
            <a:r>
              <a:rPr lang="en-US" sz="2400" b="1" dirty="0" smtClean="0">
                <a:solidFill>
                  <a:srgbClr val="FFFF00"/>
                </a:solidFill>
              </a:rPr>
              <a:t>HNN:8 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87341" y="6041967"/>
            <a:ext cx="19971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FFFF00"/>
                </a:solidFill>
              </a:rPr>
              <a:t>CNN:6</a:t>
            </a:r>
          </a:p>
          <a:p>
            <a:pPr algn="r"/>
            <a:r>
              <a:rPr lang="en-US" sz="2400" b="1" dirty="0" smtClean="0">
                <a:solidFill>
                  <a:srgbClr val="FFFF00"/>
                </a:solidFill>
              </a:rPr>
              <a:t>HNN:8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900559" y="6041967"/>
            <a:ext cx="19971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FFFF00"/>
                </a:solidFill>
              </a:rPr>
              <a:t>CNN:6</a:t>
            </a:r>
          </a:p>
          <a:p>
            <a:pPr algn="r"/>
            <a:r>
              <a:rPr lang="en-US" sz="2400" b="1" dirty="0" smtClean="0">
                <a:solidFill>
                  <a:srgbClr val="FFFF00"/>
                </a:solidFill>
              </a:rPr>
              <a:t>HNN:8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003159" y="2531835"/>
            <a:ext cx="199715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FFFF00"/>
                </a:solidFill>
              </a:rPr>
              <a:t>CNN:0</a:t>
            </a:r>
          </a:p>
          <a:p>
            <a:pPr algn="r"/>
            <a:r>
              <a:rPr lang="en-US" sz="2400" b="1" dirty="0" smtClean="0">
                <a:solidFill>
                  <a:srgbClr val="FFFF00"/>
                </a:solidFill>
              </a:rPr>
              <a:t>HNN:8 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117977" y="2531835"/>
            <a:ext cx="199715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00B050"/>
                </a:solidFill>
              </a:rPr>
              <a:t>CNN:8</a:t>
            </a:r>
          </a:p>
          <a:p>
            <a:pPr algn="r"/>
            <a:r>
              <a:rPr lang="en-US" sz="2400" b="1" dirty="0" smtClean="0">
                <a:solidFill>
                  <a:srgbClr val="00B050"/>
                </a:solidFill>
              </a:rPr>
              <a:t>HNN:8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37216" y="2531835"/>
            <a:ext cx="199715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00B050"/>
                </a:solidFill>
              </a:rPr>
              <a:t>CNN:8</a:t>
            </a:r>
          </a:p>
          <a:p>
            <a:pPr algn="r"/>
            <a:r>
              <a:rPr lang="en-US" sz="2400" b="1" dirty="0" smtClean="0">
                <a:solidFill>
                  <a:srgbClr val="00B050"/>
                </a:solidFill>
              </a:rPr>
              <a:t>HNN:8 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950434" y="2531835"/>
            <a:ext cx="199715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00B050"/>
                </a:solidFill>
              </a:rPr>
              <a:t>CNN:8 </a:t>
            </a:r>
          </a:p>
          <a:p>
            <a:pPr algn="r"/>
            <a:r>
              <a:rPr lang="en-US" sz="2400" b="1" dirty="0" smtClean="0">
                <a:solidFill>
                  <a:srgbClr val="00B050"/>
                </a:solidFill>
              </a:rPr>
              <a:t>HNN:8</a:t>
            </a:r>
            <a:endParaRPr lang="en-US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15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982" y="951880"/>
            <a:ext cx="8008741" cy="5237361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0" y="0"/>
            <a:ext cx="4008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Motivation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53142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6024230" y="31900"/>
            <a:ext cx="31898" cy="685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901507" y="0"/>
            <a:ext cx="31898" cy="685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153155" y="31900"/>
            <a:ext cx="31898" cy="685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32626" y="3712426"/>
            <a:ext cx="3429000" cy="2862148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776473" y="3667248"/>
            <a:ext cx="3397100" cy="2984403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230" y="3460899"/>
            <a:ext cx="3066901" cy="3397101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6654" y="3460899"/>
            <a:ext cx="3045346" cy="3397101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9" y="31900"/>
            <a:ext cx="2881421" cy="3340100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227" y="31899"/>
            <a:ext cx="2977997" cy="3340101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230" y="31899"/>
            <a:ext cx="3052057" cy="3340101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704" y="31899"/>
            <a:ext cx="3048296" cy="3340101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sp>
        <p:nvSpPr>
          <p:cNvPr id="30" name="TextBox 29"/>
          <p:cNvSpPr txBox="1"/>
          <p:nvPr/>
        </p:nvSpPr>
        <p:spPr>
          <a:xfrm>
            <a:off x="6953284" y="6041967"/>
            <a:ext cx="19971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00B050"/>
                </a:solidFill>
              </a:rPr>
              <a:t>CNN:9</a:t>
            </a:r>
          </a:p>
          <a:p>
            <a:pPr algn="r"/>
            <a:r>
              <a:rPr lang="en-US" sz="2400" b="1" dirty="0" smtClean="0">
                <a:solidFill>
                  <a:srgbClr val="00B050"/>
                </a:solidFill>
              </a:rPr>
              <a:t>HNN:9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068102" y="6041967"/>
            <a:ext cx="19971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FFFF00"/>
                </a:solidFill>
              </a:rPr>
              <a:t>CNN:2</a:t>
            </a:r>
          </a:p>
          <a:p>
            <a:pPr algn="r"/>
            <a:r>
              <a:rPr lang="en-US" sz="2400" b="1" dirty="0" smtClean="0">
                <a:solidFill>
                  <a:srgbClr val="FFFF00"/>
                </a:solidFill>
              </a:rPr>
              <a:t>HNN:9 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87341" y="6041967"/>
            <a:ext cx="19971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FFFF00"/>
                </a:solidFill>
              </a:rPr>
              <a:t>CNN:0</a:t>
            </a:r>
          </a:p>
          <a:p>
            <a:pPr algn="r"/>
            <a:r>
              <a:rPr lang="en-US" sz="2400" b="1" dirty="0" smtClean="0">
                <a:solidFill>
                  <a:srgbClr val="FFFF00"/>
                </a:solidFill>
              </a:rPr>
              <a:t>HNN:9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900559" y="6041967"/>
            <a:ext cx="19971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FFFF00"/>
                </a:solidFill>
              </a:rPr>
              <a:t>CNN:0</a:t>
            </a:r>
          </a:p>
          <a:p>
            <a:pPr algn="r"/>
            <a:r>
              <a:rPr lang="en-US" sz="2400" b="1" dirty="0" smtClean="0">
                <a:solidFill>
                  <a:srgbClr val="FFFF00"/>
                </a:solidFill>
              </a:rPr>
              <a:t>HNN:9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003159" y="2531835"/>
            <a:ext cx="199715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00B050"/>
                </a:solidFill>
              </a:rPr>
              <a:t>CNN:9</a:t>
            </a:r>
          </a:p>
          <a:p>
            <a:pPr algn="r"/>
            <a:r>
              <a:rPr lang="en-US" sz="2400" b="1" dirty="0" smtClean="0">
                <a:solidFill>
                  <a:srgbClr val="00B050"/>
                </a:solidFill>
              </a:rPr>
              <a:t>HNN:9 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117977" y="2531835"/>
            <a:ext cx="199715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FFFF00"/>
                </a:solidFill>
              </a:rPr>
              <a:t>CNN:4</a:t>
            </a:r>
          </a:p>
          <a:p>
            <a:pPr algn="r"/>
            <a:r>
              <a:rPr lang="en-US" sz="2400" b="1" dirty="0" smtClean="0">
                <a:solidFill>
                  <a:srgbClr val="FFFF00"/>
                </a:solidFill>
              </a:rPr>
              <a:t>HNN:9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37216" y="2531835"/>
            <a:ext cx="199715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00B050"/>
                </a:solidFill>
              </a:rPr>
              <a:t>CNN:9</a:t>
            </a:r>
          </a:p>
          <a:p>
            <a:pPr algn="r"/>
            <a:r>
              <a:rPr lang="en-US" sz="2400" b="1" dirty="0" smtClean="0">
                <a:solidFill>
                  <a:srgbClr val="00B050"/>
                </a:solidFill>
              </a:rPr>
              <a:t>HNN:9 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950434" y="2531835"/>
            <a:ext cx="199715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00B050"/>
                </a:solidFill>
              </a:rPr>
              <a:t>CNN:9 </a:t>
            </a:r>
          </a:p>
          <a:p>
            <a:pPr algn="r"/>
            <a:r>
              <a:rPr lang="en-US" sz="2400" b="1" dirty="0" smtClean="0">
                <a:solidFill>
                  <a:srgbClr val="00B050"/>
                </a:solidFill>
              </a:rPr>
              <a:t>HNN:9</a:t>
            </a:r>
            <a:endParaRPr lang="en-US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12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3200"/>
            <a:ext cx="10515600" cy="47037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Longer training duration compared to CNN</a:t>
            </a:r>
          </a:p>
          <a:p>
            <a:pPr lvl="1"/>
            <a:r>
              <a:rPr lang="en-US" sz="2800" dirty="0" smtClean="0"/>
              <a:t>Further investigation and optimization required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31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Observations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963203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0025"/>
            <a:ext cx="10515600" cy="4351338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https://github.com/sureshsugumar/HierNet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31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GitHub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9065716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4625"/>
            <a:ext cx="10515600" cy="4351338"/>
          </a:xfrm>
        </p:spPr>
        <p:txBody>
          <a:bodyPr>
            <a:normAutofit/>
          </a:bodyPr>
          <a:lstStyle/>
          <a:p>
            <a:r>
              <a:rPr lang="pt-BR" b="1" dirty="0" smtClean="0"/>
              <a:t>Concept inspiration </a:t>
            </a:r>
            <a:r>
              <a:rPr lang="pt-BR" dirty="0" smtClean="0"/>
              <a:t>– </a:t>
            </a:r>
          </a:p>
          <a:p>
            <a:pPr>
              <a:buNone/>
            </a:pPr>
            <a:r>
              <a:rPr lang="pt-BR" dirty="0" smtClean="0"/>
              <a:t>   Sara Sabour, Nicholas Frosst, Geoffrey E Hinton. Dynamic Routing       Between Capsules. </a:t>
            </a:r>
            <a:r>
              <a:rPr lang="pt-BR" dirty="0" smtClean="0">
                <a:hlinkClick r:id="rId2"/>
              </a:rPr>
              <a:t>arXiv:1710.09829</a:t>
            </a:r>
            <a:r>
              <a:rPr lang="pt-BR" dirty="0" smtClean="0"/>
              <a:t>, 2017.</a:t>
            </a:r>
          </a:p>
          <a:p>
            <a:r>
              <a:rPr lang="pt-BR" b="1" dirty="0" smtClean="0"/>
              <a:t>MNIST Video generation</a:t>
            </a:r>
            <a:r>
              <a:rPr lang="pt-BR" dirty="0" smtClean="0"/>
              <a:t> – </a:t>
            </a:r>
            <a:r>
              <a:rPr lang="pt-BR" dirty="0" smtClean="0">
                <a:hlinkClick r:id="rId3"/>
              </a:rPr>
              <a:t>http://blog.otoro.net/2016/04/01/generating-large-images-from-latent-vectors/</a:t>
            </a:r>
            <a:endParaRPr lang="pt-BR" dirty="0" smtClean="0"/>
          </a:p>
          <a:p>
            <a:r>
              <a:rPr lang="pt-BR" b="1" dirty="0" smtClean="0"/>
              <a:t>Demo inspiration </a:t>
            </a:r>
            <a:r>
              <a:rPr lang="pt-BR" dirty="0" smtClean="0"/>
              <a:t>– </a:t>
            </a:r>
            <a:br>
              <a:rPr lang="pt-BR" dirty="0" smtClean="0"/>
            </a:br>
            <a:r>
              <a:rPr lang="pt-BR" dirty="0" smtClean="0">
                <a:hlinkClick r:id="rId4"/>
              </a:rPr>
              <a:t>https://github.com/lexfridman/mit-deep-learning/blob/master/tutorial_deep_learning_basics/deep_learning_basics.ipynb</a:t>
            </a: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31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References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217505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273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/>
              <a:t>Project Demo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2726064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1574" y="117723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youtu.be/TL81fI0X6vg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31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YouTube Video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866463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032" y="1380135"/>
            <a:ext cx="10515600" cy="4851082"/>
          </a:xfrm>
        </p:spPr>
        <p:txBody>
          <a:bodyPr/>
          <a:lstStyle/>
          <a:p>
            <a:r>
              <a:rPr lang="en-US" dirty="0" smtClean="0"/>
              <a:t>Pooling layers (max pooling) results in poor translational invariance</a:t>
            </a:r>
          </a:p>
          <a:p>
            <a:pPr lvl="1"/>
            <a:r>
              <a:rPr lang="en-US" dirty="0" smtClean="0"/>
              <a:t>Looses lot of valuable information during pooling</a:t>
            </a:r>
          </a:p>
          <a:p>
            <a:pPr lvl="1"/>
            <a:r>
              <a:rPr lang="en-US" dirty="0" smtClean="0"/>
              <a:t>Ignores relation between the parts and the whole</a:t>
            </a:r>
          </a:p>
          <a:p>
            <a:endParaRPr lang="en-US" dirty="0" smtClean="0"/>
          </a:p>
          <a:p>
            <a:r>
              <a:rPr lang="en-US" dirty="0" smtClean="0"/>
              <a:t>To improve the translational invariance of CNN</a:t>
            </a:r>
          </a:p>
          <a:p>
            <a:pPr lvl="1"/>
            <a:r>
              <a:rPr lang="en-US" dirty="0" smtClean="0"/>
              <a:t>Train network with lots of augmented data</a:t>
            </a:r>
          </a:p>
          <a:p>
            <a:pPr lvl="1"/>
            <a:r>
              <a:rPr lang="en-US" dirty="0" smtClean="0"/>
              <a:t>Inefficient and waste of time and resources</a:t>
            </a:r>
          </a:p>
          <a:p>
            <a:pPr lvl="1"/>
            <a:r>
              <a:rPr lang="en-US" dirty="0" smtClean="0"/>
              <a:t>But does not solve the problem completely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7607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Drawbacks of CNN Architecture</a:t>
            </a:r>
            <a:endParaRPr lang="en-US" sz="4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670" y="1991322"/>
            <a:ext cx="3799311" cy="254257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374566" y="4701280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dirty="0" smtClean="0">
                <a:effectLst/>
                <a:latin typeface="medium-content-sans-serif-font"/>
                <a:hlinkClick r:id="rId3"/>
              </a:rPr>
              <a:t>(source)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000" y="5170120"/>
            <a:ext cx="1084262" cy="142118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302000" y="5486400"/>
            <a:ext cx="1562100" cy="782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CNN</a:t>
            </a:r>
            <a:endParaRPr lang="en-US" sz="2800" dirty="0"/>
          </a:p>
        </p:txBody>
      </p:sp>
      <p:cxnSp>
        <p:nvCxnSpPr>
          <p:cNvPr id="12" name="Straight Arrow Connector 11"/>
          <p:cNvCxnSpPr>
            <a:stCxn id="9" idx="3"/>
            <a:endCxn id="10" idx="1"/>
          </p:cNvCxnSpPr>
          <p:nvPr/>
        </p:nvCxnSpPr>
        <p:spPr>
          <a:xfrm flipV="1">
            <a:off x="2354262" y="5877859"/>
            <a:ext cx="947738" cy="28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162300" y="6269317"/>
            <a:ext cx="187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(Is fooled easily)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834731" y="5877858"/>
            <a:ext cx="947738" cy="28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545931" y="5693192"/>
            <a:ext cx="187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 human 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753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8807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Goal of this Project</a:t>
            </a:r>
            <a:endParaRPr lang="en-US" sz="4000" b="1" dirty="0"/>
          </a:p>
        </p:txBody>
      </p:sp>
      <p:sp>
        <p:nvSpPr>
          <p:cNvPr id="5" name="Rectangle 4"/>
          <p:cNvSpPr/>
          <p:nvPr/>
        </p:nvSpPr>
        <p:spPr>
          <a:xfrm>
            <a:off x="330200" y="2772041"/>
            <a:ext cx="1562100" cy="782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CNN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330200" y="1038136"/>
            <a:ext cx="11557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Build a neural network that is as good as CNN plus has translational invariance qualities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0200" y="5016627"/>
            <a:ext cx="1562100" cy="782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NEW</a:t>
            </a:r>
            <a:endParaRPr lang="en-US" sz="2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497" y="3879140"/>
            <a:ext cx="595918" cy="61344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82295">
            <a:off x="3606123" y="3879140"/>
            <a:ext cx="595918" cy="6134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859018">
            <a:off x="4440694" y="3879139"/>
            <a:ext cx="595918" cy="6134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266588">
            <a:off x="5364278" y="3908709"/>
            <a:ext cx="595918" cy="61344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120401">
            <a:off x="6125290" y="3877366"/>
            <a:ext cx="595918" cy="61344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583708">
            <a:off x="6981916" y="3877366"/>
            <a:ext cx="595918" cy="61344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696087">
            <a:off x="7816487" y="3877365"/>
            <a:ext cx="595918" cy="61344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0891" y="3745937"/>
            <a:ext cx="552450" cy="4381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7116" y="4217337"/>
            <a:ext cx="476250" cy="2667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9190" y="3745937"/>
            <a:ext cx="552450" cy="43815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9540" y="4217337"/>
            <a:ext cx="476250" cy="2667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301763">
            <a:off x="10155119" y="3779431"/>
            <a:ext cx="552450" cy="43815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503438">
            <a:off x="10447969" y="4250831"/>
            <a:ext cx="476250" cy="2667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814699" y="2936266"/>
            <a:ext cx="465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671325" y="2936266"/>
            <a:ext cx="465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527951" y="2936266"/>
            <a:ext cx="465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8732554" y="2936266"/>
            <a:ext cx="465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9589190" y="2936266"/>
            <a:ext cx="465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475525" y="2986141"/>
            <a:ext cx="465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*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332151" y="2936266"/>
            <a:ext cx="465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7066839" y="2978831"/>
            <a:ext cx="465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*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923465" y="2986141"/>
            <a:ext cx="465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*</a:t>
            </a:r>
          </a:p>
        </p:txBody>
      </p:sp>
      <p:sp>
        <p:nvSpPr>
          <p:cNvPr id="34" name="Right Brace 33"/>
          <p:cNvSpPr/>
          <p:nvPr/>
        </p:nvSpPr>
        <p:spPr>
          <a:xfrm rot="16200000">
            <a:off x="6525377" y="-1295031"/>
            <a:ext cx="596169" cy="78664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695364" y="1795898"/>
            <a:ext cx="2602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 CNN Predictions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801782" y="5193462"/>
            <a:ext cx="465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658408" y="5193462"/>
            <a:ext cx="465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515034" y="5193462"/>
            <a:ext cx="465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8719637" y="5193462"/>
            <a:ext cx="465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x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576273" y="5193462"/>
            <a:ext cx="465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x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462608" y="5193462"/>
            <a:ext cx="465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6319234" y="5193462"/>
            <a:ext cx="465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7053922" y="5186152"/>
            <a:ext cx="465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910548" y="5193462"/>
            <a:ext cx="465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0454999" y="2918667"/>
            <a:ext cx="465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0442082" y="5175863"/>
            <a:ext cx="465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x</a:t>
            </a:r>
          </a:p>
        </p:txBody>
      </p:sp>
      <p:sp>
        <p:nvSpPr>
          <p:cNvPr id="47" name="Right Brace 46"/>
          <p:cNvSpPr/>
          <p:nvPr/>
        </p:nvSpPr>
        <p:spPr>
          <a:xfrm rot="16200000" flipH="1">
            <a:off x="6473022" y="2092257"/>
            <a:ext cx="696598" cy="78664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5915467" y="6416480"/>
            <a:ext cx="2602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Desired Predictions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8530891" y="5193462"/>
            <a:ext cx="2376704" cy="444066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1205555" y="5016627"/>
            <a:ext cx="74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4</a:t>
            </a:r>
            <a:endParaRPr lang="en-US" dirty="0"/>
          </a:p>
        </p:txBody>
      </p:sp>
      <p:cxnSp>
        <p:nvCxnSpPr>
          <p:cNvPr id="52" name="Straight Connector 51"/>
          <p:cNvCxnSpPr>
            <a:stCxn id="49" idx="6"/>
            <a:endCxn id="50" idx="1"/>
          </p:cNvCxnSpPr>
          <p:nvPr/>
        </p:nvCxnSpPr>
        <p:spPr>
          <a:xfrm flipV="1">
            <a:off x="10907595" y="5201293"/>
            <a:ext cx="297960" cy="214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946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0789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Capsules</a:t>
            </a:r>
            <a:endParaRPr lang="en-US" sz="4000" b="1" dirty="0"/>
          </a:p>
        </p:txBody>
      </p:sp>
      <p:sp>
        <p:nvSpPr>
          <p:cNvPr id="5" name="Rectangle 4"/>
          <p:cNvSpPr/>
          <p:nvPr/>
        </p:nvSpPr>
        <p:spPr>
          <a:xfrm>
            <a:off x="330200" y="1038136"/>
            <a:ext cx="11226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A capsule is a group of neurons whose activity vector represents the instantiation parameters of a specific type of entity such as an object or an object part. </a:t>
            </a:r>
            <a:endParaRPr lang="en-US" sz="3200" b="1" dirty="0">
              <a:solidFill>
                <a:srgbClr val="0070C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926" y="3202205"/>
            <a:ext cx="3693167" cy="193875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11926" y="2803117"/>
            <a:ext cx="2767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Output Vector</a:t>
            </a:r>
            <a:endParaRPr lang="en-US" sz="2400" b="1" dirty="0"/>
          </a:p>
        </p:txBody>
      </p:sp>
      <p:pic>
        <p:nvPicPr>
          <p:cNvPr id="1026" name="Picture 2" descr="Image result for capsule transparent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3788275"/>
            <a:ext cx="1389480" cy="694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43405" y="3356488"/>
            <a:ext cx="1507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Capsule</a:t>
            </a:r>
            <a:endParaRPr lang="en-US" sz="2400" b="1" dirty="0"/>
          </a:p>
        </p:txBody>
      </p:sp>
      <p:cxnSp>
        <p:nvCxnSpPr>
          <p:cNvPr id="18" name="Straight Arrow Connector 17"/>
          <p:cNvCxnSpPr>
            <a:stCxn id="1026" idx="3"/>
          </p:cNvCxnSpPr>
          <p:nvPr/>
        </p:nvCxnSpPr>
        <p:spPr>
          <a:xfrm>
            <a:off x="1719680" y="4135645"/>
            <a:ext cx="792246" cy="32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Image result for capsule transparent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073" y="5593013"/>
            <a:ext cx="1389480" cy="694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Image result for capsule transparent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4178" y="5593013"/>
            <a:ext cx="1389480" cy="694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Image result for capsule transparent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283" y="5593013"/>
            <a:ext cx="1389480" cy="694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capsule transparent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813" y="4420053"/>
            <a:ext cx="1389480" cy="694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Image result for capsule transparent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4533" y="4420053"/>
            <a:ext cx="1389480" cy="694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Image result for capsule transparent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4178" y="3345733"/>
            <a:ext cx="1389480" cy="694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Straight Arrow Connector 26"/>
          <p:cNvCxnSpPr>
            <a:stCxn id="21" idx="0"/>
            <a:endCxn id="24" idx="2"/>
          </p:cNvCxnSpPr>
          <p:nvPr/>
        </p:nvCxnSpPr>
        <p:spPr>
          <a:xfrm flipV="1">
            <a:off x="7834813" y="5114793"/>
            <a:ext cx="694740" cy="4782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0"/>
            <a:endCxn id="26" idx="2"/>
          </p:cNvCxnSpPr>
          <p:nvPr/>
        </p:nvCxnSpPr>
        <p:spPr>
          <a:xfrm flipV="1">
            <a:off x="8529553" y="4040473"/>
            <a:ext cx="869365" cy="3795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2" idx="0"/>
            <a:endCxn id="25" idx="2"/>
          </p:cNvCxnSpPr>
          <p:nvPr/>
        </p:nvCxnSpPr>
        <p:spPr>
          <a:xfrm flipV="1">
            <a:off x="9398918" y="5114793"/>
            <a:ext cx="760355" cy="4782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0"/>
            <a:endCxn id="26" idx="2"/>
          </p:cNvCxnSpPr>
          <p:nvPr/>
        </p:nvCxnSpPr>
        <p:spPr>
          <a:xfrm flipH="1" flipV="1">
            <a:off x="9398918" y="4040473"/>
            <a:ext cx="760355" cy="3795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3" idx="0"/>
            <a:endCxn id="25" idx="2"/>
          </p:cNvCxnSpPr>
          <p:nvPr/>
        </p:nvCxnSpPr>
        <p:spPr>
          <a:xfrm flipH="1" flipV="1">
            <a:off x="10159273" y="5114793"/>
            <a:ext cx="803750" cy="4782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2" idx="0"/>
            <a:endCxn id="24" idx="2"/>
          </p:cNvCxnSpPr>
          <p:nvPr/>
        </p:nvCxnSpPr>
        <p:spPr>
          <a:xfrm flipH="1" flipV="1">
            <a:off x="8529553" y="5114793"/>
            <a:ext cx="869365" cy="4782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085278" y="2539668"/>
            <a:ext cx="45176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Hierarchical Neural Network based on Capsules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19468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2" y="1235242"/>
            <a:ext cx="9858375" cy="49096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10789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Capsule vs. Traditional Neuron</a:t>
            </a:r>
            <a:endParaRPr lang="en-US" sz="4000" b="1" dirty="0"/>
          </a:p>
        </p:txBody>
      </p:sp>
      <p:sp>
        <p:nvSpPr>
          <p:cNvPr id="7" name="Rectangle 6"/>
          <p:cNvSpPr/>
          <p:nvPr/>
        </p:nvSpPr>
        <p:spPr>
          <a:xfrm>
            <a:off x="962526" y="962528"/>
            <a:ext cx="10202779" cy="3125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234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354" y="1280158"/>
            <a:ext cx="10664509" cy="5376792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0" y="0"/>
            <a:ext cx="880711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Capsule Network written for MNIST</a:t>
            </a:r>
          </a:p>
          <a:p>
            <a:r>
              <a:rPr lang="en-US" sz="2800" b="1" dirty="0" smtClean="0"/>
              <a:t>(based on paper by Hinton et., al.)</a:t>
            </a:r>
            <a:endParaRPr lang="en-US" sz="2800" b="1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6400800" y="1430079"/>
            <a:ext cx="3015916" cy="8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8277727" y="2553026"/>
            <a:ext cx="1138989" cy="513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545053" y="1125279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Level 0 Capsules</a:t>
            </a:r>
            <a:endParaRPr lang="en-US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9545053" y="2331993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Level 1 Capsules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2572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4792663"/>
          </a:xfrm>
        </p:spPr>
        <p:txBody>
          <a:bodyPr/>
          <a:lstStyle/>
          <a:p>
            <a:r>
              <a:rPr lang="en-US" dirty="0" smtClean="0"/>
              <a:t>MNIST Handwritten Digits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dirty="0" smtClean="0"/>
              <a:t>Train set – 60000 examples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dirty="0" smtClean="0"/>
              <a:t>Test set – 10000 examples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dirty="0" smtClean="0"/>
              <a:t>Additional 500 images generated for testing, with following operations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8807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Dataset</a:t>
            </a:r>
            <a:endParaRPr lang="en-US" sz="4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0476" y="4653972"/>
            <a:ext cx="1000432" cy="1104900"/>
          </a:xfrm>
          <a:prstGeom prst="rect">
            <a:avLst/>
          </a:prstGeom>
          <a:noFill/>
          <a:ln w="57150"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812" y="4653972"/>
            <a:ext cx="984063" cy="1104900"/>
          </a:xfrm>
          <a:prstGeom prst="rect">
            <a:avLst/>
          </a:prstGeom>
          <a:noFill/>
          <a:ln w="57150"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587" y="4641858"/>
            <a:ext cx="1022626" cy="1117014"/>
          </a:xfrm>
          <a:prstGeom prst="rect">
            <a:avLst/>
          </a:prstGeom>
          <a:ln w="57150"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356" y="4654399"/>
            <a:ext cx="996397" cy="1123372"/>
          </a:xfrm>
          <a:prstGeom prst="rect">
            <a:avLst/>
          </a:prstGeom>
          <a:ln w="57150">
            <a:noFill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572" y="4635500"/>
            <a:ext cx="1016268" cy="1123372"/>
          </a:xfrm>
          <a:prstGeom prst="rect">
            <a:avLst/>
          </a:prstGeom>
          <a:ln w="57150"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1778000" y="3994500"/>
            <a:ext cx="2908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Rotation Operation: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594600" y="3994500"/>
            <a:ext cx="2908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Overlap Operation: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98775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8807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Test Setup</a:t>
            </a:r>
            <a:endParaRPr lang="en-US" sz="4000" b="1" dirty="0"/>
          </a:p>
        </p:txBody>
      </p:sp>
      <p:sp>
        <p:nvSpPr>
          <p:cNvPr id="12" name="Rectangle 11"/>
          <p:cNvSpPr/>
          <p:nvPr/>
        </p:nvSpPr>
        <p:spPr>
          <a:xfrm>
            <a:off x="2892827" y="2560318"/>
            <a:ext cx="1978429" cy="114715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CNN</a:t>
            </a:r>
            <a:endParaRPr lang="en-US" sz="3200" dirty="0"/>
          </a:p>
        </p:txBody>
      </p:sp>
      <p:sp>
        <p:nvSpPr>
          <p:cNvPr id="13" name="Rectangle 12"/>
          <p:cNvSpPr/>
          <p:nvPr/>
        </p:nvSpPr>
        <p:spPr>
          <a:xfrm>
            <a:off x="6645812" y="2560318"/>
            <a:ext cx="1978429" cy="114715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H</a:t>
            </a:r>
            <a:r>
              <a:rPr lang="en-US" sz="3200" dirty="0" smtClean="0"/>
              <a:t>NN</a:t>
            </a:r>
            <a:endParaRPr lang="en-US" sz="3200" dirty="0"/>
          </a:p>
        </p:txBody>
      </p:sp>
      <p:sp>
        <p:nvSpPr>
          <p:cNvPr id="14" name="Rectangle 13"/>
          <p:cNvSpPr/>
          <p:nvPr/>
        </p:nvSpPr>
        <p:spPr>
          <a:xfrm rot="18830796">
            <a:off x="5280412" y="4605226"/>
            <a:ext cx="1062736" cy="10814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Multidocument 14"/>
          <p:cNvSpPr/>
          <p:nvPr/>
        </p:nvSpPr>
        <p:spPr>
          <a:xfrm>
            <a:off x="5053732" y="498764"/>
            <a:ext cx="1516094" cy="1512916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15" idx="1"/>
            <a:endCxn id="12" idx="0"/>
          </p:cNvCxnSpPr>
          <p:nvPr/>
        </p:nvCxnSpPr>
        <p:spPr>
          <a:xfrm flipH="1">
            <a:off x="3882042" y="1255222"/>
            <a:ext cx="1171690" cy="13050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3"/>
            <a:endCxn id="13" idx="0"/>
          </p:cNvCxnSpPr>
          <p:nvPr/>
        </p:nvCxnSpPr>
        <p:spPr>
          <a:xfrm>
            <a:off x="6569826" y="1255222"/>
            <a:ext cx="1065201" cy="13050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53732" y="1043829"/>
            <a:ext cx="1957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 Dataset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264115" y="4961261"/>
            <a:ext cx="1957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Compare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2" idx="2"/>
            <a:endCxn id="14" idx="0"/>
          </p:cNvCxnSpPr>
          <p:nvPr/>
        </p:nvCxnSpPr>
        <p:spPr>
          <a:xfrm>
            <a:off x="3882042" y="3707475"/>
            <a:ext cx="1539786" cy="10638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2"/>
            <a:endCxn id="14" idx="3"/>
          </p:cNvCxnSpPr>
          <p:nvPr/>
        </p:nvCxnSpPr>
        <p:spPr>
          <a:xfrm flipH="1">
            <a:off x="6179875" y="3707475"/>
            <a:ext cx="1455152" cy="10552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811779" y="5903708"/>
            <a:ext cx="0" cy="4804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117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</TotalTime>
  <Words>446</Words>
  <Application>Microsoft Office PowerPoint</Application>
  <PresentationFormat>Widescreen</PresentationFormat>
  <Paragraphs>242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medium-content-sans-serif-font</vt:lpstr>
      <vt:lpstr>Wingdings</vt:lpstr>
      <vt:lpstr>Office Theme</vt:lpstr>
      <vt:lpstr>Hierarchical Neural Network Deep Learning CS230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 Demo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Hierarchical Neural Network with MNIST Dataset</dc:title>
  <dc:creator>Sugumar, Suresh</dc:creator>
  <cp:keywords>CTPClassification=CTP_NT</cp:keywords>
  <cp:lastModifiedBy>Sugumar, Suresh</cp:lastModifiedBy>
  <cp:revision>162</cp:revision>
  <dcterms:created xsi:type="dcterms:W3CDTF">2019-03-17T04:13:07Z</dcterms:created>
  <dcterms:modified xsi:type="dcterms:W3CDTF">2019-03-18T14:47:06Z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68d06f2e-fcd6-4bc4-93ae-8d00c0659984</vt:lpwstr>
  </property>
  <property fmtid="{D5CDD505-2E9C-101B-9397-08002B2CF9AE}" pid="3" name="CTP_TimeStamp">
    <vt:lpwstr>2019-03-18 14:47:05Z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