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314e2614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314e2614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d314e2614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d314e2614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00c8edd82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00c8edd82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00c8edd82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00c8edd82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00c8edd82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00c8edd82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00c8edd82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00c8edd82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0289ab28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0289ab28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026c39619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026c39619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Chapter 2</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Basic Operations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Abelian group</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Set                  Magma                       Semigroup                Monoid</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							Abelian g</a:t>
            </a:r>
            <a:r>
              <a:rPr lang="en">
                <a:solidFill>
                  <a:schemeClr val="dk1"/>
                </a:solidFill>
              </a:rPr>
              <a:t>roup			</a:t>
            </a:r>
            <a:r>
              <a:rPr lang="en">
                <a:solidFill>
                  <a:schemeClr val="dk1"/>
                </a:solidFill>
              </a:rPr>
              <a:t>Group</a:t>
            </a:r>
            <a:endParaRPr>
              <a:solidFill>
                <a:schemeClr val="dk1"/>
              </a:solidFill>
            </a:endParaRPr>
          </a:p>
        </p:txBody>
      </p:sp>
      <p:cxnSp>
        <p:nvCxnSpPr>
          <p:cNvPr id="62" name="Google Shape;62;p14"/>
          <p:cNvCxnSpPr/>
          <p:nvPr/>
        </p:nvCxnSpPr>
        <p:spPr>
          <a:xfrm>
            <a:off x="850250" y="1392450"/>
            <a:ext cx="949500" cy="0"/>
          </a:xfrm>
          <a:prstGeom prst="straightConnector1">
            <a:avLst/>
          </a:prstGeom>
          <a:noFill/>
          <a:ln cap="flat" cmpd="sng" w="9525">
            <a:solidFill>
              <a:schemeClr val="dk2"/>
            </a:solidFill>
            <a:prstDash val="solid"/>
            <a:round/>
            <a:headEnd len="med" w="med" type="none"/>
            <a:tailEnd len="med" w="med" type="triangle"/>
          </a:ln>
        </p:spPr>
      </p:cxnSp>
      <p:cxnSp>
        <p:nvCxnSpPr>
          <p:cNvPr id="63" name="Google Shape;63;p14"/>
          <p:cNvCxnSpPr/>
          <p:nvPr/>
        </p:nvCxnSpPr>
        <p:spPr>
          <a:xfrm flipH="1" rot="10800000">
            <a:off x="2832275" y="1388250"/>
            <a:ext cx="1249200" cy="8400"/>
          </a:xfrm>
          <a:prstGeom prst="straightConnector1">
            <a:avLst/>
          </a:prstGeom>
          <a:noFill/>
          <a:ln cap="flat" cmpd="sng" w="9525">
            <a:solidFill>
              <a:schemeClr val="dk2"/>
            </a:solidFill>
            <a:prstDash val="solid"/>
            <a:round/>
            <a:headEnd len="med" w="med" type="none"/>
            <a:tailEnd len="med" w="med" type="triangle"/>
          </a:ln>
        </p:spPr>
      </p:cxnSp>
      <p:cxnSp>
        <p:nvCxnSpPr>
          <p:cNvPr id="64" name="Google Shape;64;p14"/>
          <p:cNvCxnSpPr/>
          <p:nvPr/>
        </p:nvCxnSpPr>
        <p:spPr>
          <a:xfrm>
            <a:off x="5338975" y="1409125"/>
            <a:ext cx="841200" cy="0"/>
          </a:xfrm>
          <a:prstGeom prst="straightConnector1">
            <a:avLst/>
          </a:prstGeom>
          <a:noFill/>
          <a:ln cap="flat" cmpd="sng" w="9525">
            <a:solidFill>
              <a:schemeClr val="dk2"/>
            </a:solidFill>
            <a:prstDash val="solid"/>
            <a:round/>
            <a:headEnd len="med" w="med" type="none"/>
            <a:tailEnd len="med" w="med" type="triangle"/>
          </a:ln>
        </p:spPr>
      </p:cxnSp>
      <p:cxnSp>
        <p:nvCxnSpPr>
          <p:cNvPr id="65" name="Google Shape;65;p14"/>
          <p:cNvCxnSpPr/>
          <p:nvPr/>
        </p:nvCxnSpPr>
        <p:spPr>
          <a:xfrm>
            <a:off x="6563175" y="1700600"/>
            <a:ext cx="0" cy="716100"/>
          </a:xfrm>
          <a:prstGeom prst="straightConnector1">
            <a:avLst/>
          </a:prstGeom>
          <a:noFill/>
          <a:ln cap="flat" cmpd="sng" w="9525">
            <a:solidFill>
              <a:schemeClr val="dk2"/>
            </a:solidFill>
            <a:prstDash val="solid"/>
            <a:round/>
            <a:headEnd len="med" w="med" type="none"/>
            <a:tailEnd len="med" w="med" type="triangle"/>
          </a:ln>
        </p:spPr>
      </p:cxnSp>
      <p:cxnSp>
        <p:nvCxnSpPr>
          <p:cNvPr id="66" name="Google Shape;66;p14"/>
          <p:cNvCxnSpPr/>
          <p:nvPr/>
        </p:nvCxnSpPr>
        <p:spPr>
          <a:xfrm rot="10800000">
            <a:off x="5405625" y="2799875"/>
            <a:ext cx="7578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Field</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t/>
            </a:r>
            <a:endParaRPr>
              <a:solidFill>
                <a:schemeClr val="dk1"/>
              </a:solidFill>
            </a:endParaRPr>
          </a:p>
          <a:p>
            <a:pPr indent="457200" lvl="0" marL="0" rtl="0" algn="l">
              <a:spcBef>
                <a:spcPts val="0"/>
              </a:spcBef>
              <a:spcAft>
                <a:spcPts val="0"/>
              </a:spcAft>
              <a:buNone/>
            </a:pPr>
            <a:r>
              <a:t/>
            </a:r>
            <a:endParaRPr>
              <a:solidFill>
                <a:schemeClr val="dk1"/>
              </a:solidFill>
            </a:endParaRPr>
          </a:p>
          <a:p>
            <a:pPr indent="457200" lvl="0" marL="0" rtl="0" algn="l">
              <a:spcBef>
                <a:spcPts val="0"/>
              </a:spcBef>
              <a:spcAft>
                <a:spcPts val="0"/>
              </a:spcAft>
              <a:buNone/>
            </a:pPr>
            <a:r>
              <a:rPr lang="en">
                <a:solidFill>
                  <a:schemeClr val="dk1"/>
                </a:solidFill>
              </a:rPr>
              <a:t>(S, +)</a:t>
            </a:r>
            <a:endParaRPr>
              <a:solidFill>
                <a:schemeClr val="dk1"/>
              </a:solidFill>
            </a:endParaRPr>
          </a:p>
          <a:p>
            <a:pPr indent="457200" lvl="0" marL="0" rtl="0" algn="l">
              <a:spcBef>
                <a:spcPts val="0"/>
              </a:spcBef>
              <a:spcAft>
                <a:spcPts val="0"/>
              </a:spcAft>
              <a:buNone/>
            </a:pPr>
            <a:r>
              <a:rPr lang="en">
                <a:solidFill>
                  <a:schemeClr val="dk1"/>
                </a:solidFill>
              </a:rPr>
              <a:t>                              </a:t>
            </a:r>
            <a:endParaRPr>
              <a:solidFill>
                <a:schemeClr val="dk1"/>
              </a:solidFill>
            </a:endParaRPr>
          </a:p>
          <a:p>
            <a:pPr indent="457200" lvl="0" marL="0" rtl="0" algn="l">
              <a:spcBef>
                <a:spcPts val="0"/>
              </a:spcBef>
              <a:spcAft>
                <a:spcPts val="0"/>
              </a:spcAft>
              <a:buNone/>
            </a:pPr>
            <a:r>
              <a:rPr lang="en">
                <a:solidFill>
                  <a:schemeClr val="dk1"/>
                </a:solidFill>
              </a:rPr>
              <a:t>a(b + c) = ab + ac              (F, +, x)</a:t>
            </a:r>
            <a:endParaRPr>
              <a:solidFill>
                <a:schemeClr val="dk1"/>
              </a:solidFill>
            </a:endParaRPr>
          </a:p>
          <a:p>
            <a:pPr indent="457200" lvl="0" marL="0" rtl="0" algn="l">
              <a:spcBef>
                <a:spcPts val="0"/>
              </a:spcBef>
              <a:spcAft>
                <a:spcPts val="0"/>
              </a:spcAft>
              <a:buNone/>
            </a:pPr>
            <a:r>
              <a:t/>
            </a:r>
            <a:endParaRPr>
              <a:solidFill>
                <a:schemeClr val="dk1"/>
              </a:solidFill>
            </a:endParaRPr>
          </a:p>
          <a:p>
            <a:pPr indent="457200" lvl="0" marL="0" rtl="0" algn="l">
              <a:spcBef>
                <a:spcPts val="0"/>
              </a:spcBef>
              <a:spcAft>
                <a:spcPts val="0"/>
              </a:spcAft>
              <a:buNone/>
            </a:pPr>
            <a:r>
              <a:rPr lang="en">
                <a:solidFill>
                  <a:schemeClr val="dk1"/>
                </a:solidFill>
              </a:rPr>
              <a:t>(S \ {0}, x)</a:t>
            </a:r>
            <a:endParaRPr>
              <a:solidFill>
                <a:schemeClr val="dk1"/>
              </a:solidFill>
            </a:endParaRPr>
          </a:p>
          <a:p>
            <a:pPr indent="457200" lvl="0" marL="0" rtl="0" algn="l">
              <a:spcBef>
                <a:spcPts val="0"/>
              </a:spcBef>
              <a:spcAft>
                <a:spcPts val="0"/>
              </a:spcAft>
              <a:buClr>
                <a:schemeClr val="dk1"/>
              </a:buClr>
              <a:buSzPts val="1100"/>
              <a:buFont typeface="Arial"/>
              <a:buNone/>
            </a:pPr>
            <a:r>
              <a:t/>
            </a:r>
            <a:endParaRPr>
              <a:solidFill>
                <a:schemeClr val="dk1"/>
              </a:solidFill>
            </a:endParaRPr>
          </a:p>
        </p:txBody>
      </p:sp>
      <p:cxnSp>
        <p:nvCxnSpPr>
          <p:cNvPr id="73" name="Google Shape;73;p15"/>
          <p:cNvCxnSpPr/>
          <p:nvPr/>
        </p:nvCxnSpPr>
        <p:spPr>
          <a:xfrm>
            <a:off x="1566450" y="2025375"/>
            <a:ext cx="1823700" cy="408000"/>
          </a:xfrm>
          <a:prstGeom prst="straightConnector1">
            <a:avLst/>
          </a:prstGeom>
          <a:noFill/>
          <a:ln cap="flat" cmpd="sng" w="9525">
            <a:solidFill>
              <a:schemeClr val="dk2"/>
            </a:solidFill>
            <a:prstDash val="solid"/>
            <a:round/>
            <a:headEnd len="med" w="med" type="none"/>
            <a:tailEnd len="med" w="med" type="triangle"/>
          </a:ln>
        </p:spPr>
      </p:cxnSp>
      <p:cxnSp>
        <p:nvCxnSpPr>
          <p:cNvPr id="74" name="Google Shape;74;p15"/>
          <p:cNvCxnSpPr/>
          <p:nvPr/>
        </p:nvCxnSpPr>
        <p:spPr>
          <a:xfrm flipH="1" rot="10800000">
            <a:off x="2107750" y="2800100"/>
            <a:ext cx="1365600" cy="491100"/>
          </a:xfrm>
          <a:prstGeom prst="straightConnector1">
            <a:avLst/>
          </a:prstGeom>
          <a:noFill/>
          <a:ln cap="flat" cmpd="sng" w="9525">
            <a:solidFill>
              <a:schemeClr val="dk2"/>
            </a:solidFill>
            <a:prstDash val="solid"/>
            <a:round/>
            <a:headEnd len="med" w="med" type="none"/>
            <a:tailEnd len="med" w="med" type="triangle"/>
          </a:ln>
        </p:spPr>
      </p:cxnSp>
      <p:cxnSp>
        <p:nvCxnSpPr>
          <p:cNvPr id="75" name="Google Shape;75;p15"/>
          <p:cNvCxnSpPr/>
          <p:nvPr/>
        </p:nvCxnSpPr>
        <p:spPr>
          <a:xfrm flipH="1" rot="10800000">
            <a:off x="2732350" y="2658225"/>
            <a:ext cx="682800" cy="8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Section 2.2 - Elliptic Curves</a:t>
            </a:r>
            <a:endParaRPr/>
          </a:p>
        </p:txBody>
      </p:sp>
      <p:sp>
        <p:nvSpPr>
          <p:cNvPr id="81" name="Google Shape;81;p16"/>
          <p:cNvSpPr txBox="1"/>
          <p:nvPr>
            <p:ph idx="1" type="body"/>
          </p:nvPr>
        </p:nvSpPr>
        <p:spPr>
          <a:xfrm>
            <a:off x="311700" y="1152475"/>
            <a:ext cx="8520600" cy="3416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Montgomery elliptic curves are curves of the form: By</a:t>
            </a:r>
            <a:r>
              <a:rPr baseline="30000" lang="en">
                <a:solidFill>
                  <a:schemeClr val="dk1"/>
                </a:solidFill>
              </a:rPr>
              <a:t>2</a:t>
            </a:r>
            <a:r>
              <a:rPr lang="en">
                <a:solidFill>
                  <a:schemeClr val="dk1"/>
                </a:solidFill>
              </a:rPr>
              <a:t> = x</a:t>
            </a:r>
            <a:r>
              <a:rPr baseline="30000" lang="en">
                <a:solidFill>
                  <a:schemeClr val="dk1"/>
                </a:solidFill>
              </a:rPr>
              <a:t>3</a:t>
            </a:r>
            <a:r>
              <a:rPr lang="en">
                <a:solidFill>
                  <a:schemeClr val="dk1"/>
                </a:solidFill>
              </a:rPr>
              <a:t> + Ax</a:t>
            </a:r>
            <a:r>
              <a:rPr baseline="30000" lang="en">
                <a:solidFill>
                  <a:schemeClr val="dk1"/>
                </a:solidFill>
              </a:rPr>
              <a:t>2</a:t>
            </a:r>
            <a:r>
              <a:rPr lang="en">
                <a:solidFill>
                  <a:schemeClr val="dk1"/>
                </a:solidFill>
              </a:rPr>
              <a:t> + x</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We also importantly consider a “point at infinity”, ∞, to be part of the curve</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Elliptic curve over the real numbers</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8" name="Google Shape;88;p17"/>
          <p:cNvPicPr preferRelativeResize="0"/>
          <p:nvPr/>
        </p:nvPicPr>
        <p:blipFill>
          <a:blip r:embed="rId3">
            <a:alphaModFix/>
          </a:blip>
          <a:stretch>
            <a:fillRect/>
          </a:stretch>
        </p:blipFill>
        <p:spPr>
          <a:xfrm>
            <a:off x="2716803" y="1835403"/>
            <a:ext cx="3222950" cy="2144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 elliptic curve over the finite field, F</a:t>
            </a:r>
            <a:r>
              <a:rPr baseline="-25000" lang="en"/>
              <a:t>61</a:t>
            </a:r>
            <a:endParaRPr baseline="-25000"/>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5" name="Google Shape;95;p18"/>
          <p:cNvPicPr preferRelativeResize="0"/>
          <p:nvPr/>
        </p:nvPicPr>
        <p:blipFill>
          <a:blip r:embed="rId3">
            <a:alphaModFix/>
          </a:blip>
          <a:stretch>
            <a:fillRect/>
          </a:stretch>
        </p:blipFill>
        <p:spPr>
          <a:xfrm>
            <a:off x="1398413" y="1176526"/>
            <a:ext cx="6347175" cy="39669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 structure of elliptic curves</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rPr>
              <a:t>Collectively </a:t>
            </a:r>
            <a:r>
              <a:rPr lang="en">
                <a:solidFill>
                  <a:schemeClr val="dk1"/>
                </a:solidFill>
              </a:rPr>
              <a:t>supplementing the points on the elliptic curve with a binary addition operation yields an abelian group!</a:t>
            </a:r>
            <a:endParaRPr>
              <a:solidFill>
                <a:schemeClr val="dk1"/>
              </a:solidFill>
            </a:endParaRPr>
          </a:p>
          <a:p>
            <a:pPr indent="0" lvl="0" marL="0" rtl="0" algn="l">
              <a:spcBef>
                <a:spcPts val="1200"/>
              </a:spcBef>
              <a:spcAft>
                <a:spcPts val="0"/>
              </a:spcAft>
              <a:buNone/>
            </a:pPr>
            <a:r>
              <a:rPr lang="en">
                <a:solidFill>
                  <a:schemeClr val="dk1"/>
                </a:solidFill>
              </a:rPr>
              <a:t>Define the additive identity to be the point at infinity, ∞. So, for a point P on the elliptic curve, P + ∞ = ∞ + P = P.</a:t>
            </a:r>
            <a:endParaRPr>
              <a:solidFill>
                <a:schemeClr val="dk1"/>
              </a:solidFill>
            </a:endParaRPr>
          </a:p>
          <a:p>
            <a:pPr indent="0" lvl="0" marL="0" rtl="0" algn="l">
              <a:spcBef>
                <a:spcPts val="1200"/>
              </a:spcBef>
              <a:spcAft>
                <a:spcPts val="0"/>
              </a:spcAft>
              <a:buNone/>
            </a:pPr>
            <a:r>
              <a:rPr lang="en">
                <a:solidFill>
                  <a:schemeClr val="dk1"/>
                </a:solidFill>
              </a:rPr>
              <a:t>To add two points on the curve, draw a line of intersection through the points. The third point of intersection is defined as the negation of the sum of the points. This is because we define the sum of three points of intersection on a line as ∞.</a:t>
            </a:r>
            <a:endParaRPr>
              <a:solidFill>
                <a:schemeClr val="dk1"/>
              </a:solidFill>
            </a:endParaRPr>
          </a:p>
          <a:p>
            <a:pPr indent="0" lvl="0" marL="0" rtl="0" algn="l">
              <a:spcBef>
                <a:spcPts val="1200"/>
              </a:spcBef>
              <a:spcAft>
                <a:spcPts val="0"/>
              </a:spcAft>
              <a:buNone/>
            </a:pPr>
            <a:r>
              <a:rPr lang="en">
                <a:solidFill>
                  <a:schemeClr val="dk1"/>
                </a:solidFill>
              </a:rPr>
              <a:t>To get the correct sum, reflect this point over the x-axis.</a:t>
            </a:r>
            <a:endParaRPr>
              <a:solidFill>
                <a:schemeClr val="dk1"/>
              </a:solidFill>
            </a:endParaRPr>
          </a:p>
          <a:p>
            <a:pPr indent="0" lvl="0" marL="0" rtl="0" algn="l">
              <a:spcBef>
                <a:spcPts val="1200"/>
              </a:spcBef>
              <a:spcAft>
                <a:spcPts val="1200"/>
              </a:spcAft>
              <a:buNone/>
            </a:pPr>
            <a:r>
              <a:rPr lang="en">
                <a:solidFill>
                  <a:schemeClr val="dk1"/>
                </a:solidFill>
              </a:rPr>
              <a:t>Note the third point may be ∞ if the line is vertical</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8" name="Google Shape;108;p2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Discrete logarithm problem</a:t>
            </a:r>
            <a:endParaRPr/>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Scalar multiplication can be defined using repeated point doubling and addition</a:t>
            </a:r>
            <a:endParaRPr>
              <a:solidFill>
                <a:schemeClr val="dk1"/>
              </a:solidFill>
            </a:endParaRPr>
          </a:p>
          <a:p>
            <a:pPr indent="0" lvl="0" marL="0" rtl="0" algn="l">
              <a:spcBef>
                <a:spcPts val="1200"/>
              </a:spcBef>
              <a:spcAft>
                <a:spcPts val="0"/>
              </a:spcAft>
              <a:buNone/>
            </a:pPr>
            <a:r>
              <a:rPr lang="en">
                <a:solidFill>
                  <a:schemeClr val="dk1"/>
                </a:solidFill>
              </a:rPr>
              <a:t>It is denoted: [k]P</a:t>
            </a:r>
            <a:endParaRPr>
              <a:solidFill>
                <a:schemeClr val="dk1"/>
              </a:solidFill>
            </a:endParaRPr>
          </a:p>
          <a:p>
            <a:pPr indent="0" lvl="0" marL="0" rtl="0" algn="l">
              <a:spcBef>
                <a:spcPts val="1200"/>
              </a:spcBef>
              <a:spcAft>
                <a:spcPts val="0"/>
              </a:spcAft>
              <a:buNone/>
            </a:pPr>
            <a:r>
              <a:rPr lang="en">
                <a:solidFill>
                  <a:schemeClr val="dk1"/>
                </a:solidFill>
              </a:rPr>
              <a:t>Since we are dealing with repeated applications of an abelian group’s operation, we can naturally define a discrete log problem:</a:t>
            </a:r>
            <a:endParaRPr>
              <a:solidFill>
                <a:schemeClr val="dk1"/>
              </a:solidFill>
            </a:endParaRPr>
          </a:p>
          <a:p>
            <a:pPr indent="0" lvl="0" marL="0" rtl="0" algn="l">
              <a:spcBef>
                <a:spcPts val="1200"/>
              </a:spcBef>
              <a:spcAft>
                <a:spcPts val="0"/>
              </a:spcAft>
              <a:buNone/>
            </a:pPr>
            <a:r>
              <a:rPr lang="en">
                <a:solidFill>
                  <a:schemeClr val="dk1"/>
                </a:solidFill>
              </a:rPr>
              <a:t>Given a point P and a scalar multiple [k]P, find k</a:t>
            </a:r>
            <a:endParaRPr>
              <a:solidFill>
                <a:schemeClr val="dk1"/>
              </a:solidFill>
            </a:endParaRPr>
          </a:p>
          <a:p>
            <a:pPr indent="0" lvl="0" marL="0" rtl="0" algn="l">
              <a:spcBef>
                <a:spcPts val="1200"/>
              </a:spcBef>
              <a:spcAft>
                <a:spcPts val="1200"/>
              </a:spcAft>
              <a:buNone/>
            </a:pPr>
            <a:r>
              <a:rPr lang="en">
                <a:solidFill>
                  <a:schemeClr val="dk1"/>
                </a:solidFill>
              </a:rPr>
              <a:t>Now knowing how “strangely” addition works and how unrelated the sum of points seem to the original points, you can imagine how difficult solving the discrete log problem will be for large k</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