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0c8edd82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0c8edd82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00c8edd82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00c8edd82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00c8edd82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00c8edd82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0c8edd82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00c8edd82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0c8edd82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00c8edd82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0289ab28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0289ab28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26c39619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26c39619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26c39619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026c39619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0289ab288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0289ab288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314e261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314e261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314e2614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314e2614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314e2614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314e2614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314e2614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314e2614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314e2614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314e2614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314e2614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314e2614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0c8edd8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00c8edd8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0c8edd82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0c8edd82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Chapter 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Basic Operations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Section 2.2 - Elliptic Curves</a:t>
            </a:r>
            <a:endParaRPr/>
          </a:p>
        </p:txBody>
      </p:sp>
      <p:sp>
        <p:nvSpPr>
          <p:cNvPr id="124" name="Google Shape;124;p22"/>
          <p:cNvSpPr txBox="1"/>
          <p:nvPr>
            <p:ph idx="1" type="body"/>
          </p:nvPr>
        </p:nvSpPr>
        <p:spPr>
          <a:xfrm>
            <a:off x="311700" y="1152475"/>
            <a:ext cx="8520600" cy="3416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Montgomery elliptic curves are curves of the form: By</a:t>
            </a:r>
            <a:r>
              <a:rPr baseline="30000" lang="en">
                <a:solidFill>
                  <a:schemeClr val="dk1"/>
                </a:solidFill>
              </a:rPr>
              <a:t>2</a:t>
            </a:r>
            <a:r>
              <a:rPr lang="en">
                <a:solidFill>
                  <a:schemeClr val="dk1"/>
                </a:solidFill>
              </a:rPr>
              <a:t> = x</a:t>
            </a:r>
            <a:r>
              <a:rPr baseline="30000" lang="en">
                <a:solidFill>
                  <a:schemeClr val="dk1"/>
                </a:solidFill>
              </a:rPr>
              <a:t>3</a:t>
            </a:r>
            <a:r>
              <a:rPr lang="en">
                <a:solidFill>
                  <a:schemeClr val="dk1"/>
                </a:solidFill>
              </a:rPr>
              <a:t> + Ax</a:t>
            </a:r>
            <a:r>
              <a:rPr baseline="30000" lang="en">
                <a:solidFill>
                  <a:schemeClr val="dk1"/>
                </a:solidFill>
              </a:rPr>
              <a:t>2</a:t>
            </a:r>
            <a:r>
              <a:rPr lang="en">
                <a:solidFill>
                  <a:schemeClr val="dk1"/>
                </a:solidFill>
              </a:rPr>
              <a:t> + x</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We also importantly consider a “point at infinity”, ∞, to be part of the curve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Two curves are isomorphic if there is a bijective (one-to-one correspondence) mapping between them of the form (x, y)      (D(x + R), Cy)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They are “quadratic twists” of one another if C = √(B/B</a:t>
            </a:r>
            <a:r>
              <a:rPr baseline="30000" lang="en">
                <a:solidFill>
                  <a:schemeClr val="dk1"/>
                </a:solidFill>
              </a:rPr>
              <a:t>’</a:t>
            </a:r>
            <a:r>
              <a:rPr lang="en">
                <a:solidFill>
                  <a:schemeClr val="dk1"/>
                </a:solidFill>
              </a:rPr>
              <a:t>) and are isomorphic if </a:t>
            </a:r>
            <a:r>
              <a:rPr lang="en">
                <a:solidFill>
                  <a:schemeClr val="dk1"/>
                </a:solidFill>
              </a:rPr>
              <a:t>B/B</a:t>
            </a:r>
            <a:r>
              <a:rPr baseline="30000" lang="en">
                <a:solidFill>
                  <a:schemeClr val="dk1"/>
                </a:solidFill>
              </a:rPr>
              <a:t>’</a:t>
            </a:r>
            <a:r>
              <a:rPr lang="en">
                <a:solidFill>
                  <a:schemeClr val="dk1"/>
                </a:solidFill>
              </a:rPr>
              <a:t> is a perfect square</a:t>
            </a:r>
            <a:endParaRPr>
              <a:solidFill>
                <a:schemeClr val="dk1"/>
              </a:solidFill>
            </a:endParaRPr>
          </a:p>
        </p:txBody>
      </p:sp>
      <p:cxnSp>
        <p:nvCxnSpPr>
          <p:cNvPr id="125" name="Google Shape;125;p22"/>
          <p:cNvCxnSpPr/>
          <p:nvPr/>
        </p:nvCxnSpPr>
        <p:spPr>
          <a:xfrm>
            <a:off x="5078200" y="2372250"/>
            <a:ext cx="174000" cy="0"/>
          </a:xfrm>
          <a:prstGeom prst="straightConnector1">
            <a:avLst/>
          </a:prstGeom>
          <a:noFill/>
          <a:ln cap="flat" cmpd="sng" w="9525">
            <a:solidFill>
              <a:schemeClr val="dk2"/>
            </a:solidFill>
            <a:prstDash val="solid"/>
            <a:round/>
            <a:headEnd len="med" w="med" type="none"/>
            <a:tailEnd len="med" w="med" type="triangle"/>
          </a:ln>
        </p:spPr>
      </p:cxnSp>
      <p:cxnSp>
        <p:nvCxnSpPr>
          <p:cNvPr id="126" name="Google Shape;126;p22"/>
          <p:cNvCxnSpPr/>
          <p:nvPr/>
        </p:nvCxnSpPr>
        <p:spPr>
          <a:xfrm flipH="1">
            <a:off x="5049075" y="2292450"/>
            <a:ext cx="225000" cy="14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Elliptic curve over the real numbers</a:t>
            </a:r>
            <a:endParaRPr/>
          </a:p>
        </p:txBody>
      </p:sp>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3"/>
          <p:cNvPicPr preferRelativeResize="0"/>
          <p:nvPr/>
        </p:nvPicPr>
        <p:blipFill>
          <a:blip r:embed="rId3">
            <a:alphaModFix/>
          </a:blip>
          <a:stretch>
            <a:fillRect/>
          </a:stretch>
        </p:blipFill>
        <p:spPr>
          <a:xfrm>
            <a:off x="2716803" y="1835403"/>
            <a:ext cx="3222950" cy="2144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elliptic curve over the finite field, F</a:t>
            </a:r>
            <a:r>
              <a:rPr baseline="-25000" lang="en"/>
              <a:t>61</a:t>
            </a:r>
            <a:endParaRPr baseline="-25000"/>
          </a:p>
        </p:txBody>
      </p:sp>
      <p:sp>
        <p:nvSpPr>
          <p:cNvPr id="139" name="Google Shape;13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4"/>
          <p:cNvPicPr preferRelativeResize="0"/>
          <p:nvPr/>
        </p:nvPicPr>
        <p:blipFill>
          <a:blip r:embed="rId3">
            <a:alphaModFix/>
          </a:blip>
          <a:stretch>
            <a:fillRect/>
          </a:stretch>
        </p:blipFill>
        <p:spPr>
          <a:xfrm>
            <a:off x="1398413" y="1176526"/>
            <a:ext cx="6347175" cy="39669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Supersingular meaning</a:t>
            </a:r>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If the number of solutions to the curve is </a:t>
            </a:r>
            <a:r>
              <a:rPr lang="en">
                <a:solidFill>
                  <a:schemeClr val="dk1"/>
                </a:solidFill>
              </a:rPr>
              <a:t>congruent to</a:t>
            </a:r>
            <a:r>
              <a:rPr lang="en">
                <a:solidFill>
                  <a:schemeClr val="dk1"/>
                </a:solidFill>
              </a:rPr>
              <a:t> 1 mod char(F</a:t>
            </a:r>
            <a:r>
              <a:rPr baseline="-25000" lang="en">
                <a:solidFill>
                  <a:schemeClr val="dk1"/>
                </a:solidFill>
              </a:rPr>
              <a:t>q</a:t>
            </a:r>
            <a:r>
              <a:rPr lang="en">
                <a:solidFill>
                  <a:schemeClr val="dk1"/>
                </a:solidFill>
              </a:rPr>
              <a:t>), it is called supersingular.</a:t>
            </a:r>
            <a:endParaRPr>
              <a:solidFill>
                <a:schemeClr val="dk1"/>
              </a:solidFill>
            </a:endParaRPr>
          </a:p>
          <a:p>
            <a:pPr indent="0" lvl="0" marL="0" rtl="0" algn="l">
              <a:spcBef>
                <a:spcPts val="1200"/>
              </a:spcBef>
              <a:spcAft>
                <a:spcPts val="0"/>
              </a:spcAft>
              <a:buNone/>
            </a:pPr>
            <a:r>
              <a:rPr lang="en">
                <a:solidFill>
                  <a:schemeClr val="dk1"/>
                </a:solidFill>
              </a:rPr>
              <a:t>Recall we care about p = 3 (mod 4) and F</a:t>
            </a:r>
            <a:r>
              <a:rPr baseline="-25000" lang="en">
                <a:solidFill>
                  <a:schemeClr val="dk1"/>
                </a:solidFill>
              </a:rPr>
              <a:t>p^2</a:t>
            </a:r>
            <a:endParaRPr>
              <a:solidFill>
                <a:schemeClr val="dk1"/>
              </a:solidFill>
            </a:endParaRPr>
          </a:p>
          <a:p>
            <a:pPr indent="0" lvl="0" marL="0" rtl="0" algn="l">
              <a:spcBef>
                <a:spcPts val="1200"/>
              </a:spcBef>
              <a:spcAft>
                <a:spcPts val="0"/>
              </a:spcAft>
              <a:buNone/>
            </a:pPr>
            <a:r>
              <a:rPr lang="en">
                <a:solidFill>
                  <a:schemeClr val="dk1"/>
                </a:solidFill>
              </a:rPr>
              <a:t>In this case, if B = 1, the curve has exactly (p + 1)</a:t>
            </a:r>
            <a:r>
              <a:rPr baseline="30000" lang="en">
                <a:solidFill>
                  <a:schemeClr val="dk1"/>
                </a:solidFill>
              </a:rPr>
              <a:t>2</a:t>
            </a:r>
            <a:r>
              <a:rPr lang="en">
                <a:solidFill>
                  <a:schemeClr val="dk1"/>
                </a:solidFill>
              </a:rPr>
              <a:t> points</a:t>
            </a:r>
            <a:endParaRPr>
              <a:solidFill>
                <a:schemeClr val="dk1"/>
              </a:solidFill>
            </a:endParaRPr>
          </a:p>
          <a:p>
            <a:pPr indent="0" lvl="0" marL="0" rtl="0" algn="l">
              <a:spcBef>
                <a:spcPts val="1200"/>
              </a:spcBef>
              <a:spcAft>
                <a:spcPts val="1200"/>
              </a:spcAft>
              <a:buNone/>
            </a:pPr>
            <a:r>
              <a:rPr lang="en">
                <a:solidFill>
                  <a:schemeClr val="dk1"/>
                </a:solidFill>
              </a:rPr>
              <a:t>Ex. B = 1, p = 7, (7 + 1)</a:t>
            </a:r>
            <a:r>
              <a:rPr baseline="30000" lang="en">
                <a:solidFill>
                  <a:schemeClr val="dk1"/>
                </a:solidFill>
              </a:rPr>
              <a:t>2</a:t>
            </a:r>
            <a:r>
              <a:rPr lang="en">
                <a:solidFill>
                  <a:schemeClr val="dk1"/>
                </a:solidFill>
              </a:rPr>
              <a:t> = 64 mod 7 = 1 (mod 7)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structure of elliptic curves</a:t>
            </a:r>
            <a:endParaRPr/>
          </a:p>
        </p:txBody>
      </p:sp>
      <p:sp>
        <p:nvSpPr>
          <p:cNvPr id="152" name="Google Shape;15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Collectively </a:t>
            </a:r>
            <a:r>
              <a:rPr lang="en">
                <a:solidFill>
                  <a:schemeClr val="dk1"/>
                </a:solidFill>
              </a:rPr>
              <a:t>supplementing the points on the elliptic curve with a binary addition operation yields an abelian group!</a:t>
            </a:r>
            <a:endParaRPr>
              <a:solidFill>
                <a:schemeClr val="dk1"/>
              </a:solidFill>
            </a:endParaRPr>
          </a:p>
          <a:p>
            <a:pPr indent="0" lvl="0" marL="0" rtl="0" algn="l">
              <a:spcBef>
                <a:spcPts val="1200"/>
              </a:spcBef>
              <a:spcAft>
                <a:spcPts val="0"/>
              </a:spcAft>
              <a:buNone/>
            </a:pPr>
            <a:r>
              <a:rPr lang="en">
                <a:solidFill>
                  <a:schemeClr val="dk1"/>
                </a:solidFill>
              </a:rPr>
              <a:t>Define the additive identity to be the point at infinity, ∞. So, for a point P on the elliptic curve, P + ∞ = ∞ + P = P.</a:t>
            </a:r>
            <a:endParaRPr>
              <a:solidFill>
                <a:schemeClr val="dk1"/>
              </a:solidFill>
            </a:endParaRPr>
          </a:p>
          <a:p>
            <a:pPr indent="0" lvl="0" marL="0" rtl="0" algn="l">
              <a:spcBef>
                <a:spcPts val="1200"/>
              </a:spcBef>
              <a:spcAft>
                <a:spcPts val="0"/>
              </a:spcAft>
              <a:buNone/>
            </a:pPr>
            <a:r>
              <a:rPr lang="en">
                <a:solidFill>
                  <a:schemeClr val="dk1"/>
                </a:solidFill>
              </a:rPr>
              <a:t>To add two points on the curve, draw a line of intersection through the points. The third point of intersection is defined as the negation of the sum of the points. This is because we define the sum of three points of intersection on a line as ∞.</a:t>
            </a:r>
            <a:endParaRPr>
              <a:solidFill>
                <a:schemeClr val="dk1"/>
              </a:solidFill>
            </a:endParaRPr>
          </a:p>
          <a:p>
            <a:pPr indent="0" lvl="0" marL="0" rtl="0" algn="l">
              <a:spcBef>
                <a:spcPts val="1200"/>
              </a:spcBef>
              <a:spcAft>
                <a:spcPts val="0"/>
              </a:spcAft>
              <a:buNone/>
            </a:pPr>
            <a:r>
              <a:rPr lang="en">
                <a:solidFill>
                  <a:schemeClr val="dk1"/>
                </a:solidFill>
              </a:rPr>
              <a:t>To get the correct sum, reflect this point over the x-axis.</a:t>
            </a:r>
            <a:endParaRPr>
              <a:solidFill>
                <a:schemeClr val="dk1"/>
              </a:solidFill>
            </a:endParaRPr>
          </a:p>
          <a:p>
            <a:pPr indent="0" lvl="0" marL="0" rtl="0" algn="l">
              <a:spcBef>
                <a:spcPts val="1200"/>
              </a:spcBef>
              <a:spcAft>
                <a:spcPts val="1200"/>
              </a:spcAft>
              <a:buNone/>
            </a:pPr>
            <a:r>
              <a:rPr lang="en">
                <a:solidFill>
                  <a:schemeClr val="dk1"/>
                </a:solidFill>
              </a:rPr>
              <a:t>Note the third point may be ∞ if the line is vertical</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8" name="Google Shape;15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2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Abelian Group properties hold</a:t>
            </a:r>
            <a:endParaRPr/>
          </a:p>
        </p:txBody>
      </p:sp>
      <p:sp>
        <p:nvSpPr>
          <p:cNvPr id="165" name="Google Shape;16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Closure: The sum of two points on the curve is also a point on the curve</a:t>
            </a:r>
            <a:endParaRPr>
              <a:solidFill>
                <a:schemeClr val="dk1"/>
              </a:solidFill>
            </a:endParaRPr>
          </a:p>
          <a:p>
            <a:pPr indent="0" lvl="0" marL="0" rtl="0" algn="l">
              <a:spcBef>
                <a:spcPts val="1200"/>
              </a:spcBef>
              <a:spcAft>
                <a:spcPts val="0"/>
              </a:spcAft>
              <a:buNone/>
            </a:pPr>
            <a:r>
              <a:rPr lang="en">
                <a:solidFill>
                  <a:schemeClr val="dk1"/>
                </a:solidFill>
              </a:rPr>
              <a:t>Associativity: Harder to show but is true</a:t>
            </a:r>
            <a:endParaRPr>
              <a:solidFill>
                <a:schemeClr val="dk1"/>
              </a:solidFill>
            </a:endParaRPr>
          </a:p>
          <a:p>
            <a:pPr indent="0" lvl="0" marL="0" rtl="0" algn="l">
              <a:spcBef>
                <a:spcPts val="1200"/>
              </a:spcBef>
              <a:spcAft>
                <a:spcPts val="0"/>
              </a:spcAft>
              <a:buNone/>
            </a:pPr>
            <a:r>
              <a:rPr lang="en">
                <a:solidFill>
                  <a:schemeClr val="dk1"/>
                </a:solidFill>
              </a:rPr>
              <a:t>Identity: </a:t>
            </a:r>
            <a:r>
              <a:rPr lang="en">
                <a:solidFill>
                  <a:schemeClr val="dk1"/>
                </a:solidFill>
              </a:rPr>
              <a:t>∞</a:t>
            </a:r>
            <a:endParaRPr>
              <a:solidFill>
                <a:schemeClr val="dk1"/>
              </a:solidFill>
            </a:endParaRPr>
          </a:p>
          <a:p>
            <a:pPr indent="0" lvl="0" marL="0" rtl="0" algn="l">
              <a:spcBef>
                <a:spcPts val="1200"/>
              </a:spcBef>
              <a:spcAft>
                <a:spcPts val="0"/>
              </a:spcAft>
              <a:buNone/>
            </a:pPr>
            <a:r>
              <a:rPr lang="en">
                <a:solidFill>
                  <a:schemeClr val="dk1"/>
                </a:solidFill>
              </a:rPr>
              <a:t>Inverse: Point reflected over x-axis is a point’s inverse</a:t>
            </a:r>
            <a:endParaRPr>
              <a:solidFill>
                <a:schemeClr val="dk1"/>
              </a:solidFill>
            </a:endParaRPr>
          </a:p>
          <a:p>
            <a:pPr indent="0" lvl="0" marL="0" rtl="0" algn="l">
              <a:spcBef>
                <a:spcPts val="1200"/>
              </a:spcBef>
              <a:spcAft>
                <a:spcPts val="0"/>
              </a:spcAft>
              <a:buNone/>
            </a:pPr>
            <a:r>
              <a:rPr lang="en">
                <a:solidFill>
                  <a:schemeClr val="dk1"/>
                </a:solidFill>
              </a:rPr>
              <a:t>Commutativity: The order in which you add points doesn’t matter</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Discrete logarithm problem</a:t>
            </a:r>
            <a:endParaRPr/>
          </a:p>
        </p:txBody>
      </p:sp>
      <p:sp>
        <p:nvSpPr>
          <p:cNvPr id="171" name="Google Shape;17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Scalar multiplication can be defined using repeated point doubling and addition</a:t>
            </a:r>
            <a:endParaRPr>
              <a:solidFill>
                <a:schemeClr val="dk1"/>
              </a:solidFill>
            </a:endParaRPr>
          </a:p>
          <a:p>
            <a:pPr indent="0" lvl="0" marL="0" rtl="0" algn="l">
              <a:spcBef>
                <a:spcPts val="1200"/>
              </a:spcBef>
              <a:spcAft>
                <a:spcPts val="0"/>
              </a:spcAft>
              <a:buNone/>
            </a:pPr>
            <a:r>
              <a:rPr lang="en">
                <a:solidFill>
                  <a:schemeClr val="dk1"/>
                </a:solidFill>
              </a:rPr>
              <a:t>It is denoted: [k]P</a:t>
            </a:r>
            <a:endParaRPr>
              <a:solidFill>
                <a:schemeClr val="dk1"/>
              </a:solidFill>
            </a:endParaRPr>
          </a:p>
          <a:p>
            <a:pPr indent="0" lvl="0" marL="0" rtl="0" algn="l">
              <a:spcBef>
                <a:spcPts val="1200"/>
              </a:spcBef>
              <a:spcAft>
                <a:spcPts val="0"/>
              </a:spcAft>
              <a:buNone/>
            </a:pPr>
            <a:r>
              <a:rPr lang="en">
                <a:solidFill>
                  <a:schemeClr val="dk1"/>
                </a:solidFill>
              </a:rPr>
              <a:t>Since we are dealing with repeated applications of an abelian group’s operation, we can naturally define a discrete log problem:</a:t>
            </a:r>
            <a:endParaRPr>
              <a:solidFill>
                <a:schemeClr val="dk1"/>
              </a:solidFill>
            </a:endParaRPr>
          </a:p>
          <a:p>
            <a:pPr indent="0" lvl="0" marL="0" rtl="0" algn="l">
              <a:spcBef>
                <a:spcPts val="1200"/>
              </a:spcBef>
              <a:spcAft>
                <a:spcPts val="0"/>
              </a:spcAft>
              <a:buNone/>
            </a:pPr>
            <a:r>
              <a:rPr lang="en">
                <a:solidFill>
                  <a:schemeClr val="dk1"/>
                </a:solidFill>
              </a:rPr>
              <a:t>Given a point P and a scalar multiple [k]P, find k</a:t>
            </a:r>
            <a:endParaRPr>
              <a:solidFill>
                <a:schemeClr val="dk1"/>
              </a:solidFill>
            </a:endParaRPr>
          </a:p>
          <a:p>
            <a:pPr indent="0" lvl="0" marL="0" rtl="0" algn="l">
              <a:spcBef>
                <a:spcPts val="1200"/>
              </a:spcBef>
              <a:spcAft>
                <a:spcPts val="1200"/>
              </a:spcAft>
              <a:buNone/>
            </a:pPr>
            <a:r>
              <a:rPr lang="en">
                <a:solidFill>
                  <a:schemeClr val="dk1"/>
                </a:solidFill>
              </a:rPr>
              <a:t>Now knowing how “strangely” addition works and how unrelated the sum of points seem to the original points, you can imagine how difficult solving the discrete log problem will be for large k</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Solvability</a:t>
            </a:r>
            <a:endParaRPr/>
          </a:p>
        </p:txBody>
      </p:sp>
      <p:sp>
        <p:nvSpPr>
          <p:cNvPr id="177" name="Google Shape;17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For certain points, this is difficult for classical computers (they basically need to do an exhaustive search)</a:t>
            </a:r>
            <a:endParaRPr>
              <a:solidFill>
                <a:schemeClr val="dk1"/>
              </a:solidFill>
            </a:endParaRPr>
          </a:p>
          <a:p>
            <a:pPr indent="0" lvl="0" marL="0" rtl="0" algn="l">
              <a:spcBef>
                <a:spcPts val="1200"/>
              </a:spcBef>
              <a:spcAft>
                <a:spcPts val="0"/>
              </a:spcAft>
              <a:buNone/>
            </a:pPr>
            <a:r>
              <a:rPr lang="en">
                <a:solidFill>
                  <a:schemeClr val="dk1"/>
                </a:solidFill>
              </a:rPr>
              <a:t>But for other choices of points it is efficiently solvable</a:t>
            </a:r>
            <a:endParaRPr>
              <a:solidFill>
                <a:schemeClr val="dk1"/>
              </a:solidFill>
            </a:endParaRPr>
          </a:p>
          <a:p>
            <a:pPr indent="0" lvl="0" marL="0" rtl="0" algn="l">
              <a:spcBef>
                <a:spcPts val="1200"/>
              </a:spcBef>
              <a:spcAft>
                <a:spcPts val="0"/>
              </a:spcAft>
              <a:buNone/>
            </a:pPr>
            <a:r>
              <a:rPr lang="en">
                <a:solidFill>
                  <a:schemeClr val="dk1"/>
                </a:solidFill>
              </a:rPr>
              <a:t>However, </a:t>
            </a:r>
            <a:r>
              <a:rPr lang="en">
                <a:solidFill>
                  <a:schemeClr val="dk1"/>
                </a:solidFill>
              </a:rPr>
              <a:t>t</a:t>
            </a:r>
            <a:r>
              <a:rPr lang="en">
                <a:solidFill>
                  <a:schemeClr val="dk1"/>
                </a:solidFill>
              </a:rPr>
              <a:t>his is the background required to understand the paper’s work with elliptic curves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77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SQ</a:t>
            </a:r>
            <a:r>
              <a:rPr lang="en">
                <a:solidFill>
                  <a:schemeClr val="dk1"/>
                </a:solidFill>
              </a:rPr>
              <a:t>I</a:t>
            </a:r>
            <a:r>
              <a:rPr baseline="-25000" lang="en">
                <a:solidFill>
                  <a:schemeClr val="dk1"/>
                </a:solidFill>
              </a:rPr>
              <a:t>SIGN</a:t>
            </a:r>
            <a:r>
              <a:rPr lang="en">
                <a:solidFill>
                  <a:schemeClr val="dk1"/>
                </a:solidFill>
              </a:rPr>
              <a:t> involves the connection between two mathematical concepts that seem unrelated:</a:t>
            </a:r>
            <a:endParaRPr>
              <a:solidFill>
                <a:schemeClr val="dk1"/>
              </a:solidFill>
            </a:endParaRPr>
          </a:p>
          <a:p>
            <a:pPr indent="457200" lvl="0" marL="0" rtl="0" algn="l">
              <a:spcBef>
                <a:spcPts val="0"/>
              </a:spcBef>
              <a:spcAft>
                <a:spcPts val="0"/>
              </a:spcAft>
              <a:buNone/>
            </a:pPr>
            <a:r>
              <a:rPr lang="en">
                <a:solidFill>
                  <a:schemeClr val="dk1"/>
                </a:solidFill>
              </a:rPr>
              <a:t>1) Isogenies between supersingular elliptic curves over finite fields</a:t>
            </a:r>
            <a:endParaRPr>
              <a:solidFill>
                <a:schemeClr val="dk1"/>
              </a:solidFill>
            </a:endParaRPr>
          </a:p>
          <a:p>
            <a:pPr indent="457200" lvl="0" marL="0" rtl="0" algn="l">
              <a:spcBef>
                <a:spcPts val="0"/>
              </a:spcBef>
              <a:spcAft>
                <a:spcPts val="0"/>
              </a:spcAft>
              <a:buNone/>
            </a:pPr>
            <a:r>
              <a:rPr lang="en">
                <a:solidFill>
                  <a:schemeClr val="dk1"/>
                </a:solidFill>
              </a:rPr>
              <a:t>2) Maximal orders and ideals of quaternion algebras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Section 2.1 - </a:t>
            </a:r>
            <a:r>
              <a:rPr lang="en"/>
              <a:t>Finite</a:t>
            </a:r>
            <a:r>
              <a:rPr lang="en"/>
              <a:t> Fields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A field is a relatively well-equipped algebraic structure. As a review, we can build up to it from more fundamental structures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Abelian group</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Set                  Magma                       Semigroup                Monoid</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							Abelian g</a:t>
            </a:r>
            <a:r>
              <a:rPr lang="en">
                <a:solidFill>
                  <a:schemeClr val="dk1"/>
                </a:solidFill>
              </a:rPr>
              <a:t>roup			</a:t>
            </a:r>
            <a:r>
              <a:rPr lang="en">
                <a:solidFill>
                  <a:schemeClr val="dk1"/>
                </a:solidFill>
              </a:rPr>
              <a:t>Group</a:t>
            </a:r>
            <a:endParaRPr>
              <a:solidFill>
                <a:schemeClr val="dk1"/>
              </a:solidFill>
            </a:endParaRPr>
          </a:p>
        </p:txBody>
      </p:sp>
      <p:cxnSp>
        <p:nvCxnSpPr>
          <p:cNvPr id="74" name="Google Shape;74;p16"/>
          <p:cNvCxnSpPr/>
          <p:nvPr/>
        </p:nvCxnSpPr>
        <p:spPr>
          <a:xfrm>
            <a:off x="850250" y="1392450"/>
            <a:ext cx="949500" cy="0"/>
          </a:xfrm>
          <a:prstGeom prst="straightConnector1">
            <a:avLst/>
          </a:prstGeom>
          <a:noFill/>
          <a:ln cap="flat" cmpd="sng" w="9525">
            <a:solidFill>
              <a:schemeClr val="dk2"/>
            </a:solidFill>
            <a:prstDash val="solid"/>
            <a:round/>
            <a:headEnd len="med" w="med" type="none"/>
            <a:tailEnd len="med" w="med" type="triangle"/>
          </a:ln>
        </p:spPr>
      </p:cxnSp>
      <p:cxnSp>
        <p:nvCxnSpPr>
          <p:cNvPr id="75" name="Google Shape;75;p16"/>
          <p:cNvCxnSpPr/>
          <p:nvPr/>
        </p:nvCxnSpPr>
        <p:spPr>
          <a:xfrm flipH="1" rot="10800000">
            <a:off x="2832275" y="1388250"/>
            <a:ext cx="1249200" cy="8400"/>
          </a:xfrm>
          <a:prstGeom prst="straightConnector1">
            <a:avLst/>
          </a:prstGeom>
          <a:noFill/>
          <a:ln cap="flat" cmpd="sng" w="9525">
            <a:solidFill>
              <a:schemeClr val="dk2"/>
            </a:solidFill>
            <a:prstDash val="solid"/>
            <a:round/>
            <a:headEnd len="med" w="med" type="none"/>
            <a:tailEnd len="med" w="med" type="triangle"/>
          </a:ln>
        </p:spPr>
      </p:cxnSp>
      <p:cxnSp>
        <p:nvCxnSpPr>
          <p:cNvPr id="76" name="Google Shape;76;p16"/>
          <p:cNvCxnSpPr/>
          <p:nvPr/>
        </p:nvCxnSpPr>
        <p:spPr>
          <a:xfrm>
            <a:off x="5338975" y="1409125"/>
            <a:ext cx="841200" cy="0"/>
          </a:xfrm>
          <a:prstGeom prst="straightConnector1">
            <a:avLst/>
          </a:prstGeom>
          <a:noFill/>
          <a:ln cap="flat" cmpd="sng" w="9525">
            <a:solidFill>
              <a:schemeClr val="dk2"/>
            </a:solidFill>
            <a:prstDash val="solid"/>
            <a:round/>
            <a:headEnd len="med" w="med" type="none"/>
            <a:tailEnd len="med" w="med" type="triangle"/>
          </a:ln>
        </p:spPr>
      </p:cxnSp>
      <p:cxnSp>
        <p:nvCxnSpPr>
          <p:cNvPr id="77" name="Google Shape;77;p16"/>
          <p:cNvCxnSpPr/>
          <p:nvPr/>
        </p:nvCxnSpPr>
        <p:spPr>
          <a:xfrm>
            <a:off x="6563175" y="1700600"/>
            <a:ext cx="0" cy="716100"/>
          </a:xfrm>
          <a:prstGeom prst="straightConnector1">
            <a:avLst/>
          </a:prstGeom>
          <a:noFill/>
          <a:ln cap="flat" cmpd="sng" w="9525">
            <a:solidFill>
              <a:schemeClr val="dk2"/>
            </a:solidFill>
            <a:prstDash val="solid"/>
            <a:round/>
            <a:headEnd len="med" w="med" type="none"/>
            <a:tailEnd len="med" w="med" type="triangle"/>
          </a:ln>
        </p:spPr>
      </p:cxnSp>
      <p:cxnSp>
        <p:nvCxnSpPr>
          <p:cNvPr id="78" name="Google Shape;78;p16"/>
          <p:cNvCxnSpPr/>
          <p:nvPr/>
        </p:nvCxnSpPr>
        <p:spPr>
          <a:xfrm rot="10800000">
            <a:off x="5405625" y="2799875"/>
            <a:ext cx="7578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Field</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t/>
            </a:r>
            <a:endParaRPr>
              <a:solidFill>
                <a:schemeClr val="dk1"/>
              </a:solidFill>
            </a:endParaRPr>
          </a:p>
          <a:p>
            <a:pPr indent="457200" lvl="0" marL="0" rtl="0" algn="l">
              <a:spcBef>
                <a:spcPts val="0"/>
              </a:spcBef>
              <a:spcAft>
                <a:spcPts val="0"/>
              </a:spcAft>
              <a:buNone/>
            </a:pPr>
            <a:r>
              <a:t/>
            </a:r>
            <a:endParaRPr>
              <a:solidFill>
                <a:schemeClr val="dk1"/>
              </a:solidFill>
            </a:endParaRPr>
          </a:p>
          <a:p>
            <a:pPr indent="457200" lvl="0" marL="0" rtl="0" algn="l">
              <a:spcBef>
                <a:spcPts val="0"/>
              </a:spcBef>
              <a:spcAft>
                <a:spcPts val="0"/>
              </a:spcAft>
              <a:buNone/>
            </a:pPr>
            <a:r>
              <a:rPr lang="en">
                <a:solidFill>
                  <a:schemeClr val="dk1"/>
                </a:solidFill>
              </a:rPr>
              <a:t>(S, +)</a:t>
            </a:r>
            <a:endParaRPr>
              <a:solidFill>
                <a:schemeClr val="dk1"/>
              </a:solidFill>
            </a:endParaRPr>
          </a:p>
          <a:p>
            <a:pPr indent="457200" lvl="0" marL="0" rtl="0" algn="l">
              <a:spcBef>
                <a:spcPts val="0"/>
              </a:spcBef>
              <a:spcAft>
                <a:spcPts val="0"/>
              </a:spcAft>
              <a:buNone/>
            </a:pPr>
            <a:r>
              <a:rPr lang="en">
                <a:solidFill>
                  <a:schemeClr val="dk1"/>
                </a:solidFill>
              </a:rPr>
              <a:t>                              </a:t>
            </a:r>
            <a:endParaRPr>
              <a:solidFill>
                <a:schemeClr val="dk1"/>
              </a:solidFill>
            </a:endParaRPr>
          </a:p>
          <a:p>
            <a:pPr indent="457200" lvl="0" marL="0" rtl="0" algn="l">
              <a:spcBef>
                <a:spcPts val="0"/>
              </a:spcBef>
              <a:spcAft>
                <a:spcPts val="0"/>
              </a:spcAft>
              <a:buNone/>
            </a:pPr>
            <a:r>
              <a:rPr lang="en">
                <a:solidFill>
                  <a:schemeClr val="dk1"/>
                </a:solidFill>
              </a:rPr>
              <a:t>a(b + c) = ab + ac              (F, +, x)</a:t>
            </a:r>
            <a:endParaRPr>
              <a:solidFill>
                <a:schemeClr val="dk1"/>
              </a:solidFill>
            </a:endParaRPr>
          </a:p>
          <a:p>
            <a:pPr indent="457200" lvl="0" marL="0" rtl="0" algn="l">
              <a:spcBef>
                <a:spcPts val="0"/>
              </a:spcBef>
              <a:spcAft>
                <a:spcPts val="0"/>
              </a:spcAft>
              <a:buNone/>
            </a:pPr>
            <a:r>
              <a:t/>
            </a:r>
            <a:endParaRPr>
              <a:solidFill>
                <a:schemeClr val="dk1"/>
              </a:solidFill>
            </a:endParaRPr>
          </a:p>
          <a:p>
            <a:pPr indent="457200" lvl="0" marL="0" rtl="0" algn="l">
              <a:spcBef>
                <a:spcPts val="0"/>
              </a:spcBef>
              <a:spcAft>
                <a:spcPts val="0"/>
              </a:spcAft>
              <a:buNone/>
            </a:pPr>
            <a:r>
              <a:rPr lang="en">
                <a:solidFill>
                  <a:schemeClr val="dk1"/>
                </a:solidFill>
              </a:rPr>
              <a:t>(S \ {0}, x)</a:t>
            </a:r>
            <a:endParaRPr>
              <a:solidFill>
                <a:schemeClr val="dk1"/>
              </a:solidFill>
            </a:endParaRPr>
          </a:p>
          <a:p>
            <a:pPr indent="457200" lvl="0" marL="0" rtl="0" algn="l">
              <a:spcBef>
                <a:spcPts val="0"/>
              </a:spcBef>
              <a:spcAft>
                <a:spcPts val="0"/>
              </a:spcAft>
              <a:buClr>
                <a:schemeClr val="dk1"/>
              </a:buClr>
              <a:buSzPts val="1100"/>
              <a:buFont typeface="Arial"/>
              <a:buNone/>
            </a:pPr>
            <a:r>
              <a:t/>
            </a:r>
            <a:endParaRPr>
              <a:solidFill>
                <a:schemeClr val="dk1"/>
              </a:solidFill>
            </a:endParaRPr>
          </a:p>
        </p:txBody>
      </p:sp>
      <p:cxnSp>
        <p:nvCxnSpPr>
          <p:cNvPr id="85" name="Google Shape;85;p17"/>
          <p:cNvCxnSpPr/>
          <p:nvPr/>
        </p:nvCxnSpPr>
        <p:spPr>
          <a:xfrm>
            <a:off x="1566450" y="2025375"/>
            <a:ext cx="1823700" cy="408000"/>
          </a:xfrm>
          <a:prstGeom prst="straightConnector1">
            <a:avLst/>
          </a:prstGeom>
          <a:noFill/>
          <a:ln cap="flat" cmpd="sng" w="9525">
            <a:solidFill>
              <a:schemeClr val="dk2"/>
            </a:solidFill>
            <a:prstDash val="solid"/>
            <a:round/>
            <a:headEnd len="med" w="med" type="none"/>
            <a:tailEnd len="med" w="med" type="triangle"/>
          </a:ln>
        </p:spPr>
      </p:cxnSp>
      <p:cxnSp>
        <p:nvCxnSpPr>
          <p:cNvPr id="86" name="Google Shape;86;p17"/>
          <p:cNvCxnSpPr/>
          <p:nvPr/>
        </p:nvCxnSpPr>
        <p:spPr>
          <a:xfrm flipH="1" rot="10800000">
            <a:off x="2107750" y="2800100"/>
            <a:ext cx="1365600" cy="491100"/>
          </a:xfrm>
          <a:prstGeom prst="straightConnector1">
            <a:avLst/>
          </a:prstGeom>
          <a:noFill/>
          <a:ln cap="flat" cmpd="sng" w="9525">
            <a:solidFill>
              <a:schemeClr val="dk2"/>
            </a:solidFill>
            <a:prstDash val="solid"/>
            <a:round/>
            <a:headEnd len="med" w="med" type="none"/>
            <a:tailEnd len="med" w="med" type="triangle"/>
          </a:ln>
        </p:spPr>
      </p:cxnSp>
      <p:cxnSp>
        <p:nvCxnSpPr>
          <p:cNvPr id="87" name="Google Shape;87;p17"/>
          <p:cNvCxnSpPr/>
          <p:nvPr/>
        </p:nvCxnSpPr>
        <p:spPr>
          <a:xfrm flipH="1" rot="10800000">
            <a:off x="2732350" y="2658225"/>
            <a:ext cx="682800" cy="8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An example is ℚ, the rational numbers (set of fractions with integer numerator and denominator (den ≠ 0))</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Closure: Sum or multiplication of rational numbers is rational</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Associativity: A sequence of addition operations can be done in any order (similarly for multiplication)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Identity: Additive identity: 0; Multiplicative identity: 1</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Inverse: Can simply negate a number to get its additive inverse; Can flip a fraction to get its multiplicative inverse (remember 0 is not included here)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Commutativity: Can add or multiply two rationals in any order</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Finite fields</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We care about fields with a </a:t>
            </a:r>
            <a:r>
              <a:rPr lang="en" u="sng">
                <a:solidFill>
                  <a:schemeClr val="dk1"/>
                </a:solidFill>
              </a:rPr>
              <a:t>finite</a:t>
            </a:r>
            <a:r>
              <a:rPr lang="en">
                <a:solidFill>
                  <a:schemeClr val="dk1"/>
                </a:solidFill>
              </a:rPr>
              <a:t> number of elements. All such fields are of prime power order (powers of a single prime). Specifically we care about </a:t>
            </a:r>
            <a:r>
              <a:rPr lang="en">
                <a:solidFill>
                  <a:schemeClr val="dk1"/>
                </a:solidFill>
              </a:rPr>
              <a:t>F</a:t>
            </a:r>
            <a:r>
              <a:rPr baseline="-25000" lang="en">
                <a:solidFill>
                  <a:schemeClr val="dk1"/>
                </a:solidFill>
              </a:rPr>
              <a:t>p </a:t>
            </a:r>
            <a:r>
              <a:rPr lang="en">
                <a:solidFill>
                  <a:schemeClr val="dk1"/>
                </a:solidFill>
              </a:rPr>
              <a:t>(operations are mod p) and </a:t>
            </a:r>
            <a:r>
              <a:rPr lang="en">
                <a:solidFill>
                  <a:schemeClr val="dk1"/>
                </a:solidFill>
              </a:rPr>
              <a:t>F</a:t>
            </a:r>
            <a:r>
              <a:rPr baseline="-25000" lang="en">
                <a:solidFill>
                  <a:schemeClr val="dk1"/>
                </a:solidFill>
              </a:rPr>
              <a:t>p^2 </a:t>
            </a:r>
            <a:r>
              <a:rPr lang="en">
                <a:solidFill>
                  <a:schemeClr val="dk1"/>
                </a:solidFill>
              </a:rPr>
              <a:t>which both have characteristic p.</a:t>
            </a:r>
            <a:endParaRPr>
              <a:solidFill>
                <a:schemeClr val="dk1"/>
              </a:solidFill>
            </a:endParaRPr>
          </a:p>
          <a:p>
            <a:pPr indent="0" lvl="0" marL="0" rtl="0" algn="l">
              <a:spcBef>
                <a:spcPts val="1200"/>
              </a:spcBef>
              <a:spcAft>
                <a:spcPts val="0"/>
              </a:spcAft>
              <a:buNone/>
            </a:pPr>
            <a:r>
              <a:rPr lang="en"/>
              <a:t>Ex. </a:t>
            </a:r>
            <a:r>
              <a:rPr lang="en">
                <a:solidFill>
                  <a:schemeClr val="dk1"/>
                </a:solidFill>
              </a:rPr>
              <a:t>F</a:t>
            </a:r>
            <a:r>
              <a:rPr baseline="-25000" lang="en">
                <a:solidFill>
                  <a:schemeClr val="dk1"/>
                </a:solidFill>
              </a:rPr>
              <a:t>p  </a:t>
            </a:r>
            <a:r>
              <a:rPr lang="en"/>
              <a:t>= </a:t>
            </a:r>
            <a:r>
              <a:rPr lang="en">
                <a:solidFill>
                  <a:schemeClr val="dk1"/>
                </a:solidFill>
              </a:rPr>
              <a:t>(ℤ</a:t>
            </a:r>
            <a:r>
              <a:rPr baseline="-25000" lang="en">
                <a:solidFill>
                  <a:schemeClr val="dk1"/>
                </a:solidFill>
              </a:rPr>
              <a:t>p</a:t>
            </a:r>
            <a:r>
              <a:rPr lang="en">
                <a:solidFill>
                  <a:schemeClr val="dk1"/>
                </a:solidFill>
              </a:rPr>
              <a:t>, +, x) has characteristic p because 1 + 1 + 1 + … + 1 = 0 (mod p)</a:t>
            </a:r>
            <a:endParaRPr>
              <a:solidFill>
                <a:schemeClr val="dk1"/>
              </a:solidFill>
            </a:endParaRPr>
          </a:p>
          <a:p>
            <a:pPr indent="0" lvl="0" marL="0" rtl="0" algn="l">
              <a:spcBef>
                <a:spcPts val="1200"/>
              </a:spcBef>
              <a:spcAft>
                <a:spcPts val="0"/>
              </a:spcAft>
              <a:buNone/>
            </a:pPr>
            <a:r>
              <a:rPr lang="en">
                <a:solidFill>
                  <a:schemeClr val="dk1"/>
                </a:solidFill>
              </a:rPr>
              <a:t>											     p times</a:t>
            </a:r>
            <a:endParaRPr>
              <a:solidFill>
                <a:schemeClr val="dk1"/>
              </a:solidFill>
            </a:endParaRPr>
          </a:p>
          <a:p>
            <a:pPr indent="0" lvl="0" marL="0" rtl="0" algn="l">
              <a:spcBef>
                <a:spcPts val="1200"/>
              </a:spcBef>
              <a:spcAft>
                <a:spcPts val="1200"/>
              </a:spcAft>
              <a:buNone/>
            </a:pPr>
            <a:r>
              <a:rPr lang="en">
                <a:solidFill>
                  <a:schemeClr val="dk1"/>
                </a:solidFill>
              </a:rPr>
              <a:t>We will consider p = 3 (mod 4)</a:t>
            </a:r>
            <a:endParaRPr>
              <a:solidFill>
                <a:schemeClr val="dk1"/>
              </a:solidFill>
            </a:endParaRPr>
          </a:p>
        </p:txBody>
      </p:sp>
      <p:sp>
        <p:nvSpPr>
          <p:cNvPr id="100" name="Google Shape;100;p19"/>
          <p:cNvSpPr/>
          <p:nvPr/>
        </p:nvSpPr>
        <p:spPr>
          <a:xfrm rot="-5400000">
            <a:off x="6072225" y="1834700"/>
            <a:ext cx="115800" cy="1755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Quadratic residue in F</a:t>
            </a:r>
            <a:r>
              <a:rPr baseline="-25000" lang="en"/>
              <a:t>p</a:t>
            </a:r>
            <a:endParaRPr baseline="-25000"/>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Useful for later definitions throughout the paper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number congruent to a perfect square: b</a:t>
            </a:r>
            <a:r>
              <a:rPr baseline="30000" lang="en">
                <a:solidFill>
                  <a:schemeClr val="dk1"/>
                </a:solidFill>
              </a:rPr>
              <a:t>2</a:t>
            </a:r>
            <a:r>
              <a:rPr lang="en">
                <a:solidFill>
                  <a:schemeClr val="dk1"/>
                </a:solidFill>
              </a:rPr>
              <a:t> = a (mod p)</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Can test if ‘a’ is a perfect square in </a:t>
            </a:r>
            <a:r>
              <a:rPr lang="en">
                <a:solidFill>
                  <a:schemeClr val="dk1"/>
                </a:solidFill>
              </a:rPr>
              <a:t>F</a:t>
            </a:r>
            <a:r>
              <a:rPr baseline="-25000" lang="en">
                <a:solidFill>
                  <a:schemeClr val="dk1"/>
                </a:solidFill>
              </a:rPr>
              <a:t>p </a:t>
            </a:r>
            <a:r>
              <a:rPr lang="en">
                <a:solidFill>
                  <a:schemeClr val="dk1"/>
                </a:solidFill>
              </a:rPr>
              <a:t>by raising both sides by (p - 1) / 2</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a:t>
            </a:r>
            <a:r>
              <a:rPr baseline="30000" lang="en">
                <a:solidFill>
                  <a:schemeClr val="dk1"/>
                </a:solidFill>
              </a:rPr>
              <a:t>p-1</a:t>
            </a:r>
            <a:r>
              <a:rPr lang="en">
                <a:solidFill>
                  <a:schemeClr val="dk1"/>
                </a:solidFill>
              </a:rPr>
              <a:t> = a</a:t>
            </a:r>
            <a:r>
              <a:rPr baseline="30000" lang="en">
                <a:solidFill>
                  <a:schemeClr val="dk1"/>
                </a:solidFill>
              </a:rPr>
              <a:t>(p-1)/2</a:t>
            </a:r>
            <a:r>
              <a:rPr lang="en">
                <a:solidFill>
                  <a:schemeClr val="dk1"/>
                </a:solidFill>
              </a:rPr>
              <a:t> (mod p) = 1 (mod p) (by Fermat’s little theorem)</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If this equation is not true, then ‘a’ wasn’t a perfect square to begin with</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t>
            </a:r>
            <a:r>
              <a:rPr baseline="-25000" lang="en"/>
              <a:t>q</a:t>
            </a:r>
            <a:r>
              <a:rPr lang="en"/>
              <a:t> for q = p</a:t>
            </a:r>
            <a:r>
              <a:rPr baseline="30000" lang="en"/>
              <a:t>2</a:t>
            </a:r>
            <a:endParaRPr baseline="30000"/>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dk1"/>
                </a:solidFill>
              </a:rPr>
              <a:t>If </a:t>
            </a:r>
            <a:r>
              <a:rPr lang="en">
                <a:solidFill>
                  <a:schemeClr val="dk1"/>
                </a:solidFill>
              </a:rPr>
              <a:t>F</a:t>
            </a:r>
            <a:r>
              <a:rPr baseline="-25000" lang="en">
                <a:solidFill>
                  <a:schemeClr val="dk1"/>
                </a:solidFill>
              </a:rPr>
              <a:t>p</a:t>
            </a:r>
            <a:r>
              <a:rPr lang="en" sz="2800">
                <a:solidFill>
                  <a:schemeClr val="dk1"/>
                </a:solidFill>
              </a:rPr>
              <a:t> </a:t>
            </a:r>
            <a:r>
              <a:rPr lang="en">
                <a:solidFill>
                  <a:schemeClr val="dk1"/>
                </a:solidFill>
              </a:rPr>
              <a:t>was analogous to the real numbers, then F</a:t>
            </a:r>
            <a:r>
              <a:rPr baseline="-25000" lang="en">
                <a:solidFill>
                  <a:schemeClr val="dk1"/>
                </a:solidFill>
              </a:rPr>
              <a:t>p^2</a:t>
            </a:r>
            <a:r>
              <a:rPr lang="en">
                <a:solidFill>
                  <a:schemeClr val="dk1"/>
                </a:solidFill>
              </a:rPr>
              <a:t> is analogous to the complex numbers. With i</a:t>
            </a:r>
            <a:r>
              <a:rPr baseline="30000" lang="en">
                <a:solidFill>
                  <a:schemeClr val="dk1"/>
                </a:solidFill>
              </a:rPr>
              <a:t>2</a:t>
            </a:r>
            <a:r>
              <a:rPr lang="en">
                <a:solidFill>
                  <a:schemeClr val="dk1"/>
                </a:solidFill>
              </a:rPr>
              <a:t> + 1 = 0, elements of F</a:t>
            </a:r>
            <a:r>
              <a:rPr baseline="-25000" lang="en">
                <a:solidFill>
                  <a:schemeClr val="dk1"/>
                </a:solidFill>
              </a:rPr>
              <a:t>p^2</a:t>
            </a:r>
            <a:r>
              <a:rPr lang="en">
                <a:solidFill>
                  <a:schemeClr val="dk1"/>
                </a:solidFill>
              </a:rPr>
              <a:t> are of the form a</a:t>
            </a:r>
            <a:r>
              <a:rPr baseline="-25000" lang="en">
                <a:solidFill>
                  <a:schemeClr val="dk1"/>
                </a:solidFill>
              </a:rPr>
              <a:t>0</a:t>
            </a:r>
            <a:r>
              <a:rPr lang="en">
                <a:solidFill>
                  <a:schemeClr val="dk1"/>
                </a:solidFill>
              </a:rPr>
              <a:t> + a</a:t>
            </a:r>
            <a:r>
              <a:rPr baseline="-25000" lang="en">
                <a:solidFill>
                  <a:schemeClr val="dk1"/>
                </a:solidFill>
              </a:rPr>
              <a:t>1</a:t>
            </a:r>
            <a:r>
              <a:rPr lang="en">
                <a:solidFill>
                  <a:schemeClr val="dk1"/>
                </a:solidFill>
              </a:rPr>
              <a:t>i for a</a:t>
            </a:r>
            <a:r>
              <a:rPr baseline="-25000" lang="en">
                <a:solidFill>
                  <a:schemeClr val="dk1"/>
                </a:solidFill>
              </a:rPr>
              <a:t>0</a:t>
            </a:r>
            <a:r>
              <a:rPr lang="en">
                <a:solidFill>
                  <a:schemeClr val="dk1"/>
                </a:solidFill>
              </a:rPr>
              <a:t>, a</a:t>
            </a:r>
            <a:r>
              <a:rPr baseline="-25000" lang="en">
                <a:solidFill>
                  <a:schemeClr val="dk1"/>
                </a:solidFill>
              </a:rPr>
              <a:t>1</a:t>
            </a:r>
            <a:r>
              <a:rPr lang="en">
                <a:solidFill>
                  <a:schemeClr val="dk1"/>
                </a:solidFill>
              </a:rPr>
              <a:t> in F</a:t>
            </a:r>
            <a:r>
              <a:rPr baseline="-25000" lang="en">
                <a:solidFill>
                  <a:schemeClr val="dk1"/>
                </a:solidFill>
              </a:rPr>
              <a:t>p</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It’s additive and multiplicative operations are the familiar ones when working with complex numbers. For instance, the multiplicative inverse of a + bi is:</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    1                1     (a-bi)         a-bi  </a:t>
            </a:r>
            <a:endParaRPr>
              <a:solidFill>
                <a:schemeClr val="dk1"/>
              </a:solidFill>
            </a:endParaRPr>
          </a:p>
          <a:p>
            <a:pPr indent="0" lvl="0" marL="0" rtl="0" algn="l">
              <a:lnSpc>
                <a:spcPct val="100000"/>
              </a:lnSpc>
              <a:spcBef>
                <a:spcPts val="0"/>
              </a:spcBef>
              <a:spcAft>
                <a:spcPts val="0"/>
              </a:spcAft>
              <a:buNone/>
            </a:pPr>
            <a:r>
              <a:rPr lang="en">
                <a:solidFill>
                  <a:schemeClr val="dk1"/>
                </a:solidFill>
              </a:rPr>
              <a:t>a + bi           a+ bi (a-bi)        a</a:t>
            </a:r>
            <a:r>
              <a:rPr baseline="30000" lang="en">
                <a:solidFill>
                  <a:schemeClr val="dk1"/>
                </a:solidFill>
              </a:rPr>
              <a:t>2</a:t>
            </a:r>
            <a:r>
              <a:rPr lang="en">
                <a:solidFill>
                  <a:schemeClr val="dk1"/>
                </a:solidFill>
              </a:rPr>
              <a:t> + b</a:t>
            </a:r>
            <a:r>
              <a:rPr baseline="30000" lang="en">
                <a:solidFill>
                  <a:schemeClr val="dk1"/>
                </a:solidFill>
              </a:rPr>
              <a:t>2</a:t>
            </a:r>
            <a:endParaRPr baseline="30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cxnSp>
        <p:nvCxnSpPr>
          <p:cNvPr id="113" name="Google Shape;113;p21"/>
          <p:cNvCxnSpPr/>
          <p:nvPr/>
        </p:nvCxnSpPr>
        <p:spPr>
          <a:xfrm>
            <a:off x="406275" y="3300825"/>
            <a:ext cx="587700" cy="0"/>
          </a:xfrm>
          <a:prstGeom prst="straightConnector1">
            <a:avLst/>
          </a:prstGeom>
          <a:noFill/>
          <a:ln cap="flat" cmpd="sng" w="9525">
            <a:solidFill>
              <a:schemeClr val="dk2"/>
            </a:solidFill>
            <a:prstDash val="solid"/>
            <a:round/>
            <a:headEnd len="med" w="med" type="none"/>
            <a:tailEnd len="med" w="med" type="none"/>
          </a:ln>
        </p:spPr>
      </p:cxnSp>
      <p:cxnSp>
        <p:nvCxnSpPr>
          <p:cNvPr id="114" name="Google Shape;114;p21"/>
          <p:cNvCxnSpPr/>
          <p:nvPr/>
        </p:nvCxnSpPr>
        <p:spPr>
          <a:xfrm>
            <a:off x="1124450" y="3308100"/>
            <a:ext cx="384600" cy="72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21"/>
          <p:cNvCxnSpPr/>
          <p:nvPr/>
        </p:nvCxnSpPr>
        <p:spPr>
          <a:xfrm>
            <a:off x="1596000" y="3315350"/>
            <a:ext cx="587700" cy="0"/>
          </a:xfrm>
          <a:prstGeom prst="straightConnector1">
            <a:avLst/>
          </a:prstGeom>
          <a:noFill/>
          <a:ln cap="flat" cmpd="sng" w="9525">
            <a:solidFill>
              <a:schemeClr val="dk2"/>
            </a:solidFill>
            <a:prstDash val="solid"/>
            <a:round/>
            <a:headEnd len="med" w="med" type="none"/>
            <a:tailEnd len="med" w="med" type="none"/>
          </a:ln>
        </p:spPr>
      </p:cxnSp>
      <p:cxnSp>
        <p:nvCxnSpPr>
          <p:cNvPr id="116" name="Google Shape;116;p21"/>
          <p:cNvCxnSpPr/>
          <p:nvPr/>
        </p:nvCxnSpPr>
        <p:spPr>
          <a:xfrm>
            <a:off x="2270675" y="3322600"/>
            <a:ext cx="449700" cy="720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21"/>
          <p:cNvCxnSpPr/>
          <p:nvPr/>
        </p:nvCxnSpPr>
        <p:spPr>
          <a:xfrm flipH="1" rot="10800000">
            <a:off x="2880075" y="3322650"/>
            <a:ext cx="341100" cy="72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21"/>
          <p:cNvCxnSpPr/>
          <p:nvPr/>
        </p:nvCxnSpPr>
        <p:spPr>
          <a:xfrm flipH="1" rot="10800000">
            <a:off x="3271825" y="3315450"/>
            <a:ext cx="711000" cy="14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