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0c8edd8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0c8edd8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0c8edd82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0c8edd82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0c8edd82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0c8edd8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0c8edd8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0c8edd8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0c8edd82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0c8edd8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14e26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14e26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14e26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14e26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14e261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14e261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314e2614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314e2614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314e261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314e261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314e2614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314e2614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0c8edd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0c8edd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0c8edd8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0c8edd8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2.2 - Elliptic Curves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Montgomery elliptic curves are curves of the form: By</a:t>
            </a:r>
            <a:r>
              <a:rPr baseline="30000" lang="en"/>
              <a:t>2</a:t>
            </a:r>
            <a:r>
              <a:rPr lang="en"/>
              <a:t> = x</a:t>
            </a:r>
            <a:r>
              <a:rPr baseline="30000" lang="en"/>
              <a:t>3</a:t>
            </a:r>
            <a:r>
              <a:rPr lang="en"/>
              <a:t> + Ax</a:t>
            </a:r>
            <a:r>
              <a:rPr baseline="30000" lang="en"/>
              <a:t>2</a:t>
            </a:r>
            <a:r>
              <a:rPr lang="en"/>
              <a:t> +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also importantly consider a “point at infinity”, </a:t>
            </a:r>
            <a:r>
              <a:rPr lang="en">
                <a:solidFill>
                  <a:schemeClr val="dk1"/>
                </a:solidFill>
              </a:rPr>
              <a:t>∞, to be part of the curve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Two curves are isomorphic if there is a bijective (one-to-one correspondence) mapping between them of the form (x, y)      (D(x + R), Cy)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They are “quadratic twists” of one another if C = √(B/B</a:t>
            </a:r>
            <a:r>
              <a:rPr baseline="30000" lang="en">
                <a:solidFill>
                  <a:schemeClr val="dk1"/>
                </a:solidFill>
              </a:rPr>
              <a:t>’</a:t>
            </a:r>
            <a:r>
              <a:rPr lang="en">
                <a:solidFill>
                  <a:schemeClr val="dk1"/>
                </a:solidFill>
              </a:rPr>
              <a:t>) and are isomorphic if </a:t>
            </a:r>
            <a:r>
              <a:rPr lang="en">
                <a:solidFill>
                  <a:schemeClr val="dk1"/>
                </a:solidFill>
              </a:rPr>
              <a:t>B/B</a:t>
            </a:r>
            <a:r>
              <a:rPr baseline="30000" lang="en">
                <a:solidFill>
                  <a:schemeClr val="dk1"/>
                </a:solidFill>
              </a:rPr>
              <a:t>’</a:t>
            </a:r>
            <a:r>
              <a:rPr lang="en">
                <a:solidFill>
                  <a:schemeClr val="dk1"/>
                </a:solidFill>
              </a:rPr>
              <a:t> is a perfect square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>
            <a:off x="5078200" y="2372250"/>
            <a:ext cx="1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2"/>
          <p:cNvCxnSpPr/>
          <p:nvPr/>
        </p:nvCxnSpPr>
        <p:spPr>
          <a:xfrm flipH="1">
            <a:off x="5049075" y="2292450"/>
            <a:ext cx="2250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Elliptic curve over the real numbers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803" y="1835403"/>
            <a:ext cx="3222950" cy="21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elliptic curve over the finite field, F</a:t>
            </a:r>
            <a:r>
              <a:rPr baseline="-25000" lang="en"/>
              <a:t>61</a:t>
            </a:r>
            <a:endParaRPr baseline="-250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413" y="1176526"/>
            <a:ext cx="6347175" cy="39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Supersingular meaning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number of solutions to the curve is </a:t>
            </a:r>
            <a:r>
              <a:rPr lang="en"/>
              <a:t>congruent to</a:t>
            </a:r>
            <a:r>
              <a:rPr lang="en"/>
              <a:t> 1 mod char(F</a:t>
            </a:r>
            <a:r>
              <a:rPr baseline="-25000" lang="en"/>
              <a:t>q</a:t>
            </a:r>
            <a:r>
              <a:rPr lang="en"/>
              <a:t>), it is called supersingular.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we care about p = 3 (mod 4) and F</a:t>
            </a:r>
            <a:r>
              <a:rPr baseline="-25000" lang="en"/>
              <a:t>p^2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case, if B = 1, the curve has exactly (p + 1)</a:t>
            </a:r>
            <a:r>
              <a:rPr baseline="30000" lang="en"/>
              <a:t>2</a:t>
            </a:r>
            <a:r>
              <a:rPr lang="en"/>
              <a:t>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Ex. B = 1, p = 7, (7 + 1)</a:t>
            </a:r>
            <a:r>
              <a:rPr baseline="30000" lang="en"/>
              <a:t>2</a:t>
            </a:r>
            <a:r>
              <a:rPr lang="en"/>
              <a:t> = 64 mod 7 = 1 (mod 7) ✓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structure of elliptic curves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Collectively </a:t>
            </a:r>
            <a:r>
              <a:rPr lang="en"/>
              <a:t>supplementing the points on the elliptic curve with a binary addition operation yields an abelian group!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77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</a:t>
            </a:r>
            <a:r>
              <a:rPr lang="en">
                <a:solidFill>
                  <a:schemeClr val="dk1"/>
                </a:solidFill>
              </a:rPr>
              <a:t>I</a:t>
            </a:r>
            <a:r>
              <a:rPr baseline="-25000" lang="en">
                <a:solidFill>
                  <a:schemeClr val="dk1"/>
                </a:solidFill>
              </a:rPr>
              <a:t>SIGN</a:t>
            </a:r>
            <a:r>
              <a:rPr lang="en">
                <a:solidFill>
                  <a:schemeClr val="dk1"/>
                </a:solidFill>
              </a:rPr>
              <a:t> involves the connection between two mathematical concepts that seem unrelated: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Isogenies between supersingular elliptic curves over finite fields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Maximal orders and ideals of quaternion algebras	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2.1 - </a:t>
            </a:r>
            <a:r>
              <a:rPr lang="en"/>
              <a:t>Finite</a:t>
            </a:r>
            <a:r>
              <a:rPr lang="en"/>
              <a:t> Fields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field is a relatively well-equipped algebraic structure. As a review, we can build up to it from more fundamental structures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Abelian group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                 Magma                       Semigroup                Monoid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Abelian g</a:t>
            </a:r>
            <a:r>
              <a:rPr lang="en"/>
              <a:t>roup			</a:t>
            </a:r>
            <a:r>
              <a:rPr lang="en"/>
              <a:t>Group</a:t>
            </a:r>
            <a:endParaRPr/>
          </a:p>
        </p:txBody>
      </p:sp>
      <p:cxnSp>
        <p:nvCxnSpPr>
          <p:cNvPr id="74" name="Google Shape;74;p16"/>
          <p:cNvCxnSpPr/>
          <p:nvPr/>
        </p:nvCxnSpPr>
        <p:spPr>
          <a:xfrm>
            <a:off x="850250" y="1392450"/>
            <a:ext cx="9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6"/>
          <p:cNvCxnSpPr/>
          <p:nvPr/>
        </p:nvCxnSpPr>
        <p:spPr>
          <a:xfrm flipH="1" rot="10800000">
            <a:off x="2832275" y="1388250"/>
            <a:ext cx="1249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6"/>
          <p:cNvCxnSpPr/>
          <p:nvPr/>
        </p:nvCxnSpPr>
        <p:spPr>
          <a:xfrm>
            <a:off x="5338975" y="14091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>
            <a:off x="6563175" y="1700600"/>
            <a:ext cx="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 rot="10800000">
            <a:off x="5405625" y="2799875"/>
            <a:ext cx="75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(S, +)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a(b + c) = ab + ac              (F, +, x)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 \ {0}, x)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5" name="Google Shape;85;p17"/>
          <p:cNvCxnSpPr/>
          <p:nvPr/>
        </p:nvCxnSpPr>
        <p:spPr>
          <a:xfrm>
            <a:off x="1566450" y="2025375"/>
            <a:ext cx="18237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 flipH="1" rot="10800000">
            <a:off x="2107750" y="2800100"/>
            <a:ext cx="13656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 flipH="1" rot="10800000">
            <a:off x="2732350" y="2658225"/>
            <a:ext cx="682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An example is ℚ, the rational numbers (set of fractions with integer numerator and denominator (den ≠ 0))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Closure: Sum or multiplication of rational numbers is rational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Associativity: A sequence of addition operations can be done in any order (similarly for multiplication)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Identity: Additive identity: 0; Multiplicative identity: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Inverse: Can simply negate a number to get its additive inverse; Can flip a fraction to get its multiplicative inverse (remember 0 is not included here)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Commutativity: Can add or multiply two rationals in any order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fields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care about fields with a </a:t>
            </a:r>
            <a:r>
              <a:rPr lang="en" u="sng"/>
              <a:t>finite</a:t>
            </a:r>
            <a:r>
              <a:rPr lang="en"/>
              <a:t> number of elements. All such fields are of prime power order (powers of a single prime). Specifically we care about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p </a:t>
            </a:r>
            <a:r>
              <a:rPr lang="en"/>
              <a:t>(operations are mod p) and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p^2 </a:t>
            </a:r>
            <a:r>
              <a:rPr lang="en"/>
              <a:t>which both have characteristic 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Ex.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p  </a:t>
            </a:r>
            <a:r>
              <a:rPr lang="en"/>
              <a:t>= </a:t>
            </a:r>
            <a:r>
              <a:rPr lang="en">
                <a:solidFill>
                  <a:schemeClr val="dk1"/>
                </a:solidFill>
              </a:rPr>
              <a:t>(ℤ</a:t>
            </a:r>
            <a:r>
              <a:rPr baseline="-25000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, +, x) has characteristic p because 1 + 1 + 1 + … + 1 = 0 (mod 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							     p times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will consider p = 3 (mod 4)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/>
          <p:nvPr/>
        </p:nvSpPr>
        <p:spPr>
          <a:xfrm rot="-5400000">
            <a:off x="6072225" y="1834700"/>
            <a:ext cx="115800" cy="175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residue in F</a:t>
            </a:r>
            <a:r>
              <a:rPr baseline="-25000" lang="en"/>
              <a:t>p</a:t>
            </a:r>
            <a:endParaRPr baseline="-250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for later definitions throughout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number congruent to a perfect square: b</a:t>
            </a:r>
            <a:r>
              <a:rPr baseline="30000" lang="en"/>
              <a:t>2</a:t>
            </a:r>
            <a:r>
              <a:rPr lang="en"/>
              <a:t> = a (mod 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test if ‘a’ is a perfect square in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p </a:t>
            </a:r>
            <a:r>
              <a:rPr lang="en"/>
              <a:t>by raising both sides by (p - 1) /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baseline="30000" lang="en"/>
              <a:t>p-1</a:t>
            </a:r>
            <a:r>
              <a:rPr lang="en"/>
              <a:t> = a</a:t>
            </a:r>
            <a:r>
              <a:rPr baseline="30000" lang="en"/>
              <a:t>(p-1)/2</a:t>
            </a:r>
            <a:r>
              <a:rPr lang="en"/>
              <a:t> (mod p) = 1 (mod p) (by Fermat’s little theorem)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this equation is not true, then ‘a’ wasn’t a perfect square to begin with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q</a:t>
            </a:r>
            <a:r>
              <a:rPr lang="en"/>
              <a:t> for q = p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baseline="-25000" lang="en">
                <a:solidFill>
                  <a:schemeClr val="dk1"/>
                </a:solidFill>
              </a:rPr>
              <a:t>p</a:t>
            </a: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was analogous to the real numbers, then F</a:t>
            </a:r>
            <a:r>
              <a:rPr baseline="-25000" lang="en">
                <a:solidFill>
                  <a:schemeClr val="dk1"/>
                </a:solidFill>
              </a:rPr>
              <a:t>p^2</a:t>
            </a:r>
            <a:r>
              <a:rPr lang="en">
                <a:solidFill>
                  <a:schemeClr val="dk1"/>
                </a:solidFill>
              </a:rPr>
              <a:t> is analogous to the complex numbers. With i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+ 1 = 0, elements of F</a:t>
            </a:r>
            <a:r>
              <a:rPr baseline="-25000" lang="en">
                <a:solidFill>
                  <a:schemeClr val="dk1"/>
                </a:solidFill>
              </a:rPr>
              <a:t>p^2</a:t>
            </a:r>
            <a:r>
              <a:rPr lang="en">
                <a:solidFill>
                  <a:schemeClr val="dk1"/>
                </a:solidFill>
              </a:rPr>
              <a:t> are of the form 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+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i for 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 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in F</a:t>
            </a:r>
            <a:r>
              <a:rPr baseline="-25000" lang="en">
                <a:solidFill>
                  <a:schemeClr val="dk1"/>
                </a:solidFill>
              </a:rPr>
              <a:t>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additive and multiplicative operations are the familiar ones when working with complex numbers. For instance, the multiplicative inverse of a + bi is: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1                1     (a-bi)         a-bi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+ bi           a+ bi (a-bi)        a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b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endParaRPr baseline="30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3" name="Google Shape;113;p21"/>
          <p:cNvCxnSpPr/>
          <p:nvPr/>
        </p:nvCxnSpPr>
        <p:spPr>
          <a:xfrm>
            <a:off x="406275" y="3300825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1124450" y="3308100"/>
            <a:ext cx="384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1596000" y="3315350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2270675" y="3322600"/>
            <a:ext cx="449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/>
          <p:nvPr/>
        </p:nvCxnSpPr>
        <p:spPr>
          <a:xfrm flipH="1" rot="10800000">
            <a:off x="2880075" y="3322650"/>
            <a:ext cx="341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1"/>
          <p:cNvCxnSpPr/>
          <p:nvPr/>
        </p:nvCxnSpPr>
        <p:spPr>
          <a:xfrm flipH="1" rot="10800000">
            <a:off x="3271825" y="3315450"/>
            <a:ext cx="7110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