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e4a97ddc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e4a97ddc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e4a97ddc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e4a97ddc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e4a97ddc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e4a97ddc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e4a97ddc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e4a97ddc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e4a97ddc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e4a97ddc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e4a97ddc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e4a97ddc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e4a97ddc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e4a97ddc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e4a97ddc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e4a97ddc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e4a97ddc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e4a97ddc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e4a97ddc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e4a97ddc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e4a97dd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e4a97dd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e4a97ddc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e4a97ddc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e4a97ddc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e4a97ddc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e4a97ddc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e4a97ddc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e4a97ddc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e4a97ddc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e4a97ddc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e4a97ddc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e4a97ddc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e4a97ddc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4a97ddc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4a97ddc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e4a97ddc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e4a97ddc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e4a97ddc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e4a97ddc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121600"/>
            <a:ext cx="8520600" cy="16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Credit Risk Analysis on Loans Application Data</a:t>
            </a:r>
            <a:endParaRPr sz="3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EDA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5131"/>
              <a:buFont typeface="Arial"/>
              <a:buNone/>
            </a:pPr>
            <a:r>
              <a:rPr lang="en" sz="1520"/>
              <a:t>Outlier Analysis..</a:t>
            </a:r>
            <a:endParaRPr sz="152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5131"/>
              <a:buFont typeface="Arial"/>
              <a:buNone/>
            </a:pPr>
            <a:r>
              <a:rPr lang="en" sz="1520"/>
              <a:t>Income</a:t>
            </a:r>
            <a:endParaRPr sz="1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925" y="1102150"/>
            <a:ext cx="5705475" cy="31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509825" y="1280200"/>
            <a:ext cx="2826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</a:t>
            </a:r>
            <a:r>
              <a:rPr lang="en"/>
              <a:t>positive</a:t>
            </a:r>
            <a:r>
              <a:rPr lang="en"/>
              <a:t> skewness indicating outliers. But </a:t>
            </a:r>
            <a:r>
              <a:rPr lang="en"/>
              <a:t>seems outlier </a:t>
            </a:r>
            <a:r>
              <a:rPr lang="en"/>
              <a:t>data is pretty small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Seems Like Data entry Issue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 many local peaks. Data showing categorical nature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Maybe</a:t>
            </a:r>
            <a:r>
              <a:rPr lang="en"/>
              <a:t> we can perform binning(LOW&lt; MEDIUM, HIGH] to bring them to even scale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368"/>
              <a:buFont typeface="Arial"/>
              <a:buNone/>
            </a:pPr>
            <a:r>
              <a:rPr lang="en" sz="1520"/>
              <a:t>Outlier Analysis..</a:t>
            </a:r>
            <a:endParaRPr sz="152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368"/>
              <a:buFont typeface="Arial"/>
              <a:buNone/>
            </a:pPr>
            <a:r>
              <a:rPr lang="en" sz="1520"/>
              <a:t>Days Registration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950" y="1419375"/>
            <a:ext cx="6115050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/>
        </p:nvSpPr>
        <p:spPr>
          <a:xfrm>
            <a:off x="181250" y="1080000"/>
            <a:ext cx="27756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skewness.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Flatness on the x-axis showing outlier presence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Min value is -24672.0. Which represents 67.6 years(How can someone register </a:t>
            </a:r>
            <a:r>
              <a:rPr lang="en"/>
              <a:t>before</a:t>
            </a:r>
            <a:r>
              <a:rPr lang="en"/>
              <a:t> 67 years??)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1 application is recorded this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May be data entry issue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Record is normal record we can drop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20"/>
              <a:t>Outlier Analysis..</a:t>
            </a:r>
            <a:endParaRPr sz="1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368"/>
              <a:buFont typeface="Arial"/>
              <a:buNone/>
            </a:pPr>
            <a:r>
              <a:rPr lang="en" sz="1520"/>
              <a:t>		Density of Region</a:t>
            </a:r>
            <a:endParaRPr sz="152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2625" y="1192775"/>
            <a:ext cx="5772150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/>
          <p:nvPr/>
        </p:nvSpPr>
        <p:spPr>
          <a:xfrm>
            <a:off x="305900" y="1257550"/>
            <a:ext cx="2916600" cy="3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20"/>
              <a:t>Outlier Analysis..</a:t>
            </a:r>
            <a:endParaRPr sz="1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20"/>
              <a:t>		Car Age</a:t>
            </a:r>
            <a:endParaRPr sz="152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7325" y="1017725"/>
            <a:ext cx="5857875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/>
        </p:nvSpPr>
        <p:spPr>
          <a:xfrm>
            <a:off x="430525" y="1370850"/>
            <a:ext cx="2696400" cy="3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20"/>
              <a:t>Outlier Analysis..</a:t>
            </a:r>
            <a:endParaRPr sz="1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20"/>
              <a:t>		Credit Amount</a:t>
            </a:r>
            <a:endParaRPr sz="152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25" y="0"/>
            <a:ext cx="5857875" cy="31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3074725"/>
            <a:ext cx="2828925" cy="200809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532475" y="1019625"/>
            <a:ext cx="2549100" cy="19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 txBox="1"/>
          <p:nvPr/>
        </p:nvSpPr>
        <p:spPr>
          <a:xfrm>
            <a:off x="3795325" y="3398800"/>
            <a:ext cx="5256900" cy="15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20"/>
              <a:t>Outlier Analysis..</a:t>
            </a:r>
            <a:endParaRPr sz="1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20"/>
              <a:t>		Annuity</a:t>
            </a:r>
            <a:endParaRPr sz="152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825" y="1079500"/>
            <a:ext cx="5800725" cy="31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 txBox="1"/>
          <p:nvPr/>
        </p:nvSpPr>
        <p:spPr>
          <a:xfrm>
            <a:off x="396525" y="1302875"/>
            <a:ext cx="2707800" cy="3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Data Creation/ Data Transformation</a:t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0400" y="1280200"/>
            <a:ext cx="5776926" cy="29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/>
          <p:nvPr/>
        </p:nvSpPr>
        <p:spPr>
          <a:xfrm>
            <a:off x="464500" y="1325525"/>
            <a:ext cx="25152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Performed</a:t>
            </a:r>
            <a:r>
              <a:rPr lang="en"/>
              <a:t> Binning on Income and Credit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: 25 Percentile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Medium : 50 Percentile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/ Large : 75 Percentile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High/ Very large : 100 percentile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AMT CREDIT </a:t>
            </a:r>
            <a:r>
              <a:rPr lang="en"/>
              <a:t>distribution</a:t>
            </a:r>
            <a:r>
              <a:rPr lang="en"/>
              <a:t> is uniform among all categories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Received more application from low income group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 Addressing Data Imbalance</a:t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6600" y="1192775"/>
            <a:ext cx="3752850" cy="24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9"/>
          <p:cNvSpPr txBox="1"/>
          <p:nvPr/>
        </p:nvSpPr>
        <p:spPr>
          <a:xfrm>
            <a:off x="532475" y="1291550"/>
            <a:ext cx="3753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 8% people are facing </a:t>
            </a:r>
            <a:r>
              <a:rPr lang="en"/>
              <a:t>difficulty</a:t>
            </a:r>
            <a:r>
              <a:rPr lang="en"/>
              <a:t> in paying annuity at this at the time of this dataset created. Imbalance is pretty high is TARGET variable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Univariant and </a:t>
            </a:r>
            <a:r>
              <a:rPr lang="en"/>
              <a:t>Bivariate</a:t>
            </a:r>
            <a:r>
              <a:rPr lang="en"/>
              <a:t> Analysis with Respective to Target 0 , 1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Agenda 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Objective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Describing Loan Application Dataset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Data Selection / Data Elimination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Missing Data Analysis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Outlier Analysis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Data Creation/Data Transformation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Addressing Data Imbalance 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Univariant and </a:t>
            </a:r>
            <a:r>
              <a:rPr lang="en">
                <a:solidFill>
                  <a:schemeClr val="dk1"/>
                </a:solidFill>
              </a:rPr>
              <a:t>Bivariate</a:t>
            </a:r>
            <a:r>
              <a:rPr lang="en">
                <a:solidFill>
                  <a:schemeClr val="dk1"/>
                </a:solidFill>
              </a:rPr>
              <a:t> analysis with respective to target 0, 1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Correlation among </a:t>
            </a:r>
            <a:r>
              <a:rPr lang="en">
                <a:solidFill>
                  <a:schemeClr val="dk1"/>
                </a:solidFill>
              </a:rPr>
              <a:t>Continuous Data Attributes  in target 0 Data Set vs Correlation among Continuous Data Attributes  in target 1 Data Set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Describing Previous Loan Dataset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Observation in categorical and Continuous Data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Univariant and Bivariate Analysis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Final Words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775" y="0"/>
            <a:ext cx="8017225" cy="22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r>
              <a:rPr b="1" lang="en"/>
              <a:t> </a:t>
            </a:r>
            <a:r>
              <a:rPr b="1" lang="en"/>
              <a:t>Objective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92950" y="1186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chemeClr val="dk1"/>
                </a:solidFill>
                <a:highlight>
                  <a:srgbClr val="FFFFFF"/>
                </a:highlight>
              </a:rPr>
              <a:t>Aim is to identify patterns which indicate if a client has </a:t>
            </a:r>
            <a:r>
              <a:rPr b="1" lang="en" sz="1950">
                <a:solidFill>
                  <a:srgbClr val="FF0000"/>
                </a:solidFill>
                <a:highlight>
                  <a:srgbClr val="FFFFFF"/>
                </a:highlight>
              </a:rPr>
              <a:t>difficulty while paying</a:t>
            </a:r>
            <a:r>
              <a:rPr b="1" lang="en" sz="1950">
                <a:solidFill>
                  <a:schemeClr val="dk1"/>
                </a:solidFill>
                <a:highlight>
                  <a:srgbClr val="FFFFFF"/>
                </a:highlight>
              </a:rPr>
              <a:t> their installments.</a:t>
            </a:r>
            <a:endParaRPr b="1" sz="1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50">
                <a:solidFill>
                  <a:schemeClr val="dk1"/>
                </a:solidFill>
                <a:highlight>
                  <a:srgbClr val="FFFFFF"/>
                </a:highlight>
              </a:rPr>
              <a:t>In other words, the company wants to </a:t>
            </a:r>
            <a:r>
              <a:rPr b="1" lang="en" sz="1950">
                <a:solidFill>
                  <a:srgbClr val="008000"/>
                </a:solidFill>
                <a:highlight>
                  <a:srgbClr val="FFFFFF"/>
                </a:highlight>
              </a:rPr>
              <a:t>understand the driving factors (or driver variables) behind loan default</a:t>
            </a:r>
            <a:r>
              <a:rPr b="1" lang="en" sz="1950">
                <a:solidFill>
                  <a:schemeClr val="dk1"/>
                </a:solidFill>
                <a:highlight>
                  <a:srgbClr val="FFFFFF"/>
                </a:highlight>
              </a:rPr>
              <a:t>, i.e. the variables which are</a:t>
            </a:r>
            <a:r>
              <a:rPr b="1" lang="en" sz="16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1950">
                <a:solidFill>
                  <a:schemeClr val="dk1"/>
                </a:solidFill>
                <a:highlight>
                  <a:srgbClr val="FFFFFF"/>
                </a:highlight>
              </a:rPr>
              <a:t>strong indicators of default. The company can utilise this knowledge for its portfolio and risk assessment.</a:t>
            </a:r>
            <a:endParaRPr b="1" sz="19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/>
              <a:t>2 </a:t>
            </a:r>
            <a:r>
              <a:rPr b="1" lang="en" sz="2400"/>
              <a:t>Describing Loan Application Dataset</a:t>
            </a:r>
            <a:endParaRPr b="1" sz="24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>
                <a:solidFill>
                  <a:schemeClr val="dk1"/>
                </a:solidFill>
              </a:rPr>
              <a:t>Data Size  : 286.2+ MB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>
                <a:solidFill>
                  <a:schemeClr val="dk1"/>
                </a:solidFill>
              </a:rPr>
              <a:t>Number of </a:t>
            </a:r>
            <a:r>
              <a:rPr lang="en" sz="2000">
                <a:solidFill>
                  <a:schemeClr val="dk1"/>
                </a:solidFill>
              </a:rPr>
              <a:t>Data </a:t>
            </a:r>
            <a:r>
              <a:rPr lang="en">
                <a:solidFill>
                  <a:schemeClr val="dk1"/>
                </a:solidFill>
              </a:rPr>
              <a:t>Attributes Given: 122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>
                <a:solidFill>
                  <a:schemeClr val="dk1"/>
                </a:solidFill>
              </a:rPr>
              <a:t>Number of applications: 3,07,511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>
                <a:solidFill>
                  <a:schemeClr val="dk1"/>
                </a:solidFill>
              </a:rPr>
              <a:t>Note: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>
                <a:solidFill>
                  <a:schemeClr val="dk1"/>
                </a:solidFill>
              </a:rPr>
              <a:t>Not Applicable coded as XNA in categorical Columns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>
                <a:solidFill>
                  <a:schemeClr val="dk1"/>
                </a:solidFill>
              </a:rPr>
              <a:t>Not Applicable coded to large</a:t>
            </a:r>
            <a:r>
              <a:rPr lang="en">
                <a:solidFill>
                  <a:schemeClr val="dk1"/>
                </a:solidFill>
              </a:rPr>
              <a:t> number for </a:t>
            </a:r>
            <a:r>
              <a:rPr lang="en">
                <a:solidFill>
                  <a:schemeClr val="dk1"/>
                </a:solidFill>
              </a:rPr>
              <a:t>numerical</a:t>
            </a:r>
            <a:r>
              <a:rPr lang="en">
                <a:solidFill>
                  <a:schemeClr val="dk1"/>
                </a:solidFill>
              </a:rPr>
              <a:t> columns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>
                <a:solidFill>
                  <a:schemeClr val="dk1"/>
                </a:solidFill>
              </a:rPr>
              <a:t>Missing Data mentioned with NaN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r>
              <a:rPr b="1" lang="en"/>
              <a:t> Data Selection / Data Elimination</a:t>
            </a:r>
            <a:endParaRPr b="1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29">
                <a:solidFill>
                  <a:schemeClr val="dk1"/>
                </a:solidFill>
              </a:rPr>
              <a:t>Low Variance Columns Dropped.</a:t>
            </a:r>
            <a:endParaRPr sz="182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29">
                <a:solidFill>
                  <a:schemeClr val="dk1"/>
                </a:solidFill>
              </a:rPr>
              <a:t>	</a:t>
            </a:r>
            <a:r>
              <a:rPr lang="en" sz="1829">
                <a:solidFill>
                  <a:schemeClr val="dk1"/>
                </a:solidFill>
              </a:rPr>
              <a:t>Mobile </a:t>
            </a:r>
            <a:r>
              <a:rPr lang="en" sz="1829">
                <a:solidFill>
                  <a:schemeClr val="dk1"/>
                </a:solidFill>
              </a:rPr>
              <a:t>Number Columns</a:t>
            </a:r>
            <a:endParaRPr sz="182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29">
                <a:solidFill>
                  <a:schemeClr val="dk1"/>
                </a:solidFill>
              </a:rPr>
              <a:t>	Mandatory Documents Columns</a:t>
            </a:r>
            <a:endParaRPr sz="182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29">
                <a:solidFill>
                  <a:schemeClr val="dk1"/>
                </a:solidFill>
              </a:rPr>
              <a:t>	Chooded Mode as a Metric for Living apartment measures</a:t>
            </a:r>
            <a:endParaRPr sz="182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2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29">
                <a:solidFill>
                  <a:schemeClr val="dk1"/>
                </a:solidFill>
              </a:rPr>
              <a:t>	</a:t>
            </a:r>
            <a:endParaRPr sz="182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29"/>
              <a:t>	</a:t>
            </a:r>
            <a:endParaRPr sz="18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164425" y="9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" sz="2400"/>
              <a:t>4 </a:t>
            </a:r>
            <a:r>
              <a:rPr lang="en" sz="2400"/>
              <a:t>Missing Data Analysis</a:t>
            </a:r>
            <a:endParaRPr sz="2400"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6425" y="781725"/>
            <a:ext cx="5969926" cy="29682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/>
        </p:nvSpPr>
        <p:spPr>
          <a:xfrm>
            <a:off x="271900" y="883675"/>
            <a:ext cx="22092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Missing values categorized </a:t>
            </a:r>
            <a:r>
              <a:rPr lang="en"/>
              <a:t>into</a:t>
            </a:r>
            <a:r>
              <a:rPr lang="en"/>
              <a:t> 4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Attributes describing Building Status has more null values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Organization Type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 more null values. No other categorical data has these many  null values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679750" y="18127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2822325" y="615600"/>
            <a:ext cx="6525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Annuity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Group the data by ["NAME_INCOME_TYPE","NAME_EDUCATION_TYPE", "OCCUPATION_TYPE"] and find the respective AMT_ANNUITY median , then impute the missing value with that. For the imputation values please refer below dataframe</a:t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226575" y="0"/>
            <a:ext cx="312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Imputation Recommendation for columns with null percentage &lt; 13</a:t>
            </a:r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181250" y="1481025"/>
            <a:ext cx="644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Family Members Count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We can impute missing values with mode of the same age people's family count. The mode value here it 2. so we can impute below two applications CNT_FAM_MEMBERS value to 2**</a:t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2418225" y="2664400"/>
            <a:ext cx="64464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Goods Price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All applications, NAME_CONTRACT_TYPE is "Revolving loans". So, we can impute AMT_GOODS_PRICE with  median of Revolving Loans</a:t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871250" y="3530525"/>
            <a:ext cx="644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EXT SOURCE 2 Score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we can impute values with Median of EXT_SOURCE_2 with respective to TARGET (group the target by value , then find the median for each group). If the applicant facing difficulty paying annuity then impute it with 0.44 , else 0.573</a:t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873675" y="4361825"/>
            <a:ext cx="65256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Type Suit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We can impute  missing values  with  mode of ["NAME_FAMILY_STATUS", "CNT_FAM_MEMBERS", "NAME_TYPE_SUITE"] group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Outlier Analysis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lang="en" sz="1520"/>
              <a:t>Outlier Analysis..</a:t>
            </a:r>
            <a:endParaRPr sz="152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SzPct val="65131"/>
              <a:buNone/>
            </a:pPr>
            <a:r>
              <a:rPr lang="en" sz="1520"/>
              <a:t>Days Employed</a:t>
            </a:r>
            <a:endParaRPr sz="1520"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7325" y="1004888"/>
            <a:ext cx="5800725" cy="31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362525" y="1223575"/>
            <a:ext cx="2900400" cy="3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</a:rPr>
              <a:t>Found two peaks in data distribution</a:t>
            </a: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</a:rPr>
              <a:t>The </a:t>
            </a: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</a:rPr>
              <a:t>lowest</a:t>
            </a: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</a:rPr>
              <a:t> peak at 350000 </a:t>
            </a: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</a:rPr>
              <a:t>clearly</a:t>
            </a: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</a:rPr>
              <a:t> indicating outlier</a:t>
            </a: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</a:rPr>
              <a:t>Found Pensioner(55352) and Unemployed(22) set to large value to represent not applicable feature</a:t>
            </a: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