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叶片统计通过算法识别工业大麻叶片，精确测量其直径和长度，从而评估植物生长状况和叶片总面积。为确保数据准确性，我们收集了温度、湿度等环境数据，并进行了异常值清洗与缺失数据补充。此外，我们持续监测叶片从幼苗期到成长期的生长变化，记录叶片数量和尺寸，为优化生长策略提供了坚实的数据支持。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image" Target="../media/image-12-6.png"/><Relationship Id="rId7" Type="http://schemas.openxmlformats.org/officeDocument/2006/relationships/image" Target="../media/image-12-7.png"/><Relationship Id="rId8" Type="http://schemas.openxmlformats.org/officeDocument/2006/relationships/image" Target="../media/image-12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image" Target="../media/image-1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image" Target="../media/image-1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png"/><Relationship Id="rId4" Type="http://schemas.openxmlformats.org/officeDocument/2006/relationships/image" Target="../media/image-17-4.jpg"/><Relationship Id="rId5" Type="http://schemas.openxmlformats.org/officeDocument/2006/relationships/image" Target="../media/image-17-5.jpg"/><Relationship Id="rId6" Type="http://schemas.openxmlformats.org/officeDocument/2006/relationships/image" Target="../media/image-17-6.jp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image" Target="../media/image-1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image" Target="../media/image-19-2.png"/><Relationship Id="rId3" Type="http://schemas.openxmlformats.org/officeDocument/2006/relationships/image" Target="../media/image-19-3.png"/><Relationship Id="rId4" Type="http://schemas.openxmlformats.org/officeDocument/2006/relationships/image" Target="../media/image-19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image" Target="../media/image-20-2.png"/><Relationship Id="rId3" Type="http://schemas.openxmlformats.org/officeDocument/2006/relationships/image" Target="../media/image-20-3.png"/><Relationship Id="rId4" Type="http://schemas.openxmlformats.org/officeDocument/2006/relationships/image" Target="../media/image-20-4.png"/><Relationship Id="rId5" Type="http://schemas.openxmlformats.org/officeDocument/2006/relationships/image" Target="../media/image-20-5.png"/><Relationship Id="rId6" Type="http://schemas.openxmlformats.org/officeDocument/2006/relationships/image" Target="../media/image-20-6.png"/><Relationship Id="rId7" Type="http://schemas.openxmlformats.org/officeDocument/2006/relationships/image" Target="../media/image-20-7.png"/><Relationship Id="rId8" Type="http://schemas.openxmlformats.org/officeDocument/2006/relationships/image" Target="../media/image-20-8.png"/><Relationship Id="rId9" Type="http://schemas.openxmlformats.org/officeDocument/2006/relationships/image" Target="../media/image-20-9.png"/><Relationship Id="rId10" Type="http://schemas.openxmlformats.org/officeDocument/2006/relationships/image" Target="../media/image-20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image" Target="../media/image-21-2.png"/><Relationship Id="rId3" Type="http://schemas.openxmlformats.org/officeDocument/2006/relationships/image" Target="../media/image-21-3.png"/><Relationship Id="rId4" Type="http://schemas.openxmlformats.org/officeDocument/2006/relationships/image" Target="../media/image-21-4.png"/><Relationship Id="rId5" Type="http://schemas.openxmlformats.org/officeDocument/2006/relationships/image" Target="../media/image-2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image" Target="../media/image-22-2.png"/><Relationship Id="rId3" Type="http://schemas.openxmlformats.org/officeDocument/2006/relationships/image" Target="../media/image-22-3.png"/><Relationship Id="rId4" Type="http://schemas.openxmlformats.org/officeDocument/2006/relationships/image" Target="../media/image-2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image" Target="../media/image-5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image" Target="../media/image-6-2.jpg"/><Relationship Id="rId3" Type="http://schemas.openxmlformats.org/officeDocument/2006/relationships/image" Target="../media/image-6-3.jpg"/><Relationship Id="rId4" Type="http://schemas.openxmlformats.org/officeDocument/2006/relationships/image" Target="../media/image-6-4.jp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6128" y="1519555"/>
            <a:ext cx="5596380" cy="14081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4752" b="1" spc="360" kern="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植物生长阶段优化策略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892367" y="4335470"/>
            <a:ext cx="2481091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dirty="0">
                <a:solidFill>
                  <a:srgbClr val="5A6169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汇报人: 讯飞智文</a:t>
            </a:r>
            <a:endParaRPr lang="en-US" sz="1440" dirty="0"/>
          </a:p>
        </p:txBody>
      </p:sp>
      <p:sp>
        <p:nvSpPr>
          <p:cNvPr id="4" name="Text 2"/>
          <p:cNvSpPr/>
          <p:nvPr/>
        </p:nvSpPr>
        <p:spPr>
          <a:xfrm>
            <a:off x="536128" y="3155125"/>
            <a:ext cx="5456353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基于环境参数与AI算法的植物生长管理研究</a:t>
            </a:r>
            <a:endParaRPr lang="en-US" sz="1440" dirty="0"/>
          </a:p>
        </p:txBody>
      </p:sp>
      <p:pic>
        <p:nvPicPr>
          <p:cNvPr id="5" name="Image 0" descr="https://sgw-dx.xf-yun.com/api/v1/sparkdesk/_9d1efd4421de42c096870151a6b67e81_1750731012733-09933089166528932.png?authorization=c2ltcGxlLWp3dCBhaz1zcGFya2Rlc2s4MDAwMDAwMDAwMDE7ZXhwPTMzMjc1MzEwMTU7YWxnbz1obWFjLXNoYTI1NjtzaWc9aUxpWkxUek1TbTRqK1ZaUnU0cXp4ZDJORGVmUHdvckcwaUVHcExWcGRlbz0=&amp;x_location=7YfmxI7B7uKO7jlRxIftd6UYfPD=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89" y="4381190"/>
            <a:ext cx="332979" cy="33297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01227" y="343198"/>
            <a:ext cx="2044723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LOGO</a:t>
            </a:r>
            <a:endParaRPr lang="en-US" sz="1440" dirty="0"/>
          </a:p>
        </p:txBody>
      </p:sp>
      <p:pic>
        <p:nvPicPr>
          <p:cNvPr id="7" name="Image 1" descr="https://sgw-dx.xf-yun.com/api/v1/sparkdesk/_ee13efc5fb5143deb84ca68ad5c68e72_1750731103212-04922612245953767.png?authorization=c2ltcGxlLWp3dCBhaz1zcGFya2Rlc2s4MDAwMDAwMDAwMDE7ZXhwPTMzMjc1MzExMDY7YWxnbz1obWFjLXNoYTI1NjtzaWc9eS85YnlQamZhSlpjNHQ2ZmQyY2k1a1k4T01zODd3T29wMGI3ZTZTQ1puOD0=&amp;x_location=7YfmxI7B7uKO7jlRxIftd6UYfPD=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93" y="421085"/>
            <a:ext cx="301425" cy="3014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973" y="265733"/>
            <a:ext cx="7934797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算法识别</a:t>
            </a:r>
            <a:endParaRPr lang="en-US" sz="144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8" y="1163096"/>
            <a:ext cx="8135797" cy="3235929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6" y="1429421"/>
            <a:ext cx="401272" cy="416328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089" y="1163096"/>
            <a:ext cx="436171" cy="447056"/>
          </a:xfrm>
          <a:prstGeom prst="rect">
            <a:avLst/>
          </a:prstGeom>
        </p:spPr>
      </p:pic>
      <p:pic>
        <p:nvPicPr>
          <p:cNvPr id="6" name="Image 3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362" y="1261609"/>
            <a:ext cx="436171" cy="447056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376390" y="2049383"/>
            <a:ext cx="1914148" cy="3566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算法识别叶片</a:t>
            </a:r>
            <a:endParaRPr lang="en-US" sz="1440" dirty="0"/>
          </a:p>
        </p:txBody>
      </p:sp>
      <p:sp>
        <p:nvSpPr>
          <p:cNvPr id="8" name="Text 2"/>
          <p:cNvSpPr/>
          <p:nvPr/>
        </p:nvSpPr>
        <p:spPr>
          <a:xfrm>
            <a:off x="376390" y="2460863"/>
            <a:ext cx="1914148" cy="1234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通过算法识别工业大麻叶片，统计叶片直径和长度，为植物生长提供数据支持，优化生长策略。</a:t>
            </a:r>
            <a:endParaRPr lang="en-US" sz="1440" dirty="0"/>
          </a:p>
        </p:txBody>
      </p:sp>
      <p:sp>
        <p:nvSpPr>
          <p:cNvPr id="9" name="Text 3"/>
          <p:cNvSpPr/>
          <p:nvPr/>
        </p:nvSpPr>
        <p:spPr>
          <a:xfrm>
            <a:off x="2576779" y="1866290"/>
            <a:ext cx="1913839" cy="3566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算法统计花朵</a:t>
            </a:r>
            <a:endParaRPr lang="en-US" sz="1440" dirty="0"/>
          </a:p>
        </p:txBody>
      </p:sp>
      <p:sp>
        <p:nvSpPr>
          <p:cNvPr id="10" name="Text 4"/>
          <p:cNvSpPr/>
          <p:nvPr/>
        </p:nvSpPr>
        <p:spPr>
          <a:xfrm>
            <a:off x="2576503" y="2278685"/>
            <a:ext cx="1913839" cy="1234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利用算法统计花朵数量，结合环境参数调整，提升开花数量，优化植物开花期的生长效果。</a:t>
            </a:r>
            <a:endParaRPr lang="en-US" sz="1440" dirty="0"/>
          </a:p>
        </p:txBody>
      </p:sp>
      <p:sp>
        <p:nvSpPr>
          <p:cNvPr id="11" name="Text 5"/>
          <p:cNvSpPr/>
          <p:nvPr/>
        </p:nvSpPr>
        <p:spPr>
          <a:xfrm>
            <a:off x="4703674" y="2141525"/>
            <a:ext cx="1913839" cy="3566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数据标注阶段</a:t>
            </a:r>
            <a:endParaRPr lang="en-US" sz="1440" dirty="0"/>
          </a:p>
        </p:txBody>
      </p:sp>
      <p:sp>
        <p:nvSpPr>
          <p:cNvPr id="12" name="Text 6"/>
          <p:cNvSpPr/>
          <p:nvPr/>
        </p:nvSpPr>
        <p:spPr>
          <a:xfrm>
            <a:off x="4703612" y="2553919"/>
            <a:ext cx="1913839" cy="1234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通过人工标注植物生长阶段数据，构建AI系统，识别幼苗期、成长期和开花期，优化植物生长管理。</a:t>
            </a:r>
            <a:endParaRPr lang="en-US" sz="144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973" y="265733"/>
            <a:ext cx="7934797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叶片统计</a:t>
            </a:r>
            <a:endParaRPr lang="en-US" sz="1440" dirty="0"/>
          </a:p>
        </p:txBody>
      </p:sp>
      <p:sp>
        <p:nvSpPr>
          <p:cNvPr id="3" name="Shape 1"/>
          <p:cNvSpPr/>
          <p:nvPr/>
        </p:nvSpPr>
        <p:spPr>
          <a:xfrm>
            <a:off x="4056412" y="1508760"/>
            <a:ext cx="174439" cy="0"/>
          </a:xfrm>
          <a:custGeom>
            <a:avLst/>
            <a:gdLst/>
            <a:ahLst/>
            <a:cxnLst/>
            <a:rect l="l" t="t" r="r" b="b"/>
            <a:pathLst>
              <a:path w="174439" h="0">
                <a:moveTo>
                  <a:pt x="174439" y="0"/>
                </a:moveTo>
                <a:moveTo>
                  <a:pt x="174439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44BCA7"/>
            </a:solidFill>
            <a:prstDash val="solid"/>
            <a:headEnd type="none"/>
            <a:tailEnd type="arrow"/>
          </a:ln>
        </p:spPr>
      </p:sp>
      <p:sp>
        <p:nvSpPr>
          <p:cNvPr id="4" name="Shape 2"/>
          <p:cNvSpPr/>
          <p:nvPr/>
        </p:nvSpPr>
        <p:spPr>
          <a:xfrm>
            <a:off x="4955413" y="2798064"/>
            <a:ext cx="177670" cy="0"/>
          </a:xfrm>
          <a:custGeom>
            <a:avLst/>
            <a:gdLst/>
            <a:ahLst/>
            <a:cxnLst/>
            <a:rect l="l" t="t" r="r" b="b"/>
            <a:pathLst>
              <a:path w="177670" h="0">
                <a:moveTo>
                  <a:pt x="0" y="0"/>
                </a:moveTo>
                <a:moveTo>
                  <a:pt x="0" y="0"/>
                </a:moveTo>
                <a:lnTo>
                  <a:pt x="177670" y="0"/>
                </a:lnTo>
              </a:path>
            </a:pathLst>
          </a:custGeom>
          <a:noFill/>
          <a:ln w="19050">
            <a:solidFill>
              <a:srgbClr val="44BCA7"/>
            </a:solidFill>
            <a:prstDash val="solid"/>
            <a:headEnd type="none"/>
            <a:tailEnd type="arrow"/>
          </a:ln>
        </p:spPr>
      </p:sp>
      <p:sp>
        <p:nvSpPr>
          <p:cNvPr id="5" name="Shape 3"/>
          <p:cNvSpPr/>
          <p:nvPr/>
        </p:nvSpPr>
        <p:spPr>
          <a:xfrm>
            <a:off x="4048826" y="4091940"/>
            <a:ext cx="175088" cy="0"/>
          </a:xfrm>
          <a:custGeom>
            <a:avLst/>
            <a:gdLst/>
            <a:ahLst/>
            <a:cxnLst/>
            <a:rect l="l" t="t" r="r" b="b"/>
            <a:pathLst>
              <a:path w="175088" h="0">
                <a:moveTo>
                  <a:pt x="175088" y="0"/>
                </a:moveTo>
                <a:moveTo>
                  <a:pt x="175088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44BCA7"/>
            </a:solidFill>
            <a:prstDash val="solid"/>
            <a:headEnd type="none"/>
            <a:tailEnd type="arrow"/>
          </a:ln>
        </p:spPr>
      </p:sp>
      <p:sp>
        <p:nvSpPr>
          <p:cNvPr id="6" name="Text 4"/>
          <p:cNvSpPr/>
          <p:nvPr/>
        </p:nvSpPr>
        <p:spPr>
          <a:xfrm>
            <a:off x="4218228" y="1143000"/>
            <a:ext cx="745435" cy="70408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36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7" name="Text 5"/>
          <p:cNvSpPr/>
          <p:nvPr/>
        </p:nvSpPr>
        <p:spPr>
          <a:xfrm>
            <a:off x="4218228" y="3776472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8" name="Text 6"/>
          <p:cNvSpPr/>
          <p:nvPr/>
        </p:nvSpPr>
        <p:spPr>
          <a:xfrm>
            <a:off x="4209084" y="2468880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32" y="1045159"/>
            <a:ext cx="914400" cy="914400"/>
          </a:xfrm>
          <a:prstGeom prst="rect">
            <a:avLst/>
          </a:prstGeom>
        </p:spPr>
      </p:pic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932" y="2350008"/>
            <a:ext cx="914400" cy="914400"/>
          </a:xfrm>
          <a:prstGeom prst="rect">
            <a:avLst/>
          </a:prstGeom>
        </p:spPr>
      </p:pic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932" y="3657600"/>
            <a:ext cx="914400" cy="91440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27671" y="1143000"/>
            <a:ext cx="3567074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b"/>
          <a:lstStyle/>
          <a:p>
            <a:pPr algn="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叶片统计方法</a:t>
            </a:r>
            <a:endParaRPr lang="en-US" sz="1440" dirty="0"/>
          </a:p>
        </p:txBody>
      </p:sp>
      <p:sp>
        <p:nvSpPr>
          <p:cNvPr id="13" name="Text 8"/>
          <p:cNvSpPr/>
          <p:nvPr/>
        </p:nvSpPr>
        <p:spPr>
          <a:xfrm>
            <a:off x="327671" y="1410919"/>
            <a:ext cx="3567074" cy="1234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algn="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通过算法识别工业大麻叶片，并统计叶片的直径和长度，以评估植物的生长状态和健康状况。</a:t>
            </a:r>
            <a:endParaRPr lang="en-US" sz="1440" dirty="0"/>
          </a:p>
        </p:txBody>
      </p:sp>
      <p:sp>
        <p:nvSpPr>
          <p:cNvPr id="14" name="Text 9"/>
          <p:cNvSpPr/>
          <p:nvPr/>
        </p:nvSpPr>
        <p:spPr>
          <a:xfrm>
            <a:off x="5248972" y="2221992"/>
            <a:ext cx="3567074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b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叶片数据分析</a:t>
            </a:r>
            <a:endParaRPr lang="en-US" sz="1440" dirty="0"/>
          </a:p>
        </p:txBody>
      </p:sp>
      <p:sp>
        <p:nvSpPr>
          <p:cNvPr id="15" name="Text 10"/>
          <p:cNvSpPr/>
          <p:nvPr/>
        </p:nvSpPr>
        <p:spPr>
          <a:xfrm>
            <a:off x="5248972" y="2487168"/>
            <a:ext cx="3567357" cy="1234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利用算法对叶片数据进行计算，分析叶片的总面积，为优化植物生长环境提供数据支持。</a:t>
            </a:r>
            <a:endParaRPr lang="en-US" sz="1440" dirty="0"/>
          </a:p>
        </p:txBody>
      </p:sp>
      <p:sp>
        <p:nvSpPr>
          <p:cNvPr id="16" name="Text 11"/>
          <p:cNvSpPr/>
          <p:nvPr/>
        </p:nvSpPr>
        <p:spPr>
          <a:xfrm>
            <a:off x="327671" y="3236976"/>
            <a:ext cx="3567074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b"/>
          <a:lstStyle/>
          <a:p>
            <a:pPr algn="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叶片生长优化</a:t>
            </a:r>
            <a:endParaRPr lang="en-US" sz="1440" dirty="0"/>
          </a:p>
        </p:txBody>
      </p:sp>
      <p:sp>
        <p:nvSpPr>
          <p:cNvPr id="17" name="Text 12"/>
          <p:cNvSpPr/>
          <p:nvPr/>
        </p:nvSpPr>
        <p:spPr>
          <a:xfrm>
            <a:off x="328585" y="3511296"/>
            <a:ext cx="3567074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algn="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基于叶片统计结果，调整温度、湿度和VPD等环境参数，以提升叶片生长效率和植物整体健康。</a:t>
            </a:r>
            <a:endParaRPr lang="en-US" sz="144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973" y="265733"/>
            <a:ext cx="7934797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状态动作</a:t>
            </a:r>
            <a:endParaRPr lang="en-US" sz="144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01" y="1328506"/>
            <a:ext cx="6190318" cy="715773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947616" y="1261402"/>
            <a:ext cx="849980" cy="849980"/>
          </a:xfrm>
          <a:custGeom>
            <a:avLst/>
            <a:gdLst/>
            <a:ahLst/>
            <a:cxnLst/>
            <a:rect l="l" t="t" r="r" b="b"/>
            <a:pathLst>
              <a:path w="849980" h="849980">
                <a:moveTo>
                  <a:pt x="424990" y="0"/>
                </a:moveTo>
                <a:moveTo>
                  <a:pt x="424990" y="0"/>
                </a:moveTo>
                <a:cubicBezTo>
                  <a:pt x="659549" y="0"/>
                  <a:pt x="849980" y="190432"/>
                  <a:pt x="849980" y="424990"/>
                </a:cubicBezTo>
                <a:cubicBezTo>
                  <a:pt x="849980" y="659549"/>
                  <a:pt x="659549" y="849980"/>
                  <a:pt x="424990" y="849980"/>
                </a:cubicBezTo>
                <a:cubicBezTo>
                  <a:pt x="190432" y="849980"/>
                  <a:pt x="0" y="659549"/>
                  <a:pt x="0" y="424990"/>
                </a:cubicBezTo>
                <a:cubicBezTo>
                  <a:pt x="0" y="190432"/>
                  <a:pt x="190432" y="0"/>
                  <a:pt x="424990" y="0"/>
                </a:cubicBezTo>
                <a:close/>
              </a:path>
            </a:pathLst>
          </a:custGeom>
          <a:solidFill>
            <a:srgbClr val="44BCA7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770" y="1470556"/>
            <a:ext cx="431673" cy="431673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401" y="2465646"/>
            <a:ext cx="6190318" cy="715773"/>
          </a:xfrm>
          <a:prstGeom prst="rect">
            <a:avLst/>
          </a:prstGeom>
        </p:spPr>
      </p:pic>
      <p:sp>
        <p:nvSpPr>
          <p:cNvPr id="7" name="Shape 2"/>
          <p:cNvSpPr/>
          <p:nvPr/>
        </p:nvSpPr>
        <p:spPr>
          <a:xfrm>
            <a:off x="7947616" y="2398542"/>
            <a:ext cx="849980" cy="849980"/>
          </a:xfrm>
          <a:custGeom>
            <a:avLst/>
            <a:gdLst/>
            <a:ahLst/>
            <a:cxnLst/>
            <a:rect l="l" t="t" r="r" b="b"/>
            <a:pathLst>
              <a:path w="849980" h="849980">
                <a:moveTo>
                  <a:pt x="424990" y="0"/>
                </a:moveTo>
                <a:moveTo>
                  <a:pt x="424990" y="0"/>
                </a:moveTo>
                <a:cubicBezTo>
                  <a:pt x="659549" y="0"/>
                  <a:pt x="849980" y="190432"/>
                  <a:pt x="849980" y="424990"/>
                </a:cubicBezTo>
                <a:cubicBezTo>
                  <a:pt x="849980" y="659549"/>
                  <a:pt x="659549" y="849980"/>
                  <a:pt x="424990" y="849980"/>
                </a:cubicBezTo>
                <a:cubicBezTo>
                  <a:pt x="190432" y="849980"/>
                  <a:pt x="0" y="659549"/>
                  <a:pt x="0" y="424990"/>
                </a:cubicBezTo>
                <a:cubicBezTo>
                  <a:pt x="0" y="190432"/>
                  <a:pt x="190432" y="0"/>
                  <a:pt x="424990" y="0"/>
                </a:cubicBezTo>
                <a:close/>
              </a:path>
            </a:pathLst>
          </a:custGeom>
          <a:solidFill>
            <a:srgbClr val="44BCA7"/>
          </a:solidFill>
          <a:ln/>
        </p:spPr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401" y="3602785"/>
            <a:ext cx="6190318" cy="715773"/>
          </a:xfrm>
          <a:prstGeom prst="rect">
            <a:avLst/>
          </a:prstGeom>
        </p:spPr>
      </p:pic>
      <p:sp>
        <p:nvSpPr>
          <p:cNvPr id="9" name="Shape 3"/>
          <p:cNvSpPr/>
          <p:nvPr/>
        </p:nvSpPr>
        <p:spPr>
          <a:xfrm>
            <a:off x="7947616" y="3535681"/>
            <a:ext cx="849980" cy="849980"/>
          </a:xfrm>
          <a:custGeom>
            <a:avLst/>
            <a:gdLst/>
            <a:ahLst/>
            <a:cxnLst/>
            <a:rect l="l" t="t" r="r" b="b"/>
            <a:pathLst>
              <a:path w="849980" h="849980">
                <a:moveTo>
                  <a:pt x="424990" y="0"/>
                </a:moveTo>
                <a:moveTo>
                  <a:pt x="424990" y="0"/>
                </a:moveTo>
                <a:cubicBezTo>
                  <a:pt x="659549" y="0"/>
                  <a:pt x="849980" y="190432"/>
                  <a:pt x="849980" y="424990"/>
                </a:cubicBezTo>
                <a:cubicBezTo>
                  <a:pt x="849980" y="659549"/>
                  <a:pt x="659549" y="849980"/>
                  <a:pt x="424990" y="849980"/>
                </a:cubicBezTo>
                <a:cubicBezTo>
                  <a:pt x="190432" y="849980"/>
                  <a:pt x="0" y="659549"/>
                  <a:pt x="0" y="424990"/>
                </a:cubicBezTo>
                <a:cubicBezTo>
                  <a:pt x="0" y="190432"/>
                  <a:pt x="190432" y="0"/>
                  <a:pt x="424990" y="0"/>
                </a:cubicBezTo>
                <a:close/>
              </a:path>
            </a:pathLst>
          </a:custGeom>
          <a:solidFill>
            <a:srgbClr val="44BCA7"/>
          </a:solidFill>
          <a:ln/>
        </p:spPr>
      </p:sp>
      <p:sp>
        <p:nvSpPr>
          <p:cNvPr id="10" name="Shape 4"/>
          <p:cNvSpPr/>
          <p:nvPr/>
        </p:nvSpPr>
        <p:spPr>
          <a:xfrm>
            <a:off x="2112529" y="948422"/>
            <a:ext cx="0" cy="3858464"/>
          </a:xfrm>
          <a:custGeom>
            <a:avLst/>
            <a:gdLst/>
            <a:ahLst/>
            <a:cxnLst/>
            <a:rect l="l" t="t" r="r" b="b"/>
            <a:pathLst>
              <a:path w="0" h="3858464">
                <a:moveTo>
                  <a:pt x="0" y="0"/>
                </a:moveTo>
                <a:moveTo>
                  <a:pt x="0" y="0"/>
                </a:moveTo>
                <a:lnTo>
                  <a:pt x="0" y="3858464"/>
                </a:lnTo>
              </a:path>
            </a:pathLst>
          </a:custGeom>
          <a:noFill/>
          <a:ln w="9525">
            <a:solidFill>
              <a:srgbClr val="44BCA7">
                <a:alpha val="47059"/>
              </a:srgbClr>
            </a:solidFill>
            <a:prstDash val="solid"/>
            <a:headEnd type="none"/>
            <a:tailEnd type="none"/>
          </a:ln>
        </p:spPr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1089" y="1087716"/>
            <a:ext cx="182880" cy="344425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346989" y="1375496"/>
            <a:ext cx="1674101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状态与动作</a:t>
            </a:r>
            <a:endParaRPr lang="en-US" sz="1440" dirty="0"/>
          </a:p>
        </p:txBody>
      </p:sp>
      <p:sp>
        <p:nvSpPr>
          <p:cNvPr id="13" name="Text 6"/>
          <p:cNvSpPr/>
          <p:nvPr/>
        </p:nvSpPr>
        <p:spPr>
          <a:xfrm>
            <a:off x="2476522" y="1384640"/>
            <a:ext cx="5525701" cy="6035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当前状态包括温度、湿度和VPD，动作通过调整这些参数来优化环境，目标是提高发芽率和叶片总面积。</a:t>
            </a:r>
            <a:endParaRPr lang="en-US" sz="1440" dirty="0"/>
          </a:p>
        </p:txBody>
      </p:sp>
      <p:sp>
        <p:nvSpPr>
          <p:cNvPr id="14" name="Text 7"/>
          <p:cNvSpPr/>
          <p:nvPr/>
        </p:nvSpPr>
        <p:spPr>
          <a:xfrm>
            <a:off x="346404" y="2541339"/>
            <a:ext cx="1674686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数据收集与清洗</a:t>
            </a:r>
            <a:endParaRPr lang="en-US" sz="1440" dirty="0"/>
          </a:p>
        </p:txBody>
      </p:sp>
      <p:sp>
        <p:nvSpPr>
          <p:cNvPr id="15" name="Text 8"/>
          <p:cNvSpPr/>
          <p:nvPr/>
        </p:nvSpPr>
        <p:spPr>
          <a:xfrm>
            <a:off x="2476522" y="2521780"/>
            <a:ext cx="5525701" cy="6035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收集温度、湿度和VPD数据，清洗异常值并补充缺失数据，确保数据准确性以支持AI模型训练。</a:t>
            </a:r>
            <a:endParaRPr lang="en-US" sz="1440" dirty="0"/>
          </a:p>
        </p:txBody>
      </p:sp>
      <p:sp>
        <p:nvSpPr>
          <p:cNvPr id="16" name="Text 9"/>
          <p:cNvSpPr/>
          <p:nvPr/>
        </p:nvSpPr>
        <p:spPr>
          <a:xfrm>
            <a:off x="346404" y="3678478"/>
            <a:ext cx="1674686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算法应用</a:t>
            </a:r>
            <a:endParaRPr lang="en-US" sz="1440" dirty="0"/>
          </a:p>
        </p:txBody>
      </p:sp>
      <p:sp>
        <p:nvSpPr>
          <p:cNvPr id="17" name="Text 10"/>
          <p:cNvSpPr/>
          <p:nvPr/>
        </p:nvSpPr>
        <p:spPr>
          <a:xfrm>
            <a:off x="2476522" y="3658920"/>
            <a:ext cx="5525701" cy="6035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通过算法识别叶片、统计直径和长度，并计算花朵数量，优化环境参数以提高植物生长效率。</a:t>
            </a:r>
            <a:endParaRPr lang="en-US" sz="1440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0597" y="3788662"/>
            <a:ext cx="344018" cy="344018"/>
          </a:xfrm>
          <a:prstGeom prst="rect">
            <a:avLst/>
          </a:prstGeom>
        </p:spPr>
      </p:pic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6866" y="2617792"/>
            <a:ext cx="41148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973" y="265733"/>
            <a:ext cx="7934797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目标设定</a:t>
            </a:r>
            <a:endParaRPr lang="en-US" sz="1440" dirty="0"/>
          </a:p>
        </p:txBody>
      </p:sp>
      <p:sp>
        <p:nvSpPr>
          <p:cNvPr id="3" name="Shape 1"/>
          <p:cNvSpPr/>
          <p:nvPr/>
        </p:nvSpPr>
        <p:spPr>
          <a:xfrm>
            <a:off x="4056412" y="1508760"/>
            <a:ext cx="174439" cy="0"/>
          </a:xfrm>
          <a:custGeom>
            <a:avLst/>
            <a:gdLst/>
            <a:ahLst/>
            <a:cxnLst/>
            <a:rect l="l" t="t" r="r" b="b"/>
            <a:pathLst>
              <a:path w="174439" h="0">
                <a:moveTo>
                  <a:pt x="174439" y="0"/>
                </a:moveTo>
                <a:moveTo>
                  <a:pt x="174439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44BCA7"/>
            </a:solidFill>
            <a:prstDash val="solid"/>
            <a:headEnd type="none"/>
            <a:tailEnd type="arrow"/>
          </a:ln>
        </p:spPr>
      </p:sp>
      <p:sp>
        <p:nvSpPr>
          <p:cNvPr id="4" name="Shape 2"/>
          <p:cNvSpPr/>
          <p:nvPr/>
        </p:nvSpPr>
        <p:spPr>
          <a:xfrm>
            <a:off x="4955413" y="2798064"/>
            <a:ext cx="177670" cy="0"/>
          </a:xfrm>
          <a:custGeom>
            <a:avLst/>
            <a:gdLst/>
            <a:ahLst/>
            <a:cxnLst/>
            <a:rect l="l" t="t" r="r" b="b"/>
            <a:pathLst>
              <a:path w="177670" h="0">
                <a:moveTo>
                  <a:pt x="0" y="0"/>
                </a:moveTo>
                <a:moveTo>
                  <a:pt x="0" y="0"/>
                </a:moveTo>
                <a:lnTo>
                  <a:pt x="177670" y="0"/>
                </a:lnTo>
              </a:path>
            </a:pathLst>
          </a:custGeom>
          <a:noFill/>
          <a:ln w="19050">
            <a:solidFill>
              <a:srgbClr val="44BCA7"/>
            </a:solidFill>
            <a:prstDash val="solid"/>
            <a:headEnd type="none"/>
            <a:tailEnd type="arrow"/>
          </a:ln>
        </p:spPr>
      </p:sp>
      <p:sp>
        <p:nvSpPr>
          <p:cNvPr id="5" name="Shape 3"/>
          <p:cNvSpPr/>
          <p:nvPr/>
        </p:nvSpPr>
        <p:spPr>
          <a:xfrm>
            <a:off x="4048826" y="4091940"/>
            <a:ext cx="175088" cy="0"/>
          </a:xfrm>
          <a:custGeom>
            <a:avLst/>
            <a:gdLst/>
            <a:ahLst/>
            <a:cxnLst/>
            <a:rect l="l" t="t" r="r" b="b"/>
            <a:pathLst>
              <a:path w="175088" h="0">
                <a:moveTo>
                  <a:pt x="175088" y="0"/>
                </a:moveTo>
                <a:moveTo>
                  <a:pt x="175088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44BCA7"/>
            </a:solidFill>
            <a:prstDash val="solid"/>
            <a:headEnd type="none"/>
            <a:tailEnd type="arrow"/>
          </a:ln>
        </p:spPr>
      </p:sp>
      <p:sp>
        <p:nvSpPr>
          <p:cNvPr id="6" name="Text 4"/>
          <p:cNvSpPr/>
          <p:nvPr/>
        </p:nvSpPr>
        <p:spPr>
          <a:xfrm>
            <a:off x="4218228" y="1143000"/>
            <a:ext cx="745435" cy="70408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36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7" name="Text 5"/>
          <p:cNvSpPr/>
          <p:nvPr/>
        </p:nvSpPr>
        <p:spPr>
          <a:xfrm>
            <a:off x="4218228" y="3776472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8" name="Text 6"/>
          <p:cNvSpPr/>
          <p:nvPr/>
        </p:nvSpPr>
        <p:spPr>
          <a:xfrm>
            <a:off x="4209084" y="2468880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32" y="1045159"/>
            <a:ext cx="914400" cy="914400"/>
          </a:xfrm>
          <a:prstGeom prst="rect">
            <a:avLst/>
          </a:prstGeom>
        </p:spPr>
      </p:pic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932" y="2350008"/>
            <a:ext cx="914400" cy="914400"/>
          </a:xfrm>
          <a:prstGeom prst="rect">
            <a:avLst/>
          </a:prstGeom>
        </p:spPr>
      </p:pic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932" y="3657600"/>
            <a:ext cx="914400" cy="91440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27671" y="1143000"/>
            <a:ext cx="3567074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b"/>
          <a:lstStyle/>
          <a:p>
            <a:pPr algn="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发芽阶段目标</a:t>
            </a:r>
            <a:endParaRPr lang="en-US" sz="1440" dirty="0"/>
          </a:p>
        </p:txBody>
      </p:sp>
      <p:sp>
        <p:nvSpPr>
          <p:cNvPr id="13" name="Text 8"/>
          <p:cNvSpPr/>
          <p:nvPr/>
        </p:nvSpPr>
        <p:spPr>
          <a:xfrm>
            <a:off x="327671" y="1410919"/>
            <a:ext cx="3567074" cy="1234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algn="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通过设置多个帐篷种植，记录每次成绩并制定策略，提高发芽率、叶片数量等产出指标，优化环境适应性。</a:t>
            </a:r>
            <a:endParaRPr lang="en-US" sz="1440" dirty="0"/>
          </a:p>
        </p:txBody>
      </p:sp>
      <p:sp>
        <p:nvSpPr>
          <p:cNvPr id="14" name="Text 9"/>
          <p:cNvSpPr/>
          <p:nvPr/>
        </p:nvSpPr>
        <p:spPr>
          <a:xfrm>
            <a:off x="5248972" y="2221992"/>
            <a:ext cx="3567074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b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数据收集与清洗</a:t>
            </a:r>
            <a:endParaRPr lang="en-US" sz="1440" dirty="0"/>
          </a:p>
        </p:txBody>
      </p:sp>
      <p:sp>
        <p:nvSpPr>
          <p:cNvPr id="15" name="Text 10"/>
          <p:cNvSpPr/>
          <p:nvPr/>
        </p:nvSpPr>
        <p:spPr>
          <a:xfrm>
            <a:off x="5248972" y="2487168"/>
            <a:ext cx="3567357" cy="1234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收集温度、湿度等环境数据，清洗异常值并补充缺失信息，确保数据准确性，为后续分析提供可靠基础。</a:t>
            </a:r>
            <a:endParaRPr lang="en-US" sz="1440" dirty="0"/>
          </a:p>
        </p:txBody>
      </p:sp>
      <p:sp>
        <p:nvSpPr>
          <p:cNvPr id="16" name="Text 11"/>
          <p:cNvSpPr/>
          <p:nvPr/>
        </p:nvSpPr>
        <p:spPr>
          <a:xfrm>
            <a:off x="327671" y="3236976"/>
            <a:ext cx="3567074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b"/>
          <a:lstStyle/>
          <a:p>
            <a:pPr algn="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AI推荐设置</a:t>
            </a:r>
            <a:endParaRPr lang="en-US" sz="1440" dirty="0"/>
          </a:p>
        </p:txBody>
      </p:sp>
      <p:sp>
        <p:nvSpPr>
          <p:cNvPr id="17" name="Text 12"/>
          <p:cNvSpPr/>
          <p:nvPr/>
        </p:nvSpPr>
        <p:spPr>
          <a:xfrm>
            <a:off x="328585" y="3511296"/>
            <a:ext cx="3567074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algn="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基于当前环境状态和动作，通过AI系统优化温度、湿度等参数，目标是获得更高的发芽率和植物生长表现。</a:t>
            </a:r>
            <a:endParaRPr lang="en-US" sz="144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7782" y="1400835"/>
            <a:ext cx="2214642" cy="16367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7632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517782" y="2649722"/>
            <a:ext cx="4481125" cy="6492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48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成长期</a:t>
            </a:r>
            <a:endParaRPr lang="en-US" sz="1440" dirty="0"/>
          </a:p>
        </p:txBody>
      </p:sp>
      <p:sp>
        <p:nvSpPr>
          <p:cNvPr id="4" name="Text 2"/>
          <p:cNvSpPr/>
          <p:nvPr/>
        </p:nvSpPr>
        <p:spPr>
          <a:xfrm>
            <a:off x="1001227" y="343198"/>
            <a:ext cx="2044723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LOGO</a:t>
            </a:r>
            <a:endParaRPr lang="en-US" sz="1440" dirty="0"/>
          </a:p>
        </p:txBody>
      </p:sp>
      <p:pic>
        <p:nvPicPr>
          <p:cNvPr id="5" name="Image 0" descr="https://sgw-dx.xf-yun.com/api/v1/sparkdesk/_ee13efc5fb5143deb84ca68ad5c68e72_1750731103212-04922612245953767.png?authorization=c2ltcGxlLWp3dCBhaz1zcGFya2Rlc2s4MDAwMDAwMDAwMDE7ZXhwPTMzMjc1MzExMDY7YWxnbz1obWFjLXNoYTI1NjtzaWc9eS85YnlQamZhSlpjNHQ2ZmQyY2k1a1k4T01zODd3T29wMGI3ZTZTQ1puOD0=&amp;x_location=7YfmxI7B7uKO7jlRxIftd6UYfPD=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93" y="421085"/>
            <a:ext cx="301425" cy="301425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705693" y="4642032"/>
            <a:ext cx="296485" cy="0"/>
          </a:xfrm>
          <a:custGeom>
            <a:avLst/>
            <a:gdLst/>
            <a:ahLst/>
            <a:cxnLst/>
            <a:rect l="l" t="t" r="r" b="b"/>
            <a:pathLst>
              <a:path w="296485" h="0">
                <a:moveTo>
                  <a:pt x="0" y="0"/>
                </a:moveTo>
                <a:moveTo>
                  <a:pt x="0" y="0"/>
                </a:moveTo>
                <a:lnTo>
                  <a:pt x="296485" y="0"/>
                </a:lnTo>
              </a:path>
            </a:pathLst>
          </a:custGeom>
          <a:noFill/>
          <a:ln w="47625">
            <a:solidFill>
              <a:srgbClr val="00070F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79973" y="265733"/>
            <a:ext cx="7934797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叶片统计</a:t>
            </a:r>
            <a:endParaRPr lang="en-US" sz="1440" dirty="0"/>
          </a:p>
        </p:txBody>
      </p:sp>
      <p:sp>
        <p:nvSpPr>
          <p:cNvPr id="4" name="Shape 1"/>
          <p:cNvSpPr/>
          <p:nvPr/>
        </p:nvSpPr>
        <p:spPr>
          <a:xfrm>
            <a:off x="331005" y="1074314"/>
            <a:ext cx="528891" cy="391522"/>
          </a:xfrm>
          <a:custGeom>
            <a:avLst/>
            <a:gdLst/>
            <a:ahLst/>
            <a:cxnLst/>
            <a:rect l="l" t="t" r="r" b="b"/>
            <a:pathLst>
              <a:path w="528891" h="391522">
                <a:moveTo>
                  <a:pt x="0" y="0"/>
                </a:moveTo>
                <a:moveTo>
                  <a:pt x="0" y="0"/>
                </a:moveTo>
                <a:lnTo>
                  <a:pt x="528891" y="0"/>
                </a:lnTo>
                <a:lnTo>
                  <a:pt x="528891" y="391522"/>
                </a:lnTo>
                <a:lnTo>
                  <a:pt x="0" y="391522"/>
                </a:lnTo>
                <a:close/>
              </a:path>
            </a:pathLst>
          </a:custGeom>
          <a:solidFill>
            <a:srgbClr val="44BCA7"/>
          </a:solidFill>
          <a:ln/>
        </p:spPr>
      </p:sp>
      <p:sp>
        <p:nvSpPr>
          <p:cNvPr id="5" name="Shape 2"/>
          <p:cNvSpPr/>
          <p:nvPr/>
        </p:nvSpPr>
        <p:spPr>
          <a:xfrm>
            <a:off x="859528" y="1068907"/>
            <a:ext cx="3383280" cy="1645920"/>
          </a:xfrm>
          <a:custGeom>
            <a:avLst/>
            <a:gdLst/>
            <a:ahLst/>
            <a:cxnLst/>
            <a:rect l="l" t="t" r="r" b="b"/>
            <a:pathLst>
              <a:path w="3383280" h="1645920">
                <a:moveTo>
                  <a:pt x="0" y="0"/>
                </a:moveTo>
                <a:moveTo>
                  <a:pt x="0" y="0"/>
                </a:moveTo>
                <a:lnTo>
                  <a:pt x="3383280" y="0"/>
                </a:lnTo>
                <a:lnTo>
                  <a:pt x="3383280" y="1645920"/>
                </a:lnTo>
                <a:lnTo>
                  <a:pt x="0" y="1645920"/>
                </a:lnTo>
                <a:close/>
              </a:path>
            </a:pathLst>
          </a:custGeom>
          <a:solidFill>
            <a:srgbClr val="44BCA7">
              <a:alpha val="10000"/>
            </a:srgbClr>
          </a:solidFill>
          <a:ln/>
        </p:spPr>
      </p:sp>
      <p:sp>
        <p:nvSpPr>
          <p:cNvPr id="6" name="Shape 3"/>
          <p:cNvSpPr/>
          <p:nvPr/>
        </p:nvSpPr>
        <p:spPr>
          <a:xfrm>
            <a:off x="5454503" y="1292047"/>
            <a:ext cx="3383280" cy="1645920"/>
          </a:xfrm>
          <a:custGeom>
            <a:avLst/>
            <a:gdLst/>
            <a:ahLst/>
            <a:cxnLst/>
            <a:rect l="l" t="t" r="r" b="b"/>
            <a:pathLst>
              <a:path w="3383280" h="1645920">
                <a:moveTo>
                  <a:pt x="0" y="0"/>
                </a:moveTo>
                <a:moveTo>
                  <a:pt x="0" y="0"/>
                </a:moveTo>
                <a:lnTo>
                  <a:pt x="3383280" y="0"/>
                </a:lnTo>
                <a:lnTo>
                  <a:pt x="3383280" y="1645920"/>
                </a:lnTo>
                <a:lnTo>
                  <a:pt x="0" y="1645920"/>
                </a:lnTo>
                <a:close/>
              </a:path>
            </a:pathLst>
          </a:custGeom>
          <a:solidFill>
            <a:srgbClr val="44BCA7">
              <a:alpha val="10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1744782" y="3012034"/>
            <a:ext cx="3383280" cy="1645920"/>
          </a:xfrm>
          <a:custGeom>
            <a:avLst/>
            <a:gdLst/>
            <a:ahLst/>
            <a:cxnLst/>
            <a:rect l="l" t="t" r="r" b="b"/>
            <a:pathLst>
              <a:path w="3383280" h="1645920">
                <a:moveTo>
                  <a:pt x="0" y="0"/>
                </a:moveTo>
                <a:moveTo>
                  <a:pt x="0" y="0"/>
                </a:moveTo>
                <a:lnTo>
                  <a:pt x="3383280" y="0"/>
                </a:lnTo>
                <a:lnTo>
                  <a:pt x="3383280" y="1645920"/>
                </a:lnTo>
                <a:lnTo>
                  <a:pt x="0" y="1645920"/>
                </a:lnTo>
                <a:close/>
              </a:path>
            </a:pathLst>
          </a:custGeom>
          <a:solidFill>
            <a:srgbClr val="44BCA7">
              <a:alpha val="10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233065" y="1065170"/>
            <a:ext cx="688194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9" name="Shape 6"/>
          <p:cNvSpPr/>
          <p:nvPr/>
        </p:nvSpPr>
        <p:spPr>
          <a:xfrm>
            <a:off x="1215732" y="3016916"/>
            <a:ext cx="528891" cy="391522"/>
          </a:xfrm>
          <a:custGeom>
            <a:avLst/>
            <a:gdLst/>
            <a:ahLst/>
            <a:cxnLst/>
            <a:rect l="l" t="t" r="r" b="b"/>
            <a:pathLst>
              <a:path w="528891" h="391522">
                <a:moveTo>
                  <a:pt x="0" y="0"/>
                </a:moveTo>
                <a:moveTo>
                  <a:pt x="0" y="0"/>
                </a:moveTo>
                <a:lnTo>
                  <a:pt x="528891" y="0"/>
                </a:lnTo>
                <a:lnTo>
                  <a:pt x="528891" y="391522"/>
                </a:lnTo>
                <a:lnTo>
                  <a:pt x="0" y="391522"/>
                </a:lnTo>
                <a:close/>
              </a:path>
            </a:pathLst>
          </a:custGeom>
          <a:solidFill>
            <a:srgbClr val="44BCA7"/>
          </a:solidFill>
          <a:ln/>
        </p:spPr>
      </p:sp>
      <p:sp>
        <p:nvSpPr>
          <p:cNvPr id="10" name="Text 7"/>
          <p:cNvSpPr/>
          <p:nvPr/>
        </p:nvSpPr>
        <p:spPr>
          <a:xfrm>
            <a:off x="1142580" y="3011509"/>
            <a:ext cx="650309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11" name="Shape 8"/>
          <p:cNvSpPr/>
          <p:nvPr/>
        </p:nvSpPr>
        <p:spPr>
          <a:xfrm>
            <a:off x="4925474" y="1297507"/>
            <a:ext cx="528891" cy="391522"/>
          </a:xfrm>
          <a:custGeom>
            <a:avLst/>
            <a:gdLst/>
            <a:ahLst/>
            <a:cxnLst/>
            <a:rect l="l" t="t" r="r" b="b"/>
            <a:pathLst>
              <a:path w="528891" h="391522">
                <a:moveTo>
                  <a:pt x="0" y="0"/>
                </a:moveTo>
                <a:moveTo>
                  <a:pt x="0" y="0"/>
                </a:moveTo>
                <a:lnTo>
                  <a:pt x="528891" y="0"/>
                </a:lnTo>
                <a:lnTo>
                  <a:pt x="528891" y="391522"/>
                </a:lnTo>
                <a:lnTo>
                  <a:pt x="0" y="391522"/>
                </a:lnTo>
                <a:close/>
              </a:path>
            </a:pathLst>
          </a:custGeom>
          <a:solidFill>
            <a:srgbClr val="44BCA7"/>
          </a:solidFill>
          <a:ln/>
        </p:spPr>
      </p:sp>
      <p:sp>
        <p:nvSpPr>
          <p:cNvPr id="12" name="Text 9"/>
          <p:cNvSpPr/>
          <p:nvPr/>
        </p:nvSpPr>
        <p:spPr>
          <a:xfrm>
            <a:off x="4806602" y="1292100"/>
            <a:ext cx="739524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13" name="Text 10"/>
          <p:cNvSpPr/>
          <p:nvPr/>
        </p:nvSpPr>
        <p:spPr>
          <a:xfrm>
            <a:off x="896472" y="1160347"/>
            <a:ext cx="3346337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叶片统计方法</a:t>
            </a:r>
            <a:endParaRPr lang="en-US" sz="1440" dirty="0"/>
          </a:p>
        </p:txBody>
      </p:sp>
      <p:sp>
        <p:nvSpPr>
          <p:cNvPr id="14" name="Text 11"/>
          <p:cNvSpPr/>
          <p:nvPr/>
        </p:nvSpPr>
        <p:spPr>
          <a:xfrm>
            <a:off x="943775" y="1572883"/>
            <a:ext cx="3165112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通过算法识别工业大麻叶片，并统计其直径和长度，以评估植物生长状况和叶片总面积。</a:t>
            </a:r>
            <a:endParaRPr lang="en-US" sz="1440" dirty="0"/>
          </a:p>
        </p:txBody>
      </p:sp>
      <p:sp>
        <p:nvSpPr>
          <p:cNvPr id="15" name="Text 12"/>
          <p:cNvSpPr/>
          <p:nvPr/>
        </p:nvSpPr>
        <p:spPr>
          <a:xfrm>
            <a:off x="5491399" y="1383523"/>
            <a:ext cx="3346384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数据收集与清洗</a:t>
            </a:r>
            <a:endParaRPr lang="en-US" sz="1440" dirty="0"/>
          </a:p>
        </p:txBody>
      </p:sp>
      <p:sp>
        <p:nvSpPr>
          <p:cNvPr id="16" name="Text 13"/>
          <p:cNvSpPr/>
          <p:nvPr/>
        </p:nvSpPr>
        <p:spPr>
          <a:xfrm>
            <a:off x="5538734" y="1805026"/>
            <a:ext cx="3156792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收集温度、湿度等环境数据，清洗异常值并补充缺失数据，确保数据准确性以支持叶片统计。</a:t>
            </a:r>
            <a:endParaRPr lang="en-US" sz="1440" dirty="0"/>
          </a:p>
        </p:txBody>
      </p:sp>
      <p:sp>
        <p:nvSpPr>
          <p:cNvPr id="17" name="Text 14"/>
          <p:cNvSpPr/>
          <p:nvPr/>
        </p:nvSpPr>
        <p:spPr>
          <a:xfrm>
            <a:off x="1781199" y="3102594"/>
            <a:ext cx="3346863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叶片生长监测</a:t>
            </a:r>
            <a:endParaRPr lang="en-US" sz="1440" dirty="0"/>
          </a:p>
        </p:txBody>
      </p:sp>
      <p:sp>
        <p:nvSpPr>
          <p:cNvPr id="18" name="Text 15"/>
          <p:cNvSpPr/>
          <p:nvPr/>
        </p:nvSpPr>
        <p:spPr>
          <a:xfrm>
            <a:off x="1828934" y="3537814"/>
            <a:ext cx="3179159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监测叶片从幼苗期到成长期的生长变化，记录叶片数量和尺寸，为优化生长策略提供数据支持。</a:t>
            </a:r>
            <a:endParaRPr lang="en-US" sz="144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973" y="265733"/>
            <a:ext cx="7934797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状态动作</a:t>
            </a:r>
            <a:endParaRPr lang="en-US" sz="1440" dirty="0"/>
          </a:p>
        </p:txBody>
      </p:sp>
      <p:pic>
        <p:nvPicPr>
          <p:cNvPr id="3" name="Image 0" descr="https://sgw-dx.xf-yun.com/api/v1/sparkdesk/_1752112009097aa41a091af5e434ebb965182d333d3d6.jpg?authorization=c2ltcGxlLWp3dCBhaz1zcGFya2Rlc2s4MDAwMDAwMDAwMDE7ZXhwPTMzMjg5MTIwMDk7YWxnbz1obWFjLXNoYTI1NjtzaWc9UnpUK0lMME1PZm10ZXZsWmkwZndtTCs1ZkZ1ZTA4bnNXTWloQlZVSUg4WT0=&amp;x_location=7YfmxI7B7uKO7jlRxIftd6UZeLD=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5884164" y="1227057"/>
            <a:ext cx="3031236" cy="3031236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278086" y="1104808"/>
            <a:ext cx="615117" cy="615117"/>
          </a:xfrm>
          <a:custGeom>
            <a:avLst/>
            <a:gdLst/>
            <a:ahLst/>
            <a:cxnLst/>
            <a:rect l="l" t="t" r="r" b="b"/>
            <a:pathLst>
              <a:path w="615117" h="615117">
                <a:moveTo>
                  <a:pt x="307559" y="0"/>
                </a:moveTo>
                <a:moveTo>
                  <a:pt x="307559" y="0"/>
                </a:moveTo>
                <a:cubicBezTo>
                  <a:pt x="477305" y="0"/>
                  <a:pt x="615117" y="137812"/>
                  <a:pt x="615117" y="307559"/>
                </a:cubicBezTo>
                <a:cubicBezTo>
                  <a:pt x="615117" y="477305"/>
                  <a:pt x="477305" y="615117"/>
                  <a:pt x="307559" y="615117"/>
                </a:cubicBezTo>
                <a:cubicBezTo>
                  <a:pt x="137812" y="615117"/>
                  <a:pt x="0" y="477305"/>
                  <a:pt x="0" y="307559"/>
                </a:cubicBezTo>
                <a:cubicBezTo>
                  <a:pt x="0" y="137812"/>
                  <a:pt x="137812" y="0"/>
                  <a:pt x="307559" y="0"/>
                </a:cubicBezTo>
                <a:close/>
              </a:path>
            </a:pathLst>
          </a:custGeom>
          <a:solidFill>
            <a:srgbClr val="44BCA7"/>
          </a:solidFill>
          <a:ln/>
        </p:spPr>
      </p:sp>
      <p:sp>
        <p:nvSpPr>
          <p:cNvPr id="5" name="Text 2"/>
          <p:cNvSpPr/>
          <p:nvPr/>
        </p:nvSpPr>
        <p:spPr>
          <a:xfrm>
            <a:off x="228600" y="1087755"/>
            <a:ext cx="714089" cy="6492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48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</a:t>
            </a:r>
            <a:endParaRPr lang="en-US" sz="1440" dirty="0"/>
          </a:p>
        </p:txBody>
      </p:sp>
      <p:sp>
        <p:nvSpPr>
          <p:cNvPr id="6" name="Text 3"/>
          <p:cNvSpPr/>
          <p:nvPr/>
        </p:nvSpPr>
        <p:spPr>
          <a:xfrm>
            <a:off x="1015608" y="971025"/>
            <a:ext cx="4744222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状态动作定义</a:t>
            </a:r>
            <a:endParaRPr lang="en-US" sz="1440" dirty="0"/>
          </a:p>
        </p:txBody>
      </p:sp>
      <p:sp>
        <p:nvSpPr>
          <p:cNvPr id="7" name="Text 4"/>
          <p:cNvSpPr/>
          <p:nvPr/>
        </p:nvSpPr>
        <p:spPr>
          <a:xfrm>
            <a:off x="1015608" y="1291065"/>
            <a:ext cx="4734829" cy="6035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状态动作包括当前环境参数、调整动作、奖励及下一状态动作，旨在优化植物生长各阶段的产出指标。</a:t>
            </a:r>
            <a:endParaRPr lang="en-US" sz="1440" dirty="0"/>
          </a:p>
        </p:txBody>
      </p:sp>
      <p:sp>
        <p:nvSpPr>
          <p:cNvPr id="8" name="Shape 5"/>
          <p:cNvSpPr/>
          <p:nvPr/>
        </p:nvSpPr>
        <p:spPr>
          <a:xfrm>
            <a:off x="278086" y="2415847"/>
            <a:ext cx="615117" cy="615117"/>
          </a:xfrm>
          <a:custGeom>
            <a:avLst/>
            <a:gdLst/>
            <a:ahLst/>
            <a:cxnLst/>
            <a:rect l="l" t="t" r="r" b="b"/>
            <a:pathLst>
              <a:path w="615117" h="615117">
                <a:moveTo>
                  <a:pt x="307559" y="0"/>
                </a:moveTo>
                <a:moveTo>
                  <a:pt x="307559" y="0"/>
                </a:moveTo>
                <a:cubicBezTo>
                  <a:pt x="477305" y="0"/>
                  <a:pt x="615117" y="137812"/>
                  <a:pt x="615117" y="307559"/>
                </a:cubicBezTo>
                <a:cubicBezTo>
                  <a:pt x="615117" y="477305"/>
                  <a:pt x="477305" y="615117"/>
                  <a:pt x="307559" y="615117"/>
                </a:cubicBezTo>
                <a:cubicBezTo>
                  <a:pt x="137812" y="615117"/>
                  <a:pt x="0" y="477305"/>
                  <a:pt x="0" y="307559"/>
                </a:cubicBezTo>
                <a:cubicBezTo>
                  <a:pt x="0" y="137812"/>
                  <a:pt x="137812" y="0"/>
                  <a:pt x="307559" y="0"/>
                </a:cubicBezTo>
                <a:close/>
              </a:path>
            </a:pathLst>
          </a:custGeom>
          <a:solidFill>
            <a:srgbClr val="44BCA7"/>
          </a:solidFill>
          <a:ln/>
        </p:spPr>
      </p:sp>
      <p:sp>
        <p:nvSpPr>
          <p:cNvPr id="9" name="Text 6"/>
          <p:cNvSpPr/>
          <p:nvPr/>
        </p:nvSpPr>
        <p:spPr>
          <a:xfrm>
            <a:off x="228600" y="2398793"/>
            <a:ext cx="714089" cy="6492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48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</a:t>
            </a:r>
            <a:endParaRPr lang="en-US" sz="1440" dirty="0"/>
          </a:p>
        </p:txBody>
      </p:sp>
      <p:sp>
        <p:nvSpPr>
          <p:cNvPr id="10" name="Text 7"/>
          <p:cNvSpPr/>
          <p:nvPr/>
        </p:nvSpPr>
        <p:spPr>
          <a:xfrm>
            <a:off x="1015608" y="2277492"/>
            <a:ext cx="4744222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数据收集与清洗</a:t>
            </a:r>
            <a:endParaRPr lang="en-US" sz="1440" dirty="0"/>
          </a:p>
        </p:txBody>
      </p:sp>
      <p:sp>
        <p:nvSpPr>
          <p:cNvPr id="11" name="Text 8"/>
          <p:cNvSpPr/>
          <p:nvPr/>
        </p:nvSpPr>
        <p:spPr>
          <a:xfrm>
            <a:off x="1015608" y="2606676"/>
            <a:ext cx="4730999" cy="6035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通过记录温度、湿度等环境数据，并进行数据清洗与标注，确保数据的准确性和完整性，为AI模型提供可靠输入。</a:t>
            </a:r>
            <a:endParaRPr lang="en-US" sz="1440" dirty="0"/>
          </a:p>
        </p:txBody>
      </p:sp>
      <p:sp>
        <p:nvSpPr>
          <p:cNvPr id="12" name="Shape 9"/>
          <p:cNvSpPr/>
          <p:nvPr/>
        </p:nvSpPr>
        <p:spPr>
          <a:xfrm>
            <a:off x="278086" y="3701792"/>
            <a:ext cx="615117" cy="615117"/>
          </a:xfrm>
          <a:custGeom>
            <a:avLst/>
            <a:gdLst/>
            <a:ahLst/>
            <a:cxnLst/>
            <a:rect l="l" t="t" r="r" b="b"/>
            <a:pathLst>
              <a:path w="615117" h="615117">
                <a:moveTo>
                  <a:pt x="307559" y="0"/>
                </a:moveTo>
                <a:moveTo>
                  <a:pt x="307559" y="0"/>
                </a:moveTo>
                <a:cubicBezTo>
                  <a:pt x="477305" y="0"/>
                  <a:pt x="615117" y="137812"/>
                  <a:pt x="615117" y="307559"/>
                </a:cubicBezTo>
                <a:cubicBezTo>
                  <a:pt x="615117" y="477305"/>
                  <a:pt x="477305" y="615117"/>
                  <a:pt x="307559" y="615117"/>
                </a:cubicBezTo>
                <a:cubicBezTo>
                  <a:pt x="137812" y="615117"/>
                  <a:pt x="0" y="477305"/>
                  <a:pt x="0" y="307559"/>
                </a:cubicBezTo>
                <a:cubicBezTo>
                  <a:pt x="0" y="137812"/>
                  <a:pt x="137812" y="0"/>
                  <a:pt x="307559" y="0"/>
                </a:cubicBezTo>
                <a:close/>
              </a:path>
            </a:pathLst>
          </a:custGeom>
          <a:solidFill>
            <a:srgbClr val="44BCA7"/>
          </a:solidFill>
          <a:ln/>
        </p:spPr>
      </p:sp>
      <p:sp>
        <p:nvSpPr>
          <p:cNvPr id="13" name="Text 10"/>
          <p:cNvSpPr/>
          <p:nvPr/>
        </p:nvSpPr>
        <p:spPr>
          <a:xfrm>
            <a:off x="228600" y="3684738"/>
            <a:ext cx="714089" cy="6492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48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</a:t>
            </a:r>
            <a:endParaRPr lang="en-US" sz="1440" dirty="0"/>
          </a:p>
        </p:txBody>
      </p:sp>
      <p:sp>
        <p:nvSpPr>
          <p:cNvPr id="14" name="Text 11"/>
          <p:cNvSpPr/>
          <p:nvPr/>
        </p:nvSpPr>
        <p:spPr>
          <a:xfrm>
            <a:off x="1015608" y="3593102"/>
            <a:ext cx="4744222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AI推荐设置</a:t>
            </a:r>
            <a:endParaRPr lang="en-US" sz="1440" dirty="0"/>
          </a:p>
        </p:txBody>
      </p:sp>
      <p:sp>
        <p:nvSpPr>
          <p:cNvPr id="15" name="Text 12"/>
          <p:cNvSpPr/>
          <p:nvPr/>
        </p:nvSpPr>
        <p:spPr>
          <a:xfrm>
            <a:off x="1015608" y="3922286"/>
            <a:ext cx="4743644" cy="6035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AI根据当前环境状态和动作，动态调整参数，以最大化发芽率、叶片面积和开花数量等目标，提升植物生长效率。</a:t>
            </a:r>
            <a:endParaRPr lang="en-US" sz="144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973" y="265733"/>
            <a:ext cx="7934797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目标设定</a:t>
            </a:r>
            <a:endParaRPr lang="en-US" sz="144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313" y="1177268"/>
            <a:ext cx="2638108" cy="3342596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08580" y="1177268"/>
            <a:ext cx="2610676" cy="3342596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2996572" y="1137421"/>
            <a:ext cx="3123424" cy="3422290"/>
          </a:xfrm>
          <a:custGeom>
            <a:avLst/>
            <a:gdLst/>
            <a:ahLst/>
            <a:cxnLst/>
            <a:rect l="l" t="t" r="r" b="b"/>
            <a:pathLst>
              <a:path w="3123424" h="3422290">
                <a:moveTo>
                  <a:pt x="0" y="0"/>
                </a:moveTo>
                <a:moveTo>
                  <a:pt x="0" y="0"/>
                </a:moveTo>
                <a:lnTo>
                  <a:pt x="3123424" y="0"/>
                </a:lnTo>
                <a:lnTo>
                  <a:pt x="3123424" y="3422290"/>
                </a:lnTo>
                <a:lnTo>
                  <a:pt x="0" y="3422290"/>
                </a:lnTo>
                <a:close/>
              </a:path>
            </a:pathLst>
          </a:custGeom>
          <a:solidFill>
            <a:srgbClr val="44BCA7"/>
          </a:solidFill>
          <a:ln/>
        </p:spPr>
      </p:sp>
      <p:sp>
        <p:nvSpPr>
          <p:cNvPr id="6" name="Text 2"/>
          <p:cNvSpPr/>
          <p:nvPr/>
        </p:nvSpPr>
        <p:spPr>
          <a:xfrm>
            <a:off x="673172" y="2586947"/>
            <a:ext cx="2176841" cy="37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algn="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发芽阶段目标</a:t>
            </a:r>
            <a:endParaRPr lang="en-US" sz="1440" dirty="0"/>
          </a:p>
        </p:txBody>
      </p:sp>
      <p:pic>
        <p:nvPicPr>
          <p:cNvPr id="7" name="Image 2" descr="https://sgw-dx.xf-yun.com/api/v1/sparkdesk/_1752112008800710b8124f7eb44888462c974e779b5f9.jpg?authorization=c2ltcGxlLWp3dCBhaz1zcGFya2Rlc2s4MDAwMDAwMDAwMDE7ZXhwPTMzMjg5MTIwMDg7YWxnbz1obWFjLXNoYTI1NjtzaWc9blJPVHR4MHpQcUhmeHNUMlZybE5yWHo1cG1hM1RoZ0xkMGRaOENUS21ZWT0=&amp;x_location=7YfmxI7B7uKO7jlRxIftd6UZeLD=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419939" y="1658528"/>
            <a:ext cx="800404" cy="800404"/>
          </a:xfrm>
          <a:prstGeom prst="ellipse">
            <a:avLst/>
          </a:prstGeom>
        </p:spPr>
      </p:pic>
      <p:sp>
        <p:nvSpPr>
          <p:cNvPr id="8" name="Text 3"/>
          <p:cNvSpPr/>
          <p:nvPr/>
        </p:nvSpPr>
        <p:spPr>
          <a:xfrm>
            <a:off x="673172" y="2952081"/>
            <a:ext cx="2187878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通过设置多个帐篷种植，记录发芽率、叶片数量等指标，制定策略提高不同阶段的奖励，目标是获得更高的发芽率。</a:t>
            </a:r>
            <a:endParaRPr lang="en-US" sz="1440" dirty="0"/>
          </a:p>
        </p:txBody>
      </p:sp>
      <p:sp>
        <p:nvSpPr>
          <p:cNvPr id="9" name="Text 4"/>
          <p:cNvSpPr/>
          <p:nvPr/>
        </p:nvSpPr>
        <p:spPr>
          <a:xfrm>
            <a:off x="3277721" y="2473662"/>
            <a:ext cx="2561125" cy="37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algn="ct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数据收集与清洗</a:t>
            </a:r>
            <a:endParaRPr lang="en-US" sz="1440" dirty="0"/>
          </a:p>
        </p:txBody>
      </p:sp>
      <p:pic>
        <p:nvPicPr>
          <p:cNvPr id="10" name="Image 3" descr="https://sgw-dx.xf-yun.com/api/v1/sparkdesk/_17521120120738c6b1000020349d2bdf71693f5e5fad7.jpg?authorization=c2ltcGxlLWp3dCBhaz1zcGFya2Rlc2s4MDAwMDAwMDAwMDE7ZXhwPTMzMjg5MTIwMTI7YWxnbz1obWFjLXNoYTI1NjtzaWc9TkhMSUdMNUJSNHFscWZVTnVCVDJlUFNtYmZKZ1RiWFBvdEVzZ0NQcHNZbz0=&amp;x_location=7YfmxI7B7uKO7jlRxIftd6UZeLD=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4113257" y="1449791"/>
            <a:ext cx="890053" cy="890053"/>
          </a:xfrm>
          <a:prstGeom prst="ellipse">
            <a:avLst/>
          </a:prstGeom>
        </p:spPr>
      </p:pic>
      <p:sp>
        <p:nvSpPr>
          <p:cNvPr id="11" name="Text 5"/>
          <p:cNvSpPr/>
          <p:nvPr/>
        </p:nvSpPr>
        <p:spPr>
          <a:xfrm>
            <a:off x="3205938" y="2952081"/>
            <a:ext cx="2704693" cy="8138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收集温度、湿度等环境数据，清洗异常值并补充缺失数据，确保数据准确性，为后续分析提供可靠基础。</a:t>
            </a:r>
            <a:endParaRPr lang="en-US" sz="1440" dirty="0"/>
          </a:p>
        </p:txBody>
      </p:sp>
      <p:sp>
        <p:nvSpPr>
          <p:cNvPr id="12" name="Text 6"/>
          <p:cNvSpPr/>
          <p:nvPr/>
        </p:nvSpPr>
        <p:spPr>
          <a:xfrm>
            <a:off x="6290855" y="2644902"/>
            <a:ext cx="2139744" cy="37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AI推荐设置</a:t>
            </a:r>
            <a:endParaRPr lang="en-US" sz="1440" dirty="0"/>
          </a:p>
        </p:txBody>
      </p:sp>
      <p:pic>
        <p:nvPicPr>
          <p:cNvPr id="13" name="Image 4" descr="https://sgw-dx.xf-yun.com/api/v1/sparkdesk/_175211201536309e8c061bb1045fc932b82e628682d7b.jpg?authorization=c2ltcGxlLWp3dCBhaz1zcGFya2Rlc2s4MDAwMDAwMDAwMDE7ZXhwPTMzMjg5MTIwMTU7YWxnbz1obWFjLXNoYTI1NjtzaWc9eHVuUkt2R1RnTkN5amx0eU5yNG84T3V0Q3ZQa2hGdzc5OEJEb3ZRNUFZcz0=&amp;x_location=7YfmxI7B7uKO7jlRxIftd6UZeLD=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941945" y="1658528"/>
            <a:ext cx="800404" cy="800404"/>
          </a:xfrm>
          <a:prstGeom prst="ellipse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90855" y="3010036"/>
            <a:ext cx="2139744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基于当前环境状态和动作，AI系统推荐调整温度、湿度等参数，目标是优化发芽率并提升整体种植效果。</a:t>
            </a:r>
            <a:endParaRPr lang="en-US" sz="144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7782" y="1400835"/>
            <a:ext cx="2214642" cy="16367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7632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517782" y="2649722"/>
            <a:ext cx="4481125" cy="6492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48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开花期</a:t>
            </a:r>
            <a:endParaRPr lang="en-US" sz="1440" dirty="0"/>
          </a:p>
        </p:txBody>
      </p:sp>
      <p:sp>
        <p:nvSpPr>
          <p:cNvPr id="4" name="Text 2"/>
          <p:cNvSpPr/>
          <p:nvPr/>
        </p:nvSpPr>
        <p:spPr>
          <a:xfrm>
            <a:off x="1001227" y="343198"/>
            <a:ext cx="2044723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LOGO</a:t>
            </a:r>
            <a:endParaRPr lang="en-US" sz="1440" dirty="0"/>
          </a:p>
        </p:txBody>
      </p:sp>
      <p:pic>
        <p:nvPicPr>
          <p:cNvPr id="5" name="Image 0" descr="https://sgw-dx.xf-yun.com/api/v1/sparkdesk/_ee13efc5fb5143deb84ca68ad5c68e72_1750731103212-04922612245953767.png?authorization=c2ltcGxlLWp3dCBhaz1zcGFya2Rlc2s4MDAwMDAwMDAwMDE7ZXhwPTMzMjc1MzExMDY7YWxnbz1obWFjLXNoYTI1NjtzaWc9eS85YnlQamZhSlpjNHQ2ZmQyY2k1a1k4T01zODd3T29wMGI3ZTZTQ1puOD0=&amp;x_location=7YfmxI7B7uKO7jlRxIftd6UYfPD=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93" y="421085"/>
            <a:ext cx="301425" cy="301425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705693" y="4642032"/>
            <a:ext cx="296485" cy="0"/>
          </a:xfrm>
          <a:custGeom>
            <a:avLst/>
            <a:gdLst/>
            <a:ahLst/>
            <a:cxnLst/>
            <a:rect l="l" t="t" r="r" b="b"/>
            <a:pathLst>
              <a:path w="296485" h="0">
                <a:moveTo>
                  <a:pt x="0" y="0"/>
                </a:moveTo>
                <a:moveTo>
                  <a:pt x="0" y="0"/>
                </a:moveTo>
                <a:lnTo>
                  <a:pt x="296485" y="0"/>
                </a:lnTo>
              </a:path>
            </a:pathLst>
          </a:custGeom>
          <a:noFill/>
          <a:ln w="47625">
            <a:solidFill>
              <a:srgbClr val="00070F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973" y="265733"/>
            <a:ext cx="7934797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天气数据</a:t>
            </a:r>
            <a:endParaRPr lang="en-US" sz="1440" dirty="0"/>
          </a:p>
        </p:txBody>
      </p:sp>
      <p:sp>
        <p:nvSpPr>
          <p:cNvPr id="3" name="Shape 1"/>
          <p:cNvSpPr/>
          <p:nvPr/>
        </p:nvSpPr>
        <p:spPr>
          <a:xfrm>
            <a:off x="1259089" y="1317519"/>
            <a:ext cx="682221" cy="682221"/>
          </a:xfrm>
          <a:custGeom>
            <a:avLst/>
            <a:gdLst/>
            <a:ahLst/>
            <a:cxnLst/>
            <a:rect l="l" t="t" r="r" b="b"/>
            <a:pathLst>
              <a:path w="682221" h="682221">
                <a:moveTo>
                  <a:pt x="341111" y="0"/>
                </a:moveTo>
                <a:moveTo>
                  <a:pt x="341111" y="0"/>
                </a:moveTo>
                <a:cubicBezTo>
                  <a:pt x="529375" y="0"/>
                  <a:pt x="682221" y="152847"/>
                  <a:pt x="682221" y="341111"/>
                </a:cubicBezTo>
                <a:cubicBezTo>
                  <a:pt x="682221" y="529375"/>
                  <a:pt x="529375" y="682221"/>
                  <a:pt x="341111" y="682221"/>
                </a:cubicBezTo>
                <a:cubicBezTo>
                  <a:pt x="152847" y="682221"/>
                  <a:pt x="0" y="529375"/>
                  <a:pt x="0" y="341111"/>
                </a:cubicBezTo>
                <a:cubicBezTo>
                  <a:pt x="0" y="152847"/>
                  <a:pt x="152847" y="0"/>
                  <a:pt x="341111" y="0"/>
                </a:cubicBezTo>
                <a:close/>
              </a:path>
            </a:pathLst>
          </a:custGeom>
          <a:solidFill>
            <a:srgbClr val="44BCA7"/>
          </a:solidFill>
          <a:ln/>
        </p:spPr>
      </p:sp>
      <p:sp>
        <p:nvSpPr>
          <p:cNvPr id="4" name="Shape 2"/>
          <p:cNvSpPr/>
          <p:nvPr/>
        </p:nvSpPr>
        <p:spPr>
          <a:xfrm>
            <a:off x="2264498" y="1658630"/>
            <a:ext cx="1414604" cy="0"/>
          </a:xfrm>
          <a:custGeom>
            <a:avLst/>
            <a:gdLst/>
            <a:ahLst/>
            <a:cxnLst/>
            <a:rect l="l" t="t" r="r" b="b"/>
            <a:pathLst>
              <a:path w="1414604" h="0">
                <a:moveTo>
                  <a:pt x="0" y="0"/>
                </a:moveTo>
                <a:moveTo>
                  <a:pt x="0" y="0"/>
                </a:moveTo>
                <a:quadBezTo>
                  <a:pt x="728521" y="516330"/>
                  <a:pt x="1414604" y="0"/>
                </a:quadBezTo>
              </a:path>
            </a:pathLst>
          </a:custGeom>
          <a:noFill/>
          <a:ln w="19050">
            <a:solidFill>
              <a:srgbClr val="44BCA7"/>
            </a:solidFill>
            <a:prstDash val="dash"/>
            <a:headEnd type="none"/>
            <a:tailEnd type="arrow"/>
          </a:ln>
        </p:spPr>
      </p:sp>
      <p:sp>
        <p:nvSpPr>
          <p:cNvPr id="5" name="Shape 3"/>
          <p:cNvSpPr/>
          <p:nvPr/>
        </p:nvSpPr>
        <p:spPr>
          <a:xfrm>
            <a:off x="5464898" y="1771798"/>
            <a:ext cx="1414604" cy="0"/>
          </a:xfrm>
          <a:custGeom>
            <a:avLst/>
            <a:gdLst/>
            <a:ahLst/>
            <a:cxnLst/>
            <a:rect l="l" t="t" r="r" b="b"/>
            <a:pathLst>
              <a:path w="1414604" h="0">
                <a:moveTo>
                  <a:pt x="0" y="0"/>
                </a:moveTo>
                <a:moveTo>
                  <a:pt x="0" y="0"/>
                </a:moveTo>
                <a:quadBezTo>
                  <a:pt x="700229" y="-615353"/>
                  <a:pt x="1414604" y="0"/>
                </a:quadBezTo>
              </a:path>
            </a:pathLst>
          </a:custGeom>
          <a:noFill/>
          <a:ln w="19050">
            <a:solidFill>
              <a:srgbClr val="44BCA7"/>
            </a:solidFill>
            <a:prstDash val="dash"/>
            <a:headEnd type="none"/>
            <a:tailEnd type="arrow"/>
          </a:ln>
        </p:spPr>
      </p:sp>
      <p:sp>
        <p:nvSpPr>
          <p:cNvPr id="6" name="Shape 4"/>
          <p:cNvSpPr/>
          <p:nvPr/>
        </p:nvSpPr>
        <p:spPr>
          <a:xfrm>
            <a:off x="4230889" y="1317519"/>
            <a:ext cx="682221" cy="682221"/>
          </a:xfrm>
          <a:custGeom>
            <a:avLst/>
            <a:gdLst/>
            <a:ahLst/>
            <a:cxnLst/>
            <a:rect l="l" t="t" r="r" b="b"/>
            <a:pathLst>
              <a:path w="682221" h="682221">
                <a:moveTo>
                  <a:pt x="341111" y="0"/>
                </a:moveTo>
                <a:moveTo>
                  <a:pt x="341111" y="0"/>
                </a:moveTo>
                <a:cubicBezTo>
                  <a:pt x="529375" y="0"/>
                  <a:pt x="682221" y="152847"/>
                  <a:pt x="682221" y="341111"/>
                </a:cubicBezTo>
                <a:cubicBezTo>
                  <a:pt x="682221" y="529375"/>
                  <a:pt x="529375" y="682221"/>
                  <a:pt x="341111" y="682221"/>
                </a:cubicBezTo>
                <a:cubicBezTo>
                  <a:pt x="152847" y="682221"/>
                  <a:pt x="0" y="529375"/>
                  <a:pt x="0" y="341111"/>
                </a:cubicBezTo>
                <a:cubicBezTo>
                  <a:pt x="0" y="152847"/>
                  <a:pt x="152847" y="0"/>
                  <a:pt x="341111" y="0"/>
                </a:cubicBezTo>
                <a:close/>
              </a:path>
            </a:pathLst>
          </a:custGeom>
          <a:solidFill>
            <a:srgbClr val="44BCA7"/>
          </a:solidFill>
          <a:ln/>
        </p:spPr>
      </p:sp>
      <p:sp>
        <p:nvSpPr>
          <p:cNvPr id="7" name="Shape 5"/>
          <p:cNvSpPr/>
          <p:nvPr/>
        </p:nvSpPr>
        <p:spPr>
          <a:xfrm>
            <a:off x="7202689" y="1317519"/>
            <a:ext cx="682221" cy="682221"/>
          </a:xfrm>
          <a:custGeom>
            <a:avLst/>
            <a:gdLst/>
            <a:ahLst/>
            <a:cxnLst/>
            <a:rect l="l" t="t" r="r" b="b"/>
            <a:pathLst>
              <a:path w="682221" h="682221">
                <a:moveTo>
                  <a:pt x="341111" y="0"/>
                </a:moveTo>
                <a:moveTo>
                  <a:pt x="341111" y="0"/>
                </a:moveTo>
                <a:cubicBezTo>
                  <a:pt x="529375" y="0"/>
                  <a:pt x="682221" y="152847"/>
                  <a:pt x="682221" y="341111"/>
                </a:cubicBezTo>
                <a:cubicBezTo>
                  <a:pt x="682221" y="529375"/>
                  <a:pt x="529375" y="682221"/>
                  <a:pt x="341111" y="682221"/>
                </a:cubicBezTo>
                <a:cubicBezTo>
                  <a:pt x="152847" y="682221"/>
                  <a:pt x="0" y="529375"/>
                  <a:pt x="0" y="341111"/>
                </a:cubicBezTo>
                <a:cubicBezTo>
                  <a:pt x="0" y="152847"/>
                  <a:pt x="152847" y="0"/>
                  <a:pt x="341111" y="0"/>
                </a:cubicBezTo>
                <a:close/>
              </a:path>
            </a:pathLst>
          </a:custGeom>
          <a:solidFill>
            <a:srgbClr val="44BCA7"/>
          </a:solidFill>
          <a:ln/>
        </p:spPr>
      </p:sp>
      <p:sp>
        <p:nvSpPr>
          <p:cNvPr id="8" name="Text 6"/>
          <p:cNvSpPr/>
          <p:nvPr/>
        </p:nvSpPr>
        <p:spPr>
          <a:xfrm>
            <a:off x="228600" y="2291503"/>
            <a:ext cx="2743200" cy="4206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天气数据收集</a:t>
            </a:r>
            <a:endParaRPr lang="en-US" sz="1440" dirty="0"/>
          </a:p>
        </p:txBody>
      </p:sp>
      <p:sp>
        <p:nvSpPr>
          <p:cNvPr id="9" name="Text 7"/>
          <p:cNvSpPr/>
          <p:nvPr/>
        </p:nvSpPr>
        <p:spPr>
          <a:xfrm>
            <a:off x="398928" y="2892823"/>
            <a:ext cx="2402543" cy="10607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通过记录师宗和寻甸地区的气温、湿度、风力等数据，为植物生长环境提供精准的气候参考。</a:t>
            </a:r>
            <a:endParaRPr lang="en-US" sz="1440" dirty="0"/>
          </a:p>
        </p:txBody>
      </p:sp>
      <p:sp>
        <p:nvSpPr>
          <p:cNvPr id="10" name="Text 8"/>
          <p:cNvSpPr/>
          <p:nvPr/>
        </p:nvSpPr>
        <p:spPr>
          <a:xfrm>
            <a:off x="3200400" y="2291503"/>
            <a:ext cx="2743200" cy="4206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数据清洗与标注</a:t>
            </a:r>
            <a:endParaRPr lang="en-US" sz="1440" dirty="0"/>
          </a:p>
        </p:txBody>
      </p:sp>
      <p:sp>
        <p:nvSpPr>
          <p:cNvPr id="11" name="Text 9"/>
          <p:cNvSpPr/>
          <p:nvPr/>
        </p:nvSpPr>
        <p:spPr>
          <a:xfrm>
            <a:off x="3370728" y="2892823"/>
            <a:ext cx="2402543" cy="10607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对收集的天气数据进行清洗，补充缺失的VPD数据，并标注异常值，确保数据准确性和完整性。</a:t>
            </a:r>
            <a:endParaRPr lang="en-US" sz="1440" dirty="0"/>
          </a:p>
        </p:txBody>
      </p:sp>
      <p:sp>
        <p:nvSpPr>
          <p:cNvPr id="12" name="Text 10"/>
          <p:cNvSpPr/>
          <p:nvPr/>
        </p:nvSpPr>
        <p:spPr>
          <a:xfrm>
            <a:off x="6172200" y="2291503"/>
            <a:ext cx="2743200" cy="4206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气候参数分析</a:t>
            </a:r>
            <a:endParaRPr lang="en-US" sz="1440" dirty="0"/>
          </a:p>
        </p:txBody>
      </p:sp>
      <p:sp>
        <p:nvSpPr>
          <p:cNvPr id="13" name="Text 11"/>
          <p:cNvSpPr/>
          <p:nvPr/>
        </p:nvSpPr>
        <p:spPr>
          <a:xfrm>
            <a:off x="6342528" y="2892823"/>
            <a:ext cx="2402543" cy="10607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分析气温、湿度和VPD等气候参数，为植物不同生长阶段提供优化建议，提升生长效率。</a:t>
            </a:r>
            <a:endParaRPr lang="en-US" sz="1440" dirty="0"/>
          </a:p>
        </p:txBody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46" y="1458376"/>
            <a:ext cx="400507" cy="400507"/>
          </a:xfrm>
          <a:prstGeom prst="rect">
            <a:avLst/>
          </a:prstGeom>
        </p:spPr>
      </p:pic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972" y="1434602"/>
            <a:ext cx="448056" cy="448056"/>
          </a:xfrm>
          <a:prstGeom prst="rect">
            <a:avLst/>
          </a:prstGeom>
        </p:spPr>
      </p:pic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791" y="1486621"/>
            <a:ext cx="344018" cy="3440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01138" y="860340"/>
            <a:ext cx="2031357" cy="14173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648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881495" y="1858818"/>
            <a:ext cx="2870643" cy="5943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>
                    <a:alpha val="2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CONTENTS</a:t>
            </a:r>
            <a:endParaRPr lang="en-US" sz="1440" dirty="0"/>
          </a:p>
        </p:txBody>
      </p:sp>
      <p:sp>
        <p:nvSpPr>
          <p:cNvPr id="4" name="Text 2"/>
          <p:cNvSpPr/>
          <p:nvPr/>
        </p:nvSpPr>
        <p:spPr>
          <a:xfrm>
            <a:off x="5093215" y="477286"/>
            <a:ext cx="3058414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44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发芽阶段</a:t>
            </a:r>
            <a:endParaRPr lang="en-US" sz="1440" dirty="0"/>
          </a:p>
        </p:txBody>
      </p:sp>
      <p:sp>
        <p:nvSpPr>
          <p:cNvPr id="5" name="Text 3"/>
          <p:cNvSpPr/>
          <p:nvPr/>
        </p:nvSpPr>
        <p:spPr>
          <a:xfrm>
            <a:off x="4481927" y="383987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6" name="Text 4"/>
          <p:cNvSpPr/>
          <p:nvPr/>
        </p:nvSpPr>
        <p:spPr>
          <a:xfrm>
            <a:off x="5093215" y="1013534"/>
            <a:ext cx="3058414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44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幼苗期</a:t>
            </a:r>
            <a:endParaRPr lang="en-US" sz="1440" dirty="0"/>
          </a:p>
        </p:txBody>
      </p:sp>
      <p:sp>
        <p:nvSpPr>
          <p:cNvPr id="7" name="Text 5"/>
          <p:cNvSpPr/>
          <p:nvPr/>
        </p:nvSpPr>
        <p:spPr>
          <a:xfrm>
            <a:off x="4481927" y="920235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8" name="Text 6"/>
          <p:cNvSpPr/>
          <p:nvPr/>
        </p:nvSpPr>
        <p:spPr>
          <a:xfrm>
            <a:off x="5093215" y="1549781"/>
            <a:ext cx="3058414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44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成长期</a:t>
            </a:r>
            <a:endParaRPr lang="en-US" sz="1440" dirty="0"/>
          </a:p>
        </p:txBody>
      </p:sp>
      <p:sp>
        <p:nvSpPr>
          <p:cNvPr id="9" name="Text 7"/>
          <p:cNvSpPr/>
          <p:nvPr/>
        </p:nvSpPr>
        <p:spPr>
          <a:xfrm>
            <a:off x="4481927" y="1456482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10" name="Text 8"/>
          <p:cNvSpPr/>
          <p:nvPr/>
        </p:nvSpPr>
        <p:spPr>
          <a:xfrm>
            <a:off x="5093215" y="2075026"/>
            <a:ext cx="3058414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44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开花期</a:t>
            </a:r>
            <a:endParaRPr lang="en-US" sz="1440" dirty="0"/>
          </a:p>
        </p:txBody>
      </p:sp>
      <p:sp>
        <p:nvSpPr>
          <p:cNvPr id="11" name="Text 9"/>
          <p:cNvSpPr/>
          <p:nvPr/>
        </p:nvSpPr>
        <p:spPr>
          <a:xfrm>
            <a:off x="4481927" y="1992730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44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973" y="265733"/>
            <a:ext cx="7934797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算法统计</a:t>
            </a:r>
            <a:endParaRPr lang="en-US" sz="1440" dirty="0"/>
          </a:p>
        </p:txBody>
      </p:sp>
      <p:sp>
        <p:nvSpPr>
          <p:cNvPr id="3" name="Shape 1"/>
          <p:cNvSpPr/>
          <p:nvPr/>
        </p:nvSpPr>
        <p:spPr>
          <a:xfrm>
            <a:off x="3738792" y="1064374"/>
            <a:ext cx="5164082" cy="969023"/>
          </a:xfrm>
          <a:custGeom>
            <a:avLst/>
            <a:gdLst/>
            <a:ahLst/>
            <a:cxnLst/>
            <a:rect l="l" t="t" r="r" b="b"/>
            <a:pathLst>
              <a:path w="5164082" h="969023">
                <a:moveTo>
                  <a:pt x="111280" y="0"/>
                </a:moveTo>
                <a:moveTo>
                  <a:pt x="111280" y="0"/>
                </a:moveTo>
                <a:lnTo>
                  <a:pt x="5052802" y="0"/>
                </a:lnTo>
                <a:quadBezTo>
                  <a:pt x="5164082" y="0"/>
                  <a:pt x="5164082" y="91952"/>
                </a:quadBezTo>
                <a:lnTo>
                  <a:pt x="5164082" y="877071"/>
                </a:lnTo>
                <a:quadBezTo>
                  <a:pt x="5164082" y="969023"/>
                  <a:pt x="5052802" y="969023"/>
                </a:quadBezTo>
                <a:lnTo>
                  <a:pt x="111280" y="969023"/>
                </a:lnTo>
                <a:quadBezTo>
                  <a:pt x="0" y="969023"/>
                  <a:pt x="0" y="877071"/>
                </a:quadBezTo>
                <a:lnTo>
                  <a:pt x="0" y="91952"/>
                </a:lnTo>
                <a:quadBezTo>
                  <a:pt x="0" y="0"/>
                  <a:pt x="111280" y="0"/>
                </a:quadBezTo>
                <a:close/>
              </a:path>
            </a:pathLst>
          </a:custGeom>
          <a:solidFill>
            <a:srgbClr val="FFFFFF"/>
          </a:solidFill>
          <a:ln/>
          <a:effectLst>
            <a:outerShdw sx="100000" sy="100000" kx="0" ky="0" algn="bl" rotWithShape="0" blurRad="19050" dist="25400" dir="2700000">
              <a:srgbClr val="dadada">
                <a:alpha val="100000"/>
              </a:srgbClr>
            </a:outerShdw>
          </a:effectLst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330900" y="1170001"/>
            <a:ext cx="757769" cy="757769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13" y="1064374"/>
            <a:ext cx="3274332" cy="969023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3738792" y="2326835"/>
            <a:ext cx="5164082" cy="969023"/>
          </a:xfrm>
          <a:custGeom>
            <a:avLst/>
            <a:gdLst/>
            <a:ahLst/>
            <a:cxnLst/>
            <a:rect l="l" t="t" r="r" b="b"/>
            <a:pathLst>
              <a:path w="5164082" h="969023">
                <a:moveTo>
                  <a:pt x="111280" y="0"/>
                </a:moveTo>
                <a:moveTo>
                  <a:pt x="111280" y="0"/>
                </a:moveTo>
                <a:lnTo>
                  <a:pt x="5052802" y="0"/>
                </a:lnTo>
                <a:quadBezTo>
                  <a:pt x="5164082" y="0"/>
                  <a:pt x="5164082" y="91952"/>
                </a:quadBezTo>
                <a:lnTo>
                  <a:pt x="5164082" y="877071"/>
                </a:lnTo>
                <a:quadBezTo>
                  <a:pt x="5164082" y="969023"/>
                  <a:pt x="5052802" y="969023"/>
                </a:quadBezTo>
                <a:lnTo>
                  <a:pt x="111280" y="969023"/>
                </a:lnTo>
                <a:quadBezTo>
                  <a:pt x="0" y="969023"/>
                  <a:pt x="0" y="877071"/>
                </a:quadBezTo>
                <a:lnTo>
                  <a:pt x="0" y="91952"/>
                </a:lnTo>
                <a:quadBezTo>
                  <a:pt x="0" y="0"/>
                  <a:pt x="111280" y="0"/>
                </a:quadBezTo>
                <a:close/>
              </a:path>
            </a:pathLst>
          </a:custGeom>
          <a:solidFill>
            <a:srgbClr val="FFFFFF"/>
          </a:solidFill>
          <a:ln/>
          <a:effectLst>
            <a:outerShdw sx="100000" sy="100000" kx="0" ky="0" algn="bl" rotWithShape="0" blurRad="19050" dist="25400" dir="2700000">
              <a:srgbClr val="dadada">
                <a:alpha val="100000"/>
              </a:srgbClr>
            </a:outerShdw>
          </a:effectLst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30900" y="2432462"/>
            <a:ext cx="757769" cy="757769"/>
          </a:xfrm>
          <a:prstGeom prst="rect">
            <a:avLst/>
          </a:prstGeom>
        </p:spPr>
      </p:pic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13" y="2326835"/>
            <a:ext cx="3274332" cy="969023"/>
          </a:xfrm>
          <a:prstGeom prst="rect">
            <a:avLst/>
          </a:prstGeom>
        </p:spPr>
      </p:pic>
      <p:sp>
        <p:nvSpPr>
          <p:cNvPr id="9" name="Shape 3"/>
          <p:cNvSpPr/>
          <p:nvPr/>
        </p:nvSpPr>
        <p:spPr>
          <a:xfrm>
            <a:off x="3738792" y="3589296"/>
            <a:ext cx="5164082" cy="969023"/>
          </a:xfrm>
          <a:custGeom>
            <a:avLst/>
            <a:gdLst/>
            <a:ahLst/>
            <a:cxnLst/>
            <a:rect l="l" t="t" r="r" b="b"/>
            <a:pathLst>
              <a:path w="5164082" h="969023">
                <a:moveTo>
                  <a:pt x="111280" y="0"/>
                </a:moveTo>
                <a:moveTo>
                  <a:pt x="111280" y="0"/>
                </a:moveTo>
                <a:lnTo>
                  <a:pt x="5052802" y="0"/>
                </a:lnTo>
                <a:quadBezTo>
                  <a:pt x="5164082" y="0"/>
                  <a:pt x="5164082" y="91952"/>
                </a:quadBezTo>
                <a:lnTo>
                  <a:pt x="5164082" y="877071"/>
                </a:lnTo>
                <a:quadBezTo>
                  <a:pt x="5164082" y="969023"/>
                  <a:pt x="5052802" y="969023"/>
                </a:quadBezTo>
                <a:lnTo>
                  <a:pt x="111280" y="969023"/>
                </a:lnTo>
                <a:quadBezTo>
                  <a:pt x="0" y="969023"/>
                  <a:pt x="0" y="877071"/>
                </a:quadBezTo>
                <a:lnTo>
                  <a:pt x="0" y="91952"/>
                </a:lnTo>
                <a:quadBezTo>
                  <a:pt x="0" y="0"/>
                  <a:pt x="111280" y="0"/>
                </a:quadBezTo>
                <a:close/>
              </a:path>
            </a:pathLst>
          </a:custGeom>
          <a:solidFill>
            <a:srgbClr val="FFFFFF"/>
          </a:solidFill>
          <a:ln/>
          <a:effectLst>
            <a:outerShdw sx="100000" sy="100000" kx="0" ky="0" algn="bl" rotWithShape="0" blurRad="19050" dist="25400" dir="2700000">
              <a:srgbClr val="dadada">
                <a:alpha val="100000"/>
              </a:srgbClr>
            </a:outerShdw>
          </a:effectLst>
        </p:spPr>
      </p:sp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330900" y="3694923"/>
            <a:ext cx="757769" cy="757769"/>
          </a:xfrm>
          <a:prstGeom prst="rect">
            <a:avLst/>
          </a:prstGeom>
        </p:spPr>
      </p:pic>
      <p:pic>
        <p:nvPicPr>
          <p:cNvPr id="11" name="Image 5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013" y="3589296"/>
            <a:ext cx="3274332" cy="969023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1157224" y="1356861"/>
            <a:ext cx="2123132" cy="37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algn="ct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spc="72" kern="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算法统计叶片</a:t>
            </a:r>
            <a:endParaRPr lang="en-US" sz="1440" dirty="0"/>
          </a:p>
        </p:txBody>
      </p:sp>
      <p:sp>
        <p:nvSpPr>
          <p:cNvPr id="13" name="Text 5"/>
          <p:cNvSpPr/>
          <p:nvPr/>
        </p:nvSpPr>
        <p:spPr>
          <a:xfrm>
            <a:off x="4193049" y="1064374"/>
            <a:ext cx="4626983" cy="96902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通过算法识别工业大麻叶片，并统计其直径和长度，以优化生长环境，提高叶片总面积。</a:t>
            </a:r>
            <a:endParaRPr lang="en-US" sz="1440" dirty="0"/>
          </a:p>
        </p:txBody>
      </p:sp>
      <p:sp>
        <p:nvSpPr>
          <p:cNvPr id="14" name="Text 6"/>
          <p:cNvSpPr/>
          <p:nvPr/>
        </p:nvSpPr>
        <p:spPr>
          <a:xfrm>
            <a:off x="1157224" y="2619323"/>
            <a:ext cx="2123132" cy="34747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algn="ct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spc="72" kern="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算法统计花朵</a:t>
            </a:r>
            <a:endParaRPr lang="en-US" sz="1440" dirty="0"/>
          </a:p>
        </p:txBody>
      </p:sp>
      <p:sp>
        <p:nvSpPr>
          <p:cNvPr id="15" name="Text 7"/>
          <p:cNvSpPr/>
          <p:nvPr/>
        </p:nvSpPr>
        <p:spPr>
          <a:xfrm>
            <a:off x="4193049" y="2326835"/>
            <a:ext cx="4626983" cy="96902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利用算法统计开花数量，结合温度、湿度等环境参数，调整肥料比例，提升开花效率。</a:t>
            </a:r>
            <a:endParaRPr lang="en-US" sz="1440" dirty="0"/>
          </a:p>
        </p:txBody>
      </p:sp>
      <p:sp>
        <p:nvSpPr>
          <p:cNvPr id="16" name="Text 8"/>
          <p:cNvSpPr/>
          <p:nvPr/>
        </p:nvSpPr>
        <p:spPr>
          <a:xfrm>
            <a:off x="1157224" y="3881784"/>
            <a:ext cx="2123132" cy="37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algn="ct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spc="72" kern="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数据标注阶段</a:t>
            </a:r>
            <a:endParaRPr lang="en-US" sz="1440" dirty="0"/>
          </a:p>
        </p:txBody>
      </p:sp>
      <p:sp>
        <p:nvSpPr>
          <p:cNvPr id="17" name="Text 9"/>
          <p:cNvSpPr/>
          <p:nvPr/>
        </p:nvSpPr>
        <p:spPr>
          <a:xfrm>
            <a:off x="4193049" y="3589296"/>
            <a:ext cx="4626983" cy="96902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根据植物生长阶段，人工标注数据，从出苗到真叶展开，确保AI系统准确识别各生长阶段。</a:t>
            </a:r>
            <a:endParaRPr lang="en-US" sz="1440" dirty="0"/>
          </a:p>
        </p:txBody>
      </p:sp>
      <p:sp>
        <p:nvSpPr>
          <p:cNvPr id="18" name="Shape 10"/>
          <p:cNvSpPr/>
          <p:nvPr/>
        </p:nvSpPr>
        <p:spPr>
          <a:xfrm>
            <a:off x="528675" y="1234611"/>
            <a:ext cx="628549" cy="628549"/>
          </a:xfrm>
          <a:custGeom>
            <a:avLst/>
            <a:gdLst/>
            <a:ahLst/>
            <a:cxnLst/>
            <a:rect l="l" t="t" r="r" b="b"/>
            <a:pathLst>
              <a:path w="628549" h="628549">
                <a:moveTo>
                  <a:pt x="314274" y="0"/>
                </a:moveTo>
                <a:moveTo>
                  <a:pt x="314274" y="0"/>
                </a:moveTo>
                <a:cubicBezTo>
                  <a:pt x="487727" y="0"/>
                  <a:pt x="628549" y="140822"/>
                  <a:pt x="628549" y="314274"/>
                </a:cubicBezTo>
                <a:cubicBezTo>
                  <a:pt x="628549" y="487727"/>
                  <a:pt x="487727" y="628549"/>
                  <a:pt x="314274" y="628549"/>
                </a:cubicBezTo>
                <a:cubicBezTo>
                  <a:pt x="140822" y="628549"/>
                  <a:pt x="0" y="487727"/>
                  <a:pt x="0" y="314274"/>
                </a:cubicBezTo>
                <a:cubicBezTo>
                  <a:pt x="0" y="140822"/>
                  <a:pt x="140822" y="0"/>
                  <a:pt x="314274" y="0"/>
                </a:cubicBezTo>
                <a:close/>
              </a:path>
            </a:pathLst>
          </a:custGeom>
          <a:solidFill>
            <a:srgbClr val="FFFFFF"/>
          </a:solidFill>
          <a:ln/>
        </p:spPr>
      </p:sp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320" y="1410255"/>
            <a:ext cx="277260" cy="277260"/>
          </a:xfrm>
          <a:prstGeom prst="rect">
            <a:avLst/>
          </a:prstGeom>
        </p:spPr>
      </p:pic>
      <p:sp>
        <p:nvSpPr>
          <p:cNvPr id="20" name="Shape 11"/>
          <p:cNvSpPr/>
          <p:nvPr/>
        </p:nvSpPr>
        <p:spPr>
          <a:xfrm>
            <a:off x="528675" y="2497072"/>
            <a:ext cx="628549" cy="628549"/>
          </a:xfrm>
          <a:custGeom>
            <a:avLst/>
            <a:gdLst/>
            <a:ahLst/>
            <a:cxnLst/>
            <a:rect l="l" t="t" r="r" b="b"/>
            <a:pathLst>
              <a:path w="628549" h="628549">
                <a:moveTo>
                  <a:pt x="314274" y="0"/>
                </a:moveTo>
                <a:moveTo>
                  <a:pt x="314274" y="0"/>
                </a:moveTo>
                <a:cubicBezTo>
                  <a:pt x="487727" y="0"/>
                  <a:pt x="628549" y="140822"/>
                  <a:pt x="628549" y="314274"/>
                </a:cubicBezTo>
                <a:cubicBezTo>
                  <a:pt x="628549" y="487727"/>
                  <a:pt x="487727" y="628549"/>
                  <a:pt x="314274" y="628549"/>
                </a:cubicBezTo>
                <a:cubicBezTo>
                  <a:pt x="140822" y="628549"/>
                  <a:pt x="0" y="487727"/>
                  <a:pt x="0" y="314274"/>
                </a:cubicBezTo>
                <a:cubicBezTo>
                  <a:pt x="0" y="140822"/>
                  <a:pt x="140822" y="0"/>
                  <a:pt x="314274" y="0"/>
                </a:cubicBezTo>
                <a:close/>
              </a:path>
            </a:pathLst>
          </a:custGeom>
          <a:solidFill>
            <a:srgbClr val="FFFFFF"/>
          </a:solidFill>
          <a:ln/>
        </p:spPr>
      </p:sp>
      <p:sp>
        <p:nvSpPr>
          <p:cNvPr id="21" name="Shape 12"/>
          <p:cNvSpPr/>
          <p:nvPr/>
        </p:nvSpPr>
        <p:spPr>
          <a:xfrm>
            <a:off x="528675" y="3759533"/>
            <a:ext cx="628549" cy="628549"/>
          </a:xfrm>
          <a:custGeom>
            <a:avLst/>
            <a:gdLst/>
            <a:ahLst/>
            <a:cxnLst/>
            <a:rect l="l" t="t" r="r" b="b"/>
            <a:pathLst>
              <a:path w="628549" h="628549">
                <a:moveTo>
                  <a:pt x="314274" y="0"/>
                </a:moveTo>
                <a:moveTo>
                  <a:pt x="314274" y="0"/>
                </a:moveTo>
                <a:cubicBezTo>
                  <a:pt x="487727" y="0"/>
                  <a:pt x="628549" y="140822"/>
                  <a:pt x="628549" y="314274"/>
                </a:cubicBezTo>
                <a:cubicBezTo>
                  <a:pt x="628549" y="487727"/>
                  <a:pt x="487727" y="628549"/>
                  <a:pt x="314274" y="628549"/>
                </a:cubicBezTo>
                <a:cubicBezTo>
                  <a:pt x="140822" y="628549"/>
                  <a:pt x="0" y="487727"/>
                  <a:pt x="0" y="314274"/>
                </a:cubicBezTo>
                <a:cubicBezTo>
                  <a:pt x="0" y="140822"/>
                  <a:pt x="140822" y="0"/>
                  <a:pt x="314274" y="0"/>
                </a:cubicBezTo>
                <a:close/>
              </a:path>
            </a:pathLst>
          </a:custGeom>
          <a:solidFill>
            <a:srgbClr val="FFFFFF"/>
          </a:solidFill>
          <a:ln/>
        </p:spPr>
      </p:sp>
      <p:pic>
        <p:nvPicPr>
          <p:cNvPr id="22" name="Image 7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475" y="2666871"/>
            <a:ext cx="288950" cy="288950"/>
          </a:xfrm>
          <a:prstGeom prst="rect">
            <a:avLst/>
          </a:prstGeom>
        </p:spPr>
      </p:pic>
      <p:pic>
        <p:nvPicPr>
          <p:cNvPr id="23" name="Image 8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362" y="3941220"/>
            <a:ext cx="265176" cy="2651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973" y="265733"/>
            <a:ext cx="7934797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状态动作</a:t>
            </a:r>
            <a:endParaRPr lang="en-US" sz="144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74" y="939170"/>
            <a:ext cx="890161" cy="975519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267661" y="2153262"/>
            <a:ext cx="8491441" cy="0"/>
          </a:xfrm>
          <a:custGeom>
            <a:avLst/>
            <a:gdLst/>
            <a:ahLst/>
            <a:cxnLst/>
            <a:rect l="l" t="t" r="r" b="b"/>
            <a:pathLst>
              <a:path w="8491441" h="0">
                <a:moveTo>
                  <a:pt x="0" y="0"/>
                </a:moveTo>
                <a:moveTo>
                  <a:pt x="0" y="0"/>
                </a:moveTo>
                <a:lnTo>
                  <a:pt x="8491441" y="0"/>
                </a:lnTo>
              </a:path>
            </a:pathLst>
          </a:custGeom>
          <a:noFill/>
          <a:ln w="10162">
            <a:solidFill>
              <a:srgbClr val="44BCA7"/>
            </a:solidFill>
            <a:prstDash val="dash"/>
            <a:headEnd type="none"/>
            <a:tailEnd type="none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86102" y="-921254"/>
            <a:ext cx="602916" cy="615773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109244" y="1031844"/>
            <a:ext cx="761819" cy="6492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48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509" y="939170"/>
            <a:ext cx="890161" cy="97551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097680" y="1031844"/>
            <a:ext cx="761819" cy="6492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48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9" name="Text 4"/>
          <p:cNvSpPr/>
          <p:nvPr/>
        </p:nvSpPr>
        <p:spPr>
          <a:xfrm>
            <a:off x="280566" y="2294320"/>
            <a:ext cx="2589050" cy="4206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状态与动作</a:t>
            </a:r>
            <a:endParaRPr lang="en-US" sz="1440" dirty="0"/>
          </a:p>
        </p:txBody>
      </p:sp>
      <p:sp>
        <p:nvSpPr>
          <p:cNvPr id="10" name="Text 5"/>
          <p:cNvSpPr/>
          <p:nvPr/>
        </p:nvSpPr>
        <p:spPr>
          <a:xfrm>
            <a:off x="280566" y="2869876"/>
            <a:ext cx="2419177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当前状态包括温度、湿度和VPD，动作涉及调整这些参数。通过奖励机制优化策略，目标是提高发芽率和叶片总面积。</a:t>
            </a:r>
            <a:endParaRPr lang="en-US" sz="1440" dirty="0"/>
          </a:p>
        </p:txBody>
      </p:sp>
      <p:sp>
        <p:nvSpPr>
          <p:cNvPr id="11" name="Text 6"/>
          <p:cNvSpPr/>
          <p:nvPr/>
        </p:nvSpPr>
        <p:spPr>
          <a:xfrm>
            <a:off x="3413066" y="2294320"/>
            <a:ext cx="2589050" cy="4206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数据收集与清洗</a:t>
            </a:r>
            <a:endParaRPr lang="en-US" sz="1440" dirty="0"/>
          </a:p>
        </p:txBody>
      </p:sp>
      <p:sp>
        <p:nvSpPr>
          <p:cNvPr id="12" name="Text 7"/>
          <p:cNvSpPr/>
          <p:nvPr/>
        </p:nvSpPr>
        <p:spPr>
          <a:xfrm>
            <a:off x="3413066" y="2869876"/>
            <a:ext cx="2419177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收集温度、湿度和VPD数据，清洗异常值并补充缺失数据。通过公式计算确保数据准确性，为AI系统提供可靠输入。</a:t>
            </a:r>
            <a:endParaRPr lang="en-US" sz="1440" dirty="0"/>
          </a:p>
        </p:txBody>
      </p:sp>
      <p:sp>
        <p:nvSpPr>
          <p:cNvPr id="13" name="Text 8"/>
          <p:cNvSpPr/>
          <p:nvPr/>
        </p:nvSpPr>
        <p:spPr>
          <a:xfrm>
            <a:off x="6287289" y="2294320"/>
            <a:ext cx="2589050" cy="4206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算法应用</a:t>
            </a:r>
            <a:endParaRPr lang="en-US" sz="1440" dirty="0"/>
          </a:p>
        </p:txBody>
      </p:sp>
      <p:sp>
        <p:nvSpPr>
          <p:cNvPr id="14" name="Text 9"/>
          <p:cNvSpPr/>
          <p:nvPr/>
        </p:nvSpPr>
        <p:spPr>
          <a:xfrm>
            <a:off x="6287289" y="2869876"/>
            <a:ext cx="2419177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算法用于识别叶片、统计直径和长度，以及计算花朵数量。通过优化环境参数，提升植物生长效率和产量。</a:t>
            </a:r>
            <a:endParaRPr lang="en-US" sz="1440" dirty="0"/>
          </a:p>
        </p:txBody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126" y="939170"/>
            <a:ext cx="890161" cy="975519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4086297" y="1031844"/>
            <a:ext cx="761819" cy="6492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48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973" y="265733"/>
            <a:ext cx="7934797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目标设定</a:t>
            </a:r>
            <a:endParaRPr lang="en-US" sz="1440" dirty="0"/>
          </a:p>
        </p:txBody>
      </p:sp>
      <p:sp>
        <p:nvSpPr>
          <p:cNvPr id="3" name="Shape 1"/>
          <p:cNvSpPr/>
          <p:nvPr/>
        </p:nvSpPr>
        <p:spPr>
          <a:xfrm rot="2700000">
            <a:off x="4116172" y="2229671"/>
            <a:ext cx="911657" cy="911657"/>
          </a:xfrm>
          <a:custGeom>
            <a:avLst/>
            <a:gdLst/>
            <a:ahLst/>
            <a:cxnLst/>
            <a:rect l="l" t="t" r="r" b="b"/>
            <a:pathLst>
              <a:path w="911657" h="911657">
                <a:moveTo>
                  <a:pt x="158693" y="0"/>
                </a:moveTo>
                <a:moveTo>
                  <a:pt x="158693" y="0"/>
                </a:moveTo>
                <a:lnTo>
                  <a:pt x="752964" y="0"/>
                </a:lnTo>
                <a:quadBezTo>
                  <a:pt x="911657" y="0"/>
                  <a:pt x="911657" y="158693"/>
                </a:quadBezTo>
                <a:lnTo>
                  <a:pt x="911657" y="752964"/>
                </a:lnTo>
                <a:quadBezTo>
                  <a:pt x="911657" y="911657"/>
                  <a:pt x="752964" y="911657"/>
                </a:quadBezTo>
                <a:lnTo>
                  <a:pt x="158693" y="911657"/>
                </a:lnTo>
                <a:quadBezTo>
                  <a:pt x="0" y="911657"/>
                  <a:pt x="0" y="752964"/>
                </a:quadBezTo>
                <a:lnTo>
                  <a:pt x="0" y="158693"/>
                </a:lnTo>
                <a:quadBezTo>
                  <a:pt x="0" y="0"/>
                  <a:pt x="158693" y="0"/>
                </a:quadBezTo>
                <a:close/>
              </a:path>
            </a:pathLst>
          </a:custGeom>
          <a:solidFill>
            <a:srgbClr val="21B0B3"/>
          </a:solidFill>
          <a:ln/>
        </p:spPr>
      </p:sp>
      <p:sp>
        <p:nvSpPr>
          <p:cNvPr id="4" name="Shape 2"/>
          <p:cNvSpPr/>
          <p:nvPr/>
        </p:nvSpPr>
        <p:spPr>
          <a:xfrm rot="2700000">
            <a:off x="3321091" y="2992149"/>
            <a:ext cx="911657" cy="911657"/>
          </a:xfrm>
          <a:custGeom>
            <a:avLst/>
            <a:gdLst/>
            <a:ahLst/>
            <a:cxnLst/>
            <a:rect l="l" t="t" r="r" b="b"/>
            <a:pathLst>
              <a:path w="911657" h="911657">
                <a:moveTo>
                  <a:pt x="158693" y="0"/>
                </a:moveTo>
                <a:moveTo>
                  <a:pt x="158693" y="0"/>
                </a:moveTo>
                <a:lnTo>
                  <a:pt x="752964" y="0"/>
                </a:lnTo>
                <a:quadBezTo>
                  <a:pt x="911657" y="0"/>
                  <a:pt x="911657" y="158693"/>
                </a:quadBezTo>
                <a:lnTo>
                  <a:pt x="911657" y="752964"/>
                </a:lnTo>
                <a:quadBezTo>
                  <a:pt x="911657" y="911657"/>
                  <a:pt x="752964" y="911657"/>
                </a:quadBezTo>
                <a:lnTo>
                  <a:pt x="158693" y="911657"/>
                </a:lnTo>
                <a:quadBezTo>
                  <a:pt x="0" y="911657"/>
                  <a:pt x="0" y="752964"/>
                </a:quadBezTo>
                <a:lnTo>
                  <a:pt x="0" y="158693"/>
                </a:lnTo>
                <a:quadBezTo>
                  <a:pt x="0" y="0"/>
                  <a:pt x="158693" y="0"/>
                </a:quadBezTo>
                <a:close/>
              </a:path>
            </a:pathLst>
          </a:custGeom>
          <a:solidFill>
            <a:srgbClr val="44BCA7"/>
          </a:solidFill>
          <a:ln/>
        </p:spPr>
      </p:sp>
      <p:sp>
        <p:nvSpPr>
          <p:cNvPr id="5" name="Shape 3"/>
          <p:cNvSpPr/>
          <p:nvPr/>
        </p:nvSpPr>
        <p:spPr>
          <a:xfrm rot="2700000">
            <a:off x="4911252" y="2992149"/>
            <a:ext cx="911657" cy="911657"/>
          </a:xfrm>
          <a:custGeom>
            <a:avLst/>
            <a:gdLst/>
            <a:ahLst/>
            <a:cxnLst/>
            <a:rect l="l" t="t" r="r" b="b"/>
            <a:pathLst>
              <a:path w="911657" h="911657">
                <a:moveTo>
                  <a:pt x="158693" y="0"/>
                </a:moveTo>
                <a:moveTo>
                  <a:pt x="158693" y="0"/>
                </a:moveTo>
                <a:lnTo>
                  <a:pt x="752964" y="0"/>
                </a:lnTo>
                <a:quadBezTo>
                  <a:pt x="911657" y="0"/>
                  <a:pt x="911657" y="158693"/>
                </a:quadBezTo>
                <a:lnTo>
                  <a:pt x="911657" y="752964"/>
                </a:lnTo>
                <a:quadBezTo>
                  <a:pt x="911657" y="911657"/>
                  <a:pt x="752964" y="911657"/>
                </a:quadBezTo>
                <a:lnTo>
                  <a:pt x="158693" y="911657"/>
                </a:lnTo>
                <a:quadBezTo>
                  <a:pt x="0" y="911657"/>
                  <a:pt x="0" y="752964"/>
                </a:quadBezTo>
                <a:lnTo>
                  <a:pt x="0" y="158693"/>
                </a:lnTo>
                <a:quadBezTo>
                  <a:pt x="0" y="0"/>
                  <a:pt x="158693" y="0"/>
                </a:quadBezTo>
                <a:close/>
              </a:path>
            </a:pathLst>
          </a:custGeom>
          <a:solidFill>
            <a:srgbClr val="44BCA7"/>
          </a:solidFill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66" y="3247723"/>
            <a:ext cx="400507" cy="400507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972" y="2461472"/>
            <a:ext cx="448056" cy="448056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071" y="3275968"/>
            <a:ext cx="344018" cy="34401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26675" y="2727592"/>
            <a:ext cx="2712236" cy="37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b"/>
          <a:lstStyle/>
          <a:p>
            <a:pPr algn="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发芽阶段目标</a:t>
            </a:r>
            <a:endParaRPr lang="en-US" sz="1440" dirty="0"/>
          </a:p>
        </p:txBody>
      </p:sp>
      <p:sp>
        <p:nvSpPr>
          <p:cNvPr id="10" name="Text 5"/>
          <p:cNvSpPr/>
          <p:nvPr/>
        </p:nvSpPr>
        <p:spPr>
          <a:xfrm>
            <a:off x="226675" y="3070933"/>
            <a:ext cx="2712236" cy="8138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通过设置多个帐篷种植，记录每次成绩并制定策略，提高发芽率。环境因素如温度、湿度和VPD对发芽率有重要影响。</a:t>
            </a:r>
            <a:endParaRPr lang="en-US" sz="1440" dirty="0"/>
          </a:p>
        </p:txBody>
      </p:sp>
      <p:sp>
        <p:nvSpPr>
          <p:cNvPr id="11" name="Text 6"/>
          <p:cNvSpPr/>
          <p:nvPr/>
        </p:nvSpPr>
        <p:spPr>
          <a:xfrm>
            <a:off x="2079889" y="980555"/>
            <a:ext cx="4990549" cy="37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b"/>
          <a:lstStyle/>
          <a:p>
            <a:pPr algn="ct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数据收集与清洗</a:t>
            </a:r>
            <a:endParaRPr lang="en-US" sz="1440" dirty="0"/>
          </a:p>
        </p:txBody>
      </p:sp>
      <p:sp>
        <p:nvSpPr>
          <p:cNvPr id="12" name="Text 7"/>
          <p:cNvSpPr/>
          <p:nvPr/>
        </p:nvSpPr>
        <p:spPr>
          <a:xfrm>
            <a:off x="2079889" y="1273163"/>
            <a:ext cx="4990549" cy="6035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收集温度、湿度和VPD数据，清洗异常值并补充缺失数据。数据标注包括幼苗期、快速生长期和开花期的关键时间点。</a:t>
            </a:r>
            <a:endParaRPr lang="en-US" sz="1440" dirty="0"/>
          </a:p>
        </p:txBody>
      </p:sp>
      <p:sp>
        <p:nvSpPr>
          <p:cNvPr id="13" name="Text 8"/>
          <p:cNvSpPr/>
          <p:nvPr/>
        </p:nvSpPr>
        <p:spPr>
          <a:xfrm>
            <a:off x="6144294" y="2727592"/>
            <a:ext cx="2773031" cy="37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b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AI推荐设置</a:t>
            </a:r>
            <a:endParaRPr lang="en-US" sz="1440" dirty="0"/>
          </a:p>
        </p:txBody>
      </p:sp>
      <p:sp>
        <p:nvSpPr>
          <p:cNvPr id="14" name="Text 9"/>
          <p:cNvSpPr/>
          <p:nvPr/>
        </p:nvSpPr>
        <p:spPr>
          <a:xfrm>
            <a:off x="6154913" y="3070933"/>
            <a:ext cx="2762412" cy="8138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第一阶段AI推荐设置基于当前状态和动作，目标是获得更高的发芽率。通过调整温度、湿度和VPD参数，优化植物生长环境。</a:t>
            </a:r>
            <a:endParaRPr lang="en-US" sz="144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6750" y="1774844"/>
            <a:ext cx="4313208" cy="11430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5040" b="1" spc="144" kern="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感谢观看！</a:t>
            </a:r>
            <a:endParaRPr lang="en-US" sz="144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7782" y="1400835"/>
            <a:ext cx="2214642" cy="16367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7632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517782" y="2649722"/>
            <a:ext cx="4481125" cy="6492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48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发芽阶段</a:t>
            </a:r>
            <a:endParaRPr lang="en-US" sz="1440" dirty="0"/>
          </a:p>
        </p:txBody>
      </p:sp>
      <p:sp>
        <p:nvSpPr>
          <p:cNvPr id="4" name="Text 2"/>
          <p:cNvSpPr/>
          <p:nvPr/>
        </p:nvSpPr>
        <p:spPr>
          <a:xfrm>
            <a:off x="1001227" y="343198"/>
            <a:ext cx="2044723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LOGO</a:t>
            </a:r>
            <a:endParaRPr lang="en-US" sz="1440" dirty="0"/>
          </a:p>
        </p:txBody>
      </p:sp>
      <p:pic>
        <p:nvPicPr>
          <p:cNvPr id="5" name="Image 0" descr="https://sgw-dx.xf-yun.com/api/v1/sparkdesk/_ee13efc5fb5143deb84ca68ad5c68e72_1750731103212-04922612245953767.png?authorization=c2ltcGxlLWp3dCBhaz1zcGFya2Rlc2s4MDAwMDAwMDAwMDE7ZXhwPTMzMjc1MzExMDY7YWxnbz1obWFjLXNoYTI1NjtzaWc9eS85YnlQamZhSlpjNHQ2ZmQyY2k1a1k4T01zODd3T29wMGI3ZTZTQ1puOD0=&amp;x_location=7YfmxI7B7uKO7jlRxIftd6UYfPD=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93" y="421085"/>
            <a:ext cx="301425" cy="301425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705693" y="4642032"/>
            <a:ext cx="296485" cy="0"/>
          </a:xfrm>
          <a:custGeom>
            <a:avLst/>
            <a:gdLst/>
            <a:ahLst/>
            <a:cxnLst/>
            <a:rect l="l" t="t" r="r" b="b"/>
            <a:pathLst>
              <a:path w="296485" h="0">
                <a:moveTo>
                  <a:pt x="0" y="0"/>
                </a:moveTo>
                <a:moveTo>
                  <a:pt x="0" y="0"/>
                </a:moveTo>
                <a:lnTo>
                  <a:pt x="296485" y="0"/>
                </a:lnTo>
              </a:path>
            </a:pathLst>
          </a:custGeom>
          <a:noFill/>
          <a:ln w="47625">
            <a:solidFill>
              <a:srgbClr val="00070F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973" y="265733"/>
            <a:ext cx="7934797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环境设置</a:t>
            </a:r>
            <a:endParaRPr lang="en-US" sz="144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6" y="1089117"/>
            <a:ext cx="2432572" cy="3488093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29134" y="3866753"/>
            <a:ext cx="2356568" cy="567445"/>
          </a:xfrm>
          <a:custGeom>
            <a:avLst/>
            <a:gdLst/>
            <a:ahLst/>
            <a:cxnLst/>
            <a:rect l="l" t="t" r="r" b="b"/>
            <a:pathLst>
              <a:path w="2356568" h="567445">
                <a:moveTo>
                  <a:pt x="0" y="0"/>
                </a:moveTo>
                <a:moveTo>
                  <a:pt x="0" y="0"/>
                </a:moveTo>
                <a:lnTo>
                  <a:pt x="2356568" y="0"/>
                </a:lnTo>
                <a:lnTo>
                  <a:pt x="2356568" y="567445"/>
                </a:lnTo>
                <a:lnTo>
                  <a:pt x="0" y="567445"/>
                </a:lnTo>
                <a:close/>
              </a:path>
            </a:pathLst>
          </a:custGeom>
          <a:solidFill>
            <a:srgbClr val="44BCA7"/>
          </a:solidFill>
          <a:ln/>
        </p:spPr>
      </p:sp>
      <p:sp>
        <p:nvSpPr>
          <p:cNvPr id="5" name="Shape 2"/>
          <p:cNvSpPr/>
          <p:nvPr/>
        </p:nvSpPr>
        <p:spPr>
          <a:xfrm>
            <a:off x="790042" y="3687991"/>
            <a:ext cx="1669247" cy="0"/>
          </a:xfrm>
          <a:custGeom>
            <a:avLst/>
            <a:gdLst/>
            <a:ahLst/>
            <a:cxnLst/>
            <a:rect l="l" t="t" r="r" b="b"/>
            <a:pathLst>
              <a:path w="1669247" h="0">
                <a:moveTo>
                  <a:pt x="0" y="0"/>
                </a:moveTo>
                <a:moveTo>
                  <a:pt x="0" y="0"/>
                </a:moveTo>
                <a:lnTo>
                  <a:pt x="1669247" y="0"/>
                </a:lnTo>
              </a:path>
            </a:pathLst>
          </a:custGeom>
          <a:noFill/>
          <a:ln w="19420">
            <a:solidFill>
              <a:srgbClr val="00070F">
                <a:alpha val="32157"/>
              </a:srgbClr>
            </a:solidFill>
            <a:prstDash val="dash"/>
            <a:headEnd type="none"/>
            <a:tailEnd type="none"/>
          </a:ln>
        </p:spPr>
      </p:sp>
      <p:sp>
        <p:nvSpPr>
          <p:cNvPr id="6" name="Text 3"/>
          <p:cNvSpPr/>
          <p:nvPr/>
        </p:nvSpPr>
        <p:spPr>
          <a:xfrm>
            <a:off x="2157579" y="1050677"/>
            <a:ext cx="702086" cy="86868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600" b="1" i="1" dirty="0">
                <a:solidFill>
                  <a:srgbClr val="44BCA7">
                    <a:alpha val="5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</a:t>
            </a:r>
            <a:endParaRPr lang="en-US" sz="144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16" y="1089117"/>
            <a:ext cx="2432572" cy="3488093"/>
          </a:xfrm>
          <a:prstGeom prst="rect">
            <a:avLst/>
          </a:prstGeom>
        </p:spPr>
      </p:pic>
      <p:sp>
        <p:nvSpPr>
          <p:cNvPr id="8" name="Shape 4"/>
          <p:cNvSpPr/>
          <p:nvPr/>
        </p:nvSpPr>
        <p:spPr>
          <a:xfrm>
            <a:off x="3282233" y="3866753"/>
            <a:ext cx="2356568" cy="567445"/>
          </a:xfrm>
          <a:custGeom>
            <a:avLst/>
            <a:gdLst/>
            <a:ahLst/>
            <a:cxnLst/>
            <a:rect l="l" t="t" r="r" b="b"/>
            <a:pathLst>
              <a:path w="2356568" h="567445">
                <a:moveTo>
                  <a:pt x="0" y="0"/>
                </a:moveTo>
                <a:moveTo>
                  <a:pt x="0" y="0"/>
                </a:moveTo>
                <a:lnTo>
                  <a:pt x="2356568" y="0"/>
                </a:lnTo>
                <a:lnTo>
                  <a:pt x="2356568" y="567445"/>
                </a:lnTo>
                <a:lnTo>
                  <a:pt x="0" y="567445"/>
                </a:lnTo>
                <a:close/>
              </a:path>
            </a:pathLst>
          </a:custGeom>
          <a:solidFill>
            <a:srgbClr val="44BCA7"/>
          </a:solidFill>
          <a:ln/>
        </p:spPr>
      </p:sp>
      <p:sp>
        <p:nvSpPr>
          <p:cNvPr id="9" name="Shape 5"/>
          <p:cNvSpPr/>
          <p:nvPr/>
        </p:nvSpPr>
        <p:spPr>
          <a:xfrm>
            <a:off x="3743142" y="3687991"/>
            <a:ext cx="1669247" cy="0"/>
          </a:xfrm>
          <a:custGeom>
            <a:avLst/>
            <a:gdLst/>
            <a:ahLst/>
            <a:cxnLst/>
            <a:rect l="l" t="t" r="r" b="b"/>
            <a:pathLst>
              <a:path w="1669247" h="0">
                <a:moveTo>
                  <a:pt x="0" y="0"/>
                </a:moveTo>
                <a:moveTo>
                  <a:pt x="0" y="0"/>
                </a:moveTo>
                <a:lnTo>
                  <a:pt x="1669247" y="0"/>
                </a:lnTo>
              </a:path>
            </a:pathLst>
          </a:custGeom>
          <a:noFill/>
          <a:ln w="19420">
            <a:solidFill>
              <a:srgbClr val="00070F">
                <a:alpha val="32157"/>
              </a:srgbClr>
            </a:solidFill>
            <a:prstDash val="dash"/>
            <a:headEnd type="none"/>
            <a:tailEnd type="none"/>
          </a:ln>
        </p:spPr>
      </p:sp>
      <p:sp>
        <p:nvSpPr>
          <p:cNvPr id="10" name="Text 6"/>
          <p:cNvSpPr/>
          <p:nvPr/>
        </p:nvSpPr>
        <p:spPr>
          <a:xfrm>
            <a:off x="5110678" y="1050677"/>
            <a:ext cx="702086" cy="86868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600" b="1" i="1" dirty="0">
                <a:solidFill>
                  <a:srgbClr val="44BCA7">
                    <a:alpha val="5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</a:t>
            </a:r>
            <a:endParaRPr lang="en-US" sz="144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295" y="1089117"/>
            <a:ext cx="2432572" cy="3488093"/>
          </a:xfrm>
          <a:prstGeom prst="rect">
            <a:avLst/>
          </a:prstGeom>
        </p:spPr>
      </p:pic>
      <p:sp>
        <p:nvSpPr>
          <p:cNvPr id="12" name="Shape 7"/>
          <p:cNvSpPr/>
          <p:nvPr/>
        </p:nvSpPr>
        <p:spPr>
          <a:xfrm>
            <a:off x="6207012" y="3866753"/>
            <a:ext cx="2356568" cy="567445"/>
          </a:xfrm>
          <a:custGeom>
            <a:avLst/>
            <a:gdLst/>
            <a:ahLst/>
            <a:cxnLst/>
            <a:rect l="l" t="t" r="r" b="b"/>
            <a:pathLst>
              <a:path w="2356568" h="567445">
                <a:moveTo>
                  <a:pt x="0" y="0"/>
                </a:moveTo>
                <a:moveTo>
                  <a:pt x="0" y="0"/>
                </a:moveTo>
                <a:lnTo>
                  <a:pt x="2356568" y="0"/>
                </a:lnTo>
                <a:lnTo>
                  <a:pt x="2356568" y="567445"/>
                </a:lnTo>
                <a:lnTo>
                  <a:pt x="0" y="567445"/>
                </a:lnTo>
                <a:close/>
              </a:path>
            </a:pathLst>
          </a:custGeom>
          <a:solidFill>
            <a:srgbClr val="44BCA7"/>
          </a:solidFill>
          <a:ln/>
        </p:spPr>
      </p:sp>
      <p:sp>
        <p:nvSpPr>
          <p:cNvPr id="13" name="Shape 8"/>
          <p:cNvSpPr/>
          <p:nvPr/>
        </p:nvSpPr>
        <p:spPr>
          <a:xfrm>
            <a:off x="6667921" y="3687991"/>
            <a:ext cx="1669247" cy="0"/>
          </a:xfrm>
          <a:custGeom>
            <a:avLst/>
            <a:gdLst/>
            <a:ahLst/>
            <a:cxnLst/>
            <a:rect l="l" t="t" r="r" b="b"/>
            <a:pathLst>
              <a:path w="1669247" h="0">
                <a:moveTo>
                  <a:pt x="0" y="0"/>
                </a:moveTo>
                <a:moveTo>
                  <a:pt x="0" y="0"/>
                </a:moveTo>
                <a:lnTo>
                  <a:pt x="1669247" y="0"/>
                </a:lnTo>
              </a:path>
            </a:pathLst>
          </a:custGeom>
          <a:noFill/>
          <a:ln w="19420">
            <a:solidFill>
              <a:srgbClr val="00070F">
                <a:alpha val="32157"/>
              </a:srgbClr>
            </a:solidFill>
            <a:prstDash val="dash"/>
            <a:headEnd type="none"/>
            <a:tailEnd type="none"/>
          </a:ln>
        </p:spPr>
      </p:sp>
      <p:sp>
        <p:nvSpPr>
          <p:cNvPr id="14" name="Text 9"/>
          <p:cNvSpPr/>
          <p:nvPr/>
        </p:nvSpPr>
        <p:spPr>
          <a:xfrm>
            <a:off x="8035457" y="1050677"/>
            <a:ext cx="702086" cy="86868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600" b="1" i="1" dirty="0">
                <a:solidFill>
                  <a:srgbClr val="44BCA7">
                    <a:alpha val="5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</a:t>
            </a:r>
            <a:endParaRPr lang="en-US" sz="1440" dirty="0"/>
          </a:p>
        </p:txBody>
      </p:sp>
      <p:sp>
        <p:nvSpPr>
          <p:cNvPr id="15" name="Text 10"/>
          <p:cNvSpPr/>
          <p:nvPr/>
        </p:nvSpPr>
        <p:spPr>
          <a:xfrm>
            <a:off x="329134" y="3959379"/>
            <a:ext cx="2356568" cy="38219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algn="ct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环境参数设置</a:t>
            </a:r>
            <a:endParaRPr lang="en-US" sz="1440" dirty="0"/>
          </a:p>
        </p:txBody>
      </p:sp>
      <p:sp>
        <p:nvSpPr>
          <p:cNvPr id="16" name="Text 11"/>
          <p:cNvSpPr/>
          <p:nvPr/>
        </p:nvSpPr>
        <p:spPr>
          <a:xfrm>
            <a:off x="639881" y="1824186"/>
            <a:ext cx="2161642" cy="120700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8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通过设置温度、湿度和叶片蒸气压差等环境参数，优化植物生长条件，提高发芽率和生长效率。</a:t>
            </a:r>
            <a:endParaRPr lang="en-US" sz="1440" dirty="0"/>
          </a:p>
        </p:txBody>
      </p:sp>
      <p:sp>
        <p:nvSpPr>
          <p:cNvPr id="17" name="Text 12"/>
          <p:cNvSpPr/>
          <p:nvPr/>
        </p:nvSpPr>
        <p:spPr>
          <a:xfrm>
            <a:off x="3282233" y="3959379"/>
            <a:ext cx="2356568" cy="38219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algn="ct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数据收集与清洗</a:t>
            </a:r>
            <a:endParaRPr lang="en-US" sz="1440" dirty="0"/>
          </a:p>
        </p:txBody>
      </p:sp>
      <p:sp>
        <p:nvSpPr>
          <p:cNvPr id="18" name="Text 13"/>
          <p:cNvSpPr/>
          <p:nvPr/>
        </p:nvSpPr>
        <p:spPr>
          <a:xfrm>
            <a:off x="3592981" y="1824186"/>
            <a:ext cx="2161642" cy="120700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8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系统收集温度、湿度等数据，清洗异常值并补充缺失数据，确保数据准确性和完整性，为后续分析提供可靠基础。</a:t>
            </a:r>
            <a:endParaRPr lang="en-US" sz="1440" dirty="0"/>
          </a:p>
        </p:txBody>
      </p:sp>
      <p:sp>
        <p:nvSpPr>
          <p:cNvPr id="19" name="Text 14"/>
          <p:cNvSpPr/>
          <p:nvPr/>
        </p:nvSpPr>
        <p:spPr>
          <a:xfrm>
            <a:off x="6207012" y="3959379"/>
            <a:ext cx="2356568" cy="38219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algn="ct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AI推荐策略</a:t>
            </a:r>
            <a:endParaRPr lang="en-US" sz="1440" dirty="0"/>
          </a:p>
        </p:txBody>
      </p:sp>
      <p:sp>
        <p:nvSpPr>
          <p:cNvPr id="20" name="Text 15"/>
          <p:cNvSpPr/>
          <p:nvPr/>
        </p:nvSpPr>
        <p:spPr>
          <a:xfrm>
            <a:off x="6517760" y="1824186"/>
            <a:ext cx="2161642" cy="120700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8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基于当前环境状态，AI推荐调整温度、湿度和VPD等参数，通过动态策略优化，提升植物生长各阶段的奖励值。</a:t>
            </a:r>
            <a:endParaRPr lang="en-US" sz="144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973" y="265733"/>
            <a:ext cx="7934797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产出指标</a:t>
            </a:r>
            <a:endParaRPr lang="en-US" sz="1440" dirty="0"/>
          </a:p>
        </p:txBody>
      </p:sp>
      <p:pic>
        <p:nvPicPr>
          <p:cNvPr id="3" name="Image 0" descr="https://sgw-dx.xf-yun.com/api/v1/sparkdesk/_1752111981428b215e564cc8b4fe3a9012cbf1dd160f4.jpg?authorization=c2ltcGxlLWp3dCBhaz1zcGFya2Rlc2s4MDAwMDAwMDAwMDE7ZXhwPTMzMjg5MTE5ODE7YWxnbz1obWFjLXNoYTI1NjtzaWc9VnB4NFBvek9qRXJNNXFJUGdna2NyblFiNGFJQi9ORlpSc2tycDRtMkZOdz0=&amp;x_location=7YfmxI7B7uKO7jlRxIftd6UZeLD=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 flipH="1">
            <a:off x="272721" y="1295117"/>
            <a:ext cx="3341028" cy="3341028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161753" y="1043279"/>
            <a:ext cx="5709526" cy="1090281"/>
          </a:xfrm>
          <a:custGeom>
            <a:avLst/>
            <a:gdLst/>
            <a:ahLst/>
            <a:cxnLst/>
            <a:rect l="l" t="t" r="r" b="b"/>
            <a:pathLst>
              <a:path w="5709526" h="1090281">
                <a:moveTo>
                  <a:pt x="0" y="1090281"/>
                </a:moveTo>
                <a:moveTo>
                  <a:pt x="0" y="1090281"/>
                </a:moveTo>
                <a:lnTo>
                  <a:pt x="0" y="0"/>
                </a:lnTo>
                <a:lnTo>
                  <a:pt x="5491469" y="0"/>
                </a:lnTo>
                <a:lnTo>
                  <a:pt x="5709526" y="218056"/>
                </a:lnTo>
                <a:lnTo>
                  <a:pt x="5709526" y="1090281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44BCA7">
                <a:alpha val="3098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2811196" y="2348022"/>
            <a:ext cx="5795609" cy="1090281"/>
          </a:xfrm>
          <a:custGeom>
            <a:avLst/>
            <a:gdLst/>
            <a:ahLst/>
            <a:cxnLst/>
            <a:rect l="l" t="t" r="r" b="b"/>
            <a:pathLst>
              <a:path w="5795609" h="1090281">
                <a:moveTo>
                  <a:pt x="0" y="1090281"/>
                </a:moveTo>
                <a:moveTo>
                  <a:pt x="0" y="1090281"/>
                </a:moveTo>
                <a:lnTo>
                  <a:pt x="0" y="0"/>
                </a:lnTo>
                <a:lnTo>
                  <a:pt x="5577553" y="0"/>
                </a:lnTo>
                <a:lnTo>
                  <a:pt x="5795609" y="218056"/>
                </a:lnTo>
                <a:lnTo>
                  <a:pt x="5795609" y="1090281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44BCA7">
                <a:alpha val="3098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3161753" y="3652765"/>
            <a:ext cx="5709526" cy="1090281"/>
          </a:xfrm>
          <a:custGeom>
            <a:avLst/>
            <a:gdLst/>
            <a:ahLst/>
            <a:cxnLst/>
            <a:rect l="l" t="t" r="r" b="b"/>
            <a:pathLst>
              <a:path w="5709526" h="1090281">
                <a:moveTo>
                  <a:pt x="0" y="1090281"/>
                </a:moveTo>
                <a:moveTo>
                  <a:pt x="0" y="1090281"/>
                </a:moveTo>
                <a:lnTo>
                  <a:pt x="0" y="0"/>
                </a:lnTo>
                <a:lnTo>
                  <a:pt x="5491469" y="0"/>
                </a:lnTo>
                <a:lnTo>
                  <a:pt x="5709526" y="218056"/>
                </a:lnTo>
                <a:lnTo>
                  <a:pt x="5709526" y="1090281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44BCA7">
                <a:alpha val="30980"/>
              </a:srgbClr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735181" y="1118241"/>
            <a:ext cx="4911136" cy="35904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发芽阶段指标</a:t>
            </a:r>
            <a:endParaRPr lang="en-US" sz="1440" dirty="0"/>
          </a:p>
        </p:txBody>
      </p:sp>
      <p:sp>
        <p:nvSpPr>
          <p:cNvPr id="8" name="Text 5"/>
          <p:cNvSpPr/>
          <p:nvPr/>
        </p:nvSpPr>
        <p:spPr>
          <a:xfrm>
            <a:off x="3312941" y="1424841"/>
            <a:ext cx="5459228" cy="6035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发芽阶段的产出指标包括发芽率、叶片数量、高度和开花数量，这些指标受环境设置和植物适应性的影响。</a:t>
            </a:r>
            <a:endParaRPr lang="en-US" sz="1440" dirty="0"/>
          </a:p>
        </p:txBody>
      </p:sp>
      <p:sp>
        <p:nvSpPr>
          <p:cNvPr id="9" name="Text 6"/>
          <p:cNvSpPr/>
          <p:nvPr/>
        </p:nvSpPr>
        <p:spPr>
          <a:xfrm>
            <a:off x="3397345" y="2422984"/>
            <a:ext cx="4881554" cy="35904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数据收集与清洗</a:t>
            </a:r>
            <a:endParaRPr lang="en-US" sz="1440" dirty="0"/>
          </a:p>
        </p:txBody>
      </p:sp>
      <p:sp>
        <p:nvSpPr>
          <p:cNvPr id="10" name="Text 7"/>
          <p:cNvSpPr/>
          <p:nvPr/>
        </p:nvSpPr>
        <p:spPr>
          <a:xfrm>
            <a:off x="2893424" y="2729585"/>
            <a:ext cx="5484398" cy="6035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数据收集涵盖温度、湿度和VPD等环境参数，数据清洗包括处理缺失值和异常值，确保数据准确性。</a:t>
            </a:r>
            <a:endParaRPr lang="en-US" sz="1440" dirty="0"/>
          </a:p>
        </p:txBody>
      </p:sp>
      <p:sp>
        <p:nvSpPr>
          <p:cNvPr id="11" name="Text 8"/>
          <p:cNvSpPr/>
          <p:nvPr/>
        </p:nvSpPr>
        <p:spPr>
          <a:xfrm>
            <a:off x="3735181" y="3727728"/>
            <a:ext cx="4911136" cy="35904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AI推荐设置</a:t>
            </a:r>
            <a:endParaRPr lang="en-US" sz="1440" dirty="0"/>
          </a:p>
        </p:txBody>
      </p:sp>
      <p:sp>
        <p:nvSpPr>
          <p:cNvPr id="12" name="Text 9"/>
          <p:cNvSpPr/>
          <p:nvPr/>
        </p:nvSpPr>
        <p:spPr>
          <a:xfrm>
            <a:off x="3266233" y="4034328"/>
            <a:ext cx="5505936" cy="6035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第一阶段AI推荐设置通过调整温度、湿度和VPD等参数，优化环境条件以提高发芽率。</a:t>
            </a:r>
            <a:endParaRPr lang="en-US" sz="1440" dirty="0"/>
          </a:p>
        </p:txBody>
      </p:sp>
      <p:sp>
        <p:nvSpPr>
          <p:cNvPr id="13" name="Shape 10"/>
          <p:cNvSpPr/>
          <p:nvPr/>
        </p:nvSpPr>
        <p:spPr>
          <a:xfrm>
            <a:off x="3304548" y="1118241"/>
            <a:ext cx="365164" cy="353752"/>
          </a:xfrm>
          <a:custGeom>
            <a:avLst/>
            <a:gdLst/>
            <a:ahLst/>
            <a:cxnLst/>
            <a:rect l="l" t="t" r="r" b="b"/>
            <a:pathLst>
              <a:path w="365164" h="353752">
                <a:moveTo>
                  <a:pt x="182582" y="0"/>
                </a:moveTo>
                <a:moveTo>
                  <a:pt x="182582" y="0"/>
                </a:moveTo>
                <a:cubicBezTo>
                  <a:pt x="283352" y="0"/>
                  <a:pt x="365164" y="79256"/>
                  <a:pt x="365164" y="176876"/>
                </a:cubicBezTo>
                <a:cubicBezTo>
                  <a:pt x="365164" y="274497"/>
                  <a:pt x="283352" y="353752"/>
                  <a:pt x="182582" y="353752"/>
                </a:cubicBezTo>
                <a:cubicBezTo>
                  <a:pt x="81812" y="353752"/>
                  <a:pt x="0" y="274497"/>
                  <a:pt x="0" y="176876"/>
                </a:cubicBezTo>
                <a:cubicBezTo>
                  <a:pt x="0" y="79256"/>
                  <a:pt x="81812" y="0"/>
                  <a:pt x="182582" y="0"/>
                </a:cubicBezTo>
                <a:close/>
              </a:path>
            </a:pathLst>
          </a:custGeom>
          <a:solidFill>
            <a:srgbClr val="44BCA7"/>
          </a:solidFill>
          <a:ln/>
        </p:spPr>
      </p:sp>
      <p:sp>
        <p:nvSpPr>
          <p:cNvPr id="14" name="Shape 11"/>
          <p:cNvSpPr/>
          <p:nvPr/>
        </p:nvSpPr>
        <p:spPr>
          <a:xfrm>
            <a:off x="2953990" y="2422984"/>
            <a:ext cx="365164" cy="353752"/>
          </a:xfrm>
          <a:custGeom>
            <a:avLst/>
            <a:gdLst/>
            <a:ahLst/>
            <a:cxnLst/>
            <a:rect l="l" t="t" r="r" b="b"/>
            <a:pathLst>
              <a:path w="365164" h="353752">
                <a:moveTo>
                  <a:pt x="182582" y="0"/>
                </a:moveTo>
                <a:moveTo>
                  <a:pt x="182582" y="0"/>
                </a:moveTo>
                <a:cubicBezTo>
                  <a:pt x="283352" y="0"/>
                  <a:pt x="365164" y="79256"/>
                  <a:pt x="365164" y="176876"/>
                </a:cubicBezTo>
                <a:cubicBezTo>
                  <a:pt x="365164" y="274497"/>
                  <a:pt x="283352" y="353752"/>
                  <a:pt x="182582" y="353752"/>
                </a:cubicBezTo>
                <a:cubicBezTo>
                  <a:pt x="81812" y="353752"/>
                  <a:pt x="0" y="274497"/>
                  <a:pt x="0" y="176876"/>
                </a:cubicBezTo>
                <a:cubicBezTo>
                  <a:pt x="0" y="79256"/>
                  <a:pt x="81812" y="0"/>
                  <a:pt x="182582" y="0"/>
                </a:cubicBezTo>
                <a:close/>
              </a:path>
            </a:pathLst>
          </a:custGeom>
          <a:solidFill>
            <a:srgbClr val="44BCA7"/>
          </a:solidFill>
          <a:ln/>
        </p:spPr>
      </p:sp>
      <p:sp>
        <p:nvSpPr>
          <p:cNvPr id="15" name="Shape 12"/>
          <p:cNvSpPr/>
          <p:nvPr/>
        </p:nvSpPr>
        <p:spPr>
          <a:xfrm>
            <a:off x="3285650" y="3727728"/>
            <a:ext cx="365164" cy="353752"/>
          </a:xfrm>
          <a:custGeom>
            <a:avLst/>
            <a:gdLst/>
            <a:ahLst/>
            <a:cxnLst/>
            <a:rect l="l" t="t" r="r" b="b"/>
            <a:pathLst>
              <a:path w="365164" h="353752">
                <a:moveTo>
                  <a:pt x="182582" y="0"/>
                </a:moveTo>
                <a:moveTo>
                  <a:pt x="182582" y="0"/>
                </a:moveTo>
                <a:cubicBezTo>
                  <a:pt x="283352" y="0"/>
                  <a:pt x="365164" y="79256"/>
                  <a:pt x="365164" y="176876"/>
                </a:cubicBezTo>
                <a:cubicBezTo>
                  <a:pt x="365164" y="274497"/>
                  <a:pt x="283352" y="353752"/>
                  <a:pt x="182582" y="353752"/>
                </a:cubicBezTo>
                <a:cubicBezTo>
                  <a:pt x="81812" y="353752"/>
                  <a:pt x="0" y="274497"/>
                  <a:pt x="0" y="176876"/>
                </a:cubicBezTo>
                <a:cubicBezTo>
                  <a:pt x="0" y="79256"/>
                  <a:pt x="81812" y="0"/>
                  <a:pt x="182582" y="0"/>
                </a:cubicBezTo>
                <a:close/>
              </a:path>
            </a:pathLst>
          </a:custGeom>
          <a:solidFill>
            <a:srgbClr val="44BCA7"/>
          </a:solidFill>
          <a:ln/>
        </p:spPr>
      </p:sp>
      <p:sp>
        <p:nvSpPr>
          <p:cNvPr id="16" name="Text 13"/>
          <p:cNvSpPr/>
          <p:nvPr/>
        </p:nvSpPr>
        <p:spPr>
          <a:xfrm>
            <a:off x="3258828" y="1121381"/>
            <a:ext cx="469099" cy="34747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17" name="Text 14"/>
          <p:cNvSpPr/>
          <p:nvPr/>
        </p:nvSpPr>
        <p:spPr>
          <a:xfrm>
            <a:off x="2908916" y="2422984"/>
            <a:ext cx="469099" cy="34747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18" name="Text 15"/>
          <p:cNvSpPr/>
          <p:nvPr/>
        </p:nvSpPr>
        <p:spPr>
          <a:xfrm>
            <a:off x="3228045" y="3727728"/>
            <a:ext cx="469099" cy="34747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973" y="265733"/>
            <a:ext cx="7934797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数据收集</a:t>
            </a:r>
            <a:endParaRPr lang="en-US" sz="1440" dirty="0"/>
          </a:p>
        </p:txBody>
      </p:sp>
      <p:pic>
        <p:nvPicPr>
          <p:cNvPr id="3" name="Image 0" descr="https://sgw-dx.xf-yun.com/api/v1/sparkdesk/_17521119828156588f264709e4668af518d5f33713824.jpg?authorization=c2ltcGxlLWp3dCBhaz1zcGFya2Rlc2s4MDAwMDAwMDAwMDE7ZXhwPTMzMjg5MTE5ODI7YWxnbz1obWFjLXNoYTI1NjtzaWc9UHdTQ1h4VEJRdDhSS3hIQVJCeFEvRFhqdFFVanBZVys1ZlZyNFp0QUcvST0=&amp;x_location=7YfmxI7B7uKO7jlRxIftd6UZeLD=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09938" y="2926026"/>
            <a:ext cx="2631493" cy="148021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58251" y="958797"/>
            <a:ext cx="2734868" cy="4206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数据收集方法</a:t>
            </a:r>
            <a:endParaRPr lang="en-US" sz="1440" dirty="0"/>
          </a:p>
        </p:txBody>
      </p:sp>
      <p:sp>
        <p:nvSpPr>
          <p:cNvPr id="5" name="Text 2"/>
          <p:cNvSpPr/>
          <p:nvPr/>
        </p:nvSpPr>
        <p:spPr>
          <a:xfrm>
            <a:off x="3178199" y="1471053"/>
            <a:ext cx="2734868" cy="10607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just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详细记录师宗和寻甸两地的月平均气温、湿度和风力等环境参数，确保数据的全面性和准确性。</a:t>
            </a:r>
            <a:endParaRPr lang="en-US" sz="1440" dirty="0"/>
          </a:p>
        </p:txBody>
      </p:sp>
      <p:pic>
        <p:nvPicPr>
          <p:cNvPr id="6" name="Image 1" descr="https://sgw-dx.xf-yun.com/api/v1/sparkdesk/_17521119860832542b4476bb545c9982967708253cfde.jpg?authorization=c2ltcGxlLWp3dCBhaz1zcGFya2Rlc2s4MDAwMDAwMDAwMDE7ZXhwPTMzMjg5MTE5ODY7YWxnbz1obWFjLXNoYTI1NjtzaWc9bVJKa2VqYW1heW05VDc1VFZURmFnSTRoaU9nc3hsRkJ2OGxITW9TZVFuST0=&amp;x_location=7YfmxI7B7uKO7jlRxIftd6UZeLD=">    </p:cNvPr>
          <p:cNvPicPr>
            <a:picLocks noChangeAspect="1"/>
          </p:cNvPicPr>
          <p:nvPr/>
        </p:nvPicPr>
        <p:blipFill>
          <a:blip r:embed="rId3"/>
          <a:srcRect l="154" r="154" t="0" b="0"/>
          <a:stretch/>
        </p:blipFill>
        <p:spPr>
          <a:xfrm>
            <a:off x="3229886" y="2926026"/>
            <a:ext cx="2631493" cy="148021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178199" y="958797"/>
            <a:ext cx="2734868" cy="4206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环境参数记录</a:t>
            </a:r>
            <a:endParaRPr lang="en-US" sz="1440" dirty="0"/>
          </a:p>
        </p:txBody>
      </p:sp>
      <p:sp>
        <p:nvSpPr>
          <p:cNvPr id="8" name="Text 4"/>
          <p:cNvSpPr/>
          <p:nvPr/>
        </p:nvSpPr>
        <p:spPr>
          <a:xfrm>
            <a:off x="6089068" y="1471053"/>
            <a:ext cx="2778709" cy="10607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just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对收集的数据进行清洗，补充缺失的VPD数据，标注异常值，确保数据的完整性和可靠性。</a:t>
            </a:r>
            <a:endParaRPr lang="en-US" sz="1440" dirty="0"/>
          </a:p>
        </p:txBody>
      </p:sp>
      <p:pic>
        <p:nvPicPr>
          <p:cNvPr id="9" name="Image 2" descr="https://sgw-dx.xf-yun.com/api/v1/sparkdesk/_1752111989174ddaf3a3f3b864f368f1e29e413ebc745.jpg?authorization=c2ltcGxlLWp3dCBhaz1zcGFya2Rlc2s4MDAwMDAwMDAwMDE7ZXhwPTMzMjg5MTE5ODk7YWxnbz1obWFjLXNoYTI1NjtzaWc9OE5vaGRKM3UzUVF4c2NkbjU0aDR2NEMxNjB2blBhT1U2L1JPYUx1by94Zz0=&amp;x_location=7YfmxI7B7uKO7jlRxIftd6UZeLD=">    </p:cNvPr>
          <p:cNvPicPr>
            <a:picLocks noChangeAspect="1"/>
          </p:cNvPicPr>
          <p:nvPr/>
        </p:nvPicPr>
        <p:blipFill>
          <a:blip r:embed="rId4"/>
          <a:srcRect l="154" r="154" t="0" b="0"/>
          <a:stretch/>
        </p:blipFill>
        <p:spPr>
          <a:xfrm>
            <a:off x="6162676" y="2926026"/>
            <a:ext cx="2631493" cy="148021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089068" y="958797"/>
            <a:ext cx="2778709" cy="4206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数据清洗步骤</a:t>
            </a:r>
            <a:endParaRPr lang="en-US" sz="1440" dirty="0"/>
          </a:p>
        </p:txBody>
      </p:sp>
      <p:sp>
        <p:nvSpPr>
          <p:cNvPr id="11" name="Text 6"/>
          <p:cNvSpPr/>
          <p:nvPr/>
        </p:nvSpPr>
        <p:spPr>
          <a:xfrm>
            <a:off x="258251" y="1471053"/>
            <a:ext cx="2734868" cy="10607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just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通过设置多个帐篷，记录植物在不同环境下的生长数据，包括温度、湿度和叶片数量等，为后续分析提供基础。</a:t>
            </a:r>
            <a:endParaRPr lang="en-US" sz="14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973" y="265733"/>
            <a:ext cx="7934797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数据清洗</a:t>
            </a:r>
            <a:endParaRPr lang="en-US" sz="144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8" y="1163096"/>
            <a:ext cx="8135797" cy="3235929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26" y="1429421"/>
            <a:ext cx="401272" cy="416328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089" y="1163096"/>
            <a:ext cx="436171" cy="447056"/>
          </a:xfrm>
          <a:prstGeom prst="rect">
            <a:avLst/>
          </a:prstGeom>
        </p:spPr>
      </p:pic>
      <p:pic>
        <p:nvPicPr>
          <p:cNvPr id="6" name="Image 3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362" y="1261609"/>
            <a:ext cx="436171" cy="447056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376390" y="2049383"/>
            <a:ext cx="1914148" cy="3566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数据清洗方法</a:t>
            </a:r>
            <a:endParaRPr lang="en-US" sz="1440" dirty="0"/>
          </a:p>
        </p:txBody>
      </p:sp>
      <p:sp>
        <p:nvSpPr>
          <p:cNvPr id="8" name="Text 2"/>
          <p:cNvSpPr/>
          <p:nvPr/>
        </p:nvSpPr>
        <p:spPr>
          <a:xfrm>
            <a:off x="376390" y="2460863"/>
            <a:ext cx="1914148" cy="1234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数据清洗包括处理缺失值、标注异常数据，并通过公式补充VPD数据，确保数据完整性和准确性。</a:t>
            </a:r>
            <a:endParaRPr lang="en-US" sz="1440" dirty="0"/>
          </a:p>
        </p:txBody>
      </p:sp>
      <p:sp>
        <p:nvSpPr>
          <p:cNvPr id="9" name="Text 3"/>
          <p:cNvSpPr/>
          <p:nvPr/>
        </p:nvSpPr>
        <p:spPr>
          <a:xfrm>
            <a:off x="2576779" y="1866290"/>
            <a:ext cx="1913839" cy="3566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异常数据处理</a:t>
            </a:r>
            <a:endParaRPr lang="en-US" sz="1440" dirty="0"/>
          </a:p>
        </p:txBody>
      </p:sp>
      <p:sp>
        <p:nvSpPr>
          <p:cNvPr id="10" name="Text 4"/>
          <p:cNvSpPr/>
          <p:nvPr/>
        </p:nvSpPr>
        <p:spPr>
          <a:xfrm>
            <a:off x="2576503" y="2278685"/>
            <a:ext cx="1913839" cy="1234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针对VPD负值等异常数据，进行标注和处理，确保数据质量，为后续分析提供可靠基础。</a:t>
            </a:r>
            <a:endParaRPr lang="en-US" sz="1440" dirty="0"/>
          </a:p>
        </p:txBody>
      </p:sp>
      <p:sp>
        <p:nvSpPr>
          <p:cNvPr id="11" name="Text 5"/>
          <p:cNvSpPr/>
          <p:nvPr/>
        </p:nvSpPr>
        <p:spPr>
          <a:xfrm>
            <a:off x="4703674" y="2141525"/>
            <a:ext cx="1913839" cy="3566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数据补充策略</a:t>
            </a:r>
            <a:endParaRPr lang="en-US" sz="1440" dirty="0"/>
          </a:p>
        </p:txBody>
      </p:sp>
      <p:sp>
        <p:nvSpPr>
          <p:cNvPr id="12" name="Text 6"/>
          <p:cNvSpPr/>
          <p:nvPr/>
        </p:nvSpPr>
        <p:spPr>
          <a:xfrm>
            <a:off x="4703612" y="2553919"/>
            <a:ext cx="1913839" cy="1234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根据公式计算并补充缺失的VPD数据，完善数据集，为植物生长阶段分析提供全面支持。</a:t>
            </a:r>
            <a:endParaRPr lang="en-US" sz="14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973" y="265733"/>
            <a:ext cx="7934797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AI推荐设置</a:t>
            </a:r>
            <a:endParaRPr lang="en-US" sz="144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431321" y="842344"/>
            <a:ext cx="4750123" cy="4256945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-431321" y="859630"/>
            <a:ext cx="4750123" cy="4619176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1321" y="971347"/>
            <a:ext cx="4750123" cy="475012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3898453" y="1060043"/>
            <a:ext cx="4986616" cy="38404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just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178F7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AI推荐设置</a:t>
            </a:r>
            <a:endParaRPr lang="en-US" sz="1440" dirty="0"/>
          </a:p>
        </p:txBody>
      </p:sp>
      <p:sp>
        <p:nvSpPr>
          <p:cNvPr id="7" name="Text 2"/>
          <p:cNvSpPr/>
          <p:nvPr/>
        </p:nvSpPr>
        <p:spPr>
          <a:xfrm>
            <a:off x="3898386" y="1376931"/>
            <a:ext cx="4988089" cy="6035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just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第一阶段AI推荐设置基于温度、湿度和VPD等环境参数，通过调整这些参数以提高发芽率，并记录每次实验的成绩以优化策略。</a:t>
            </a:r>
            <a:endParaRPr lang="en-US" sz="1440" dirty="0"/>
          </a:p>
        </p:txBody>
      </p:sp>
      <p:sp>
        <p:nvSpPr>
          <p:cNvPr id="8" name="Text 3"/>
          <p:cNvSpPr/>
          <p:nvPr/>
        </p:nvSpPr>
        <p:spPr>
          <a:xfrm>
            <a:off x="3898453" y="2283422"/>
            <a:ext cx="4986616" cy="38404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just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178F7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数据收集与清洗</a:t>
            </a:r>
            <a:endParaRPr lang="en-US" sz="1440" dirty="0"/>
          </a:p>
        </p:txBody>
      </p:sp>
      <p:sp>
        <p:nvSpPr>
          <p:cNvPr id="9" name="Text 4"/>
          <p:cNvSpPr/>
          <p:nvPr/>
        </p:nvSpPr>
        <p:spPr>
          <a:xfrm>
            <a:off x="3898386" y="2594548"/>
            <a:ext cx="4988089" cy="8138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just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数据收集包括温度、湿度和VPD等环境指标，数据清洗则处理缺失值和异常值，确保数据的准确性和完整性。</a:t>
            </a:r>
            <a:endParaRPr lang="en-US" sz="1440" dirty="0"/>
          </a:p>
        </p:txBody>
      </p:sp>
      <p:sp>
        <p:nvSpPr>
          <p:cNvPr id="10" name="Text 5"/>
          <p:cNvSpPr/>
          <p:nvPr/>
        </p:nvSpPr>
        <p:spPr>
          <a:xfrm>
            <a:off x="3897559" y="3610510"/>
            <a:ext cx="4986616" cy="38404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just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178F7A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目标与策略</a:t>
            </a:r>
            <a:endParaRPr lang="en-US" sz="1440" dirty="0"/>
          </a:p>
        </p:txBody>
      </p:sp>
      <p:sp>
        <p:nvSpPr>
          <p:cNvPr id="11" name="Text 6"/>
          <p:cNvSpPr/>
          <p:nvPr/>
        </p:nvSpPr>
        <p:spPr>
          <a:xfrm>
            <a:off x="3898386" y="3927722"/>
            <a:ext cx="4988089" cy="8138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just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AI系统的目标是通过调整环境参数和肥料比例，提高发芽率、叶片面积和开花数量，并记录每次实验的成绩以优化策略。</a:t>
            </a:r>
            <a:endParaRPr lang="en-US" sz="1440" dirty="0"/>
          </a:p>
        </p:txBody>
      </p:sp>
      <p:sp>
        <p:nvSpPr>
          <p:cNvPr id="12" name="Shape 7"/>
          <p:cNvSpPr/>
          <p:nvPr/>
        </p:nvSpPr>
        <p:spPr>
          <a:xfrm>
            <a:off x="2376147" y="1807731"/>
            <a:ext cx="499914" cy="0"/>
          </a:xfrm>
          <a:custGeom>
            <a:avLst/>
            <a:gdLst/>
            <a:ahLst/>
            <a:cxnLst/>
            <a:rect l="l" t="t" r="r" b="b"/>
            <a:pathLst>
              <a:path w="499914" h="0">
                <a:moveTo>
                  <a:pt x="0" y="0"/>
                </a:moveTo>
                <a:moveTo>
                  <a:pt x="0" y="0"/>
                </a:moveTo>
                <a:lnTo>
                  <a:pt x="499914" y="0"/>
                </a:lnTo>
              </a:path>
            </a:pathLst>
          </a:custGeom>
          <a:noFill/>
          <a:ln w="20006">
            <a:solidFill>
              <a:srgbClr val="44BCA7"/>
            </a:solidFill>
            <a:prstDash val="solid"/>
            <a:headEnd type="none"/>
            <a:tailEnd type="arrow"/>
          </a:ln>
        </p:spPr>
      </p:sp>
      <p:sp>
        <p:nvSpPr>
          <p:cNvPr id="13" name="Shape 8"/>
          <p:cNvSpPr/>
          <p:nvPr/>
        </p:nvSpPr>
        <p:spPr>
          <a:xfrm>
            <a:off x="2889324" y="2911118"/>
            <a:ext cx="350493" cy="0"/>
          </a:xfrm>
          <a:custGeom>
            <a:avLst/>
            <a:gdLst/>
            <a:ahLst/>
            <a:cxnLst/>
            <a:rect l="l" t="t" r="r" b="b"/>
            <a:pathLst>
              <a:path w="350493" h="0">
                <a:moveTo>
                  <a:pt x="0" y="0"/>
                </a:moveTo>
                <a:moveTo>
                  <a:pt x="0" y="0"/>
                </a:moveTo>
                <a:lnTo>
                  <a:pt x="350493" y="0"/>
                </a:lnTo>
              </a:path>
            </a:pathLst>
          </a:custGeom>
          <a:noFill/>
          <a:ln w="20006">
            <a:solidFill>
              <a:srgbClr val="44BCA7"/>
            </a:solidFill>
            <a:prstDash val="solid"/>
            <a:headEnd type="none"/>
            <a:tailEnd type="arrow"/>
          </a:ln>
        </p:spPr>
      </p:sp>
      <p:sp>
        <p:nvSpPr>
          <p:cNvPr id="14" name="Shape 9"/>
          <p:cNvSpPr/>
          <p:nvPr/>
        </p:nvSpPr>
        <p:spPr>
          <a:xfrm>
            <a:off x="2513957" y="4115241"/>
            <a:ext cx="1103131" cy="0"/>
          </a:xfrm>
          <a:custGeom>
            <a:avLst/>
            <a:gdLst/>
            <a:ahLst/>
            <a:cxnLst/>
            <a:rect l="l" t="t" r="r" b="b"/>
            <a:pathLst>
              <a:path w="1103131" h="0">
                <a:moveTo>
                  <a:pt x="0" y="0"/>
                </a:moveTo>
                <a:moveTo>
                  <a:pt x="0" y="0"/>
                </a:moveTo>
                <a:lnTo>
                  <a:pt x="1103131" y="0"/>
                </a:lnTo>
              </a:path>
            </a:pathLst>
          </a:custGeom>
          <a:noFill/>
          <a:ln w="20006">
            <a:solidFill>
              <a:srgbClr val="44BCA7"/>
            </a:solidFill>
            <a:prstDash val="solid"/>
            <a:headEnd type="none"/>
            <a:tailEnd type="arrow"/>
          </a:ln>
        </p:spPr>
      </p:sp>
      <p:sp>
        <p:nvSpPr>
          <p:cNvPr id="15" name="Text 10"/>
          <p:cNvSpPr/>
          <p:nvPr/>
        </p:nvSpPr>
        <p:spPr>
          <a:xfrm>
            <a:off x="1499498" y="1548090"/>
            <a:ext cx="834295" cy="5943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16" name="Text 11"/>
          <p:cNvSpPr/>
          <p:nvPr/>
        </p:nvSpPr>
        <p:spPr>
          <a:xfrm>
            <a:off x="1254741" y="2658730"/>
            <a:ext cx="1378000" cy="5943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17" name="Text 12"/>
          <p:cNvSpPr/>
          <p:nvPr/>
        </p:nvSpPr>
        <p:spPr>
          <a:xfrm>
            <a:off x="1066536" y="3853689"/>
            <a:ext cx="1754411" cy="5943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7782" y="1400835"/>
            <a:ext cx="2214642" cy="16367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7632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517782" y="2649722"/>
            <a:ext cx="4481125" cy="6492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448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幼苗期</a:t>
            </a:r>
            <a:endParaRPr lang="en-US" sz="1440" dirty="0"/>
          </a:p>
        </p:txBody>
      </p:sp>
      <p:sp>
        <p:nvSpPr>
          <p:cNvPr id="4" name="Text 2"/>
          <p:cNvSpPr/>
          <p:nvPr/>
        </p:nvSpPr>
        <p:spPr>
          <a:xfrm>
            <a:off x="1001227" y="343198"/>
            <a:ext cx="2044723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44BCA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LOGO</a:t>
            </a:r>
            <a:endParaRPr lang="en-US" sz="1440" dirty="0"/>
          </a:p>
        </p:txBody>
      </p:sp>
      <p:pic>
        <p:nvPicPr>
          <p:cNvPr id="5" name="Image 0" descr="https://sgw-dx.xf-yun.com/api/v1/sparkdesk/_ee13efc5fb5143deb84ca68ad5c68e72_1750731103212-04922612245953767.png?authorization=c2ltcGxlLWp3dCBhaz1zcGFya2Rlc2s4MDAwMDAwMDAwMDE7ZXhwPTMzMjc1MzExMDY7YWxnbz1obWFjLXNoYTI1NjtzaWc9eS85YnlQamZhSlpjNHQ2ZmQyY2k1a1k4T01zODd3T29wMGI3ZTZTQ1puOD0=&amp;x_location=7YfmxI7B7uKO7jlRxIftd6UYfPD=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93" y="421085"/>
            <a:ext cx="301425" cy="301425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705693" y="4642032"/>
            <a:ext cx="296485" cy="0"/>
          </a:xfrm>
          <a:custGeom>
            <a:avLst/>
            <a:gdLst/>
            <a:ahLst/>
            <a:cxnLst/>
            <a:rect l="l" t="t" r="r" b="b"/>
            <a:pathLst>
              <a:path w="296485" h="0">
                <a:moveTo>
                  <a:pt x="0" y="0"/>
                </a:moveTo>
                <a:moveTo>
                  <a:pt x="0" y="0"/>
                </a:moveTo>
                <a:lnTo>
                  <a:pt x="296485" y="0"/>
                </a:lnTo>
              </a:path>
            </a:pathLst>
          </a:custGeom>
          <a:noFill/>
          <a:ln w="47625">
            <a:solidFill>
              <a:srgbClr val="00070F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2025-07-10T01:57:28Z</dcterms:created>
  <dcterms:modified xsi:type="dcterms:W3CDTF">2025-07-10T01:57:28Z</dcterms:modified>
</cp:coreProperties>
</file>