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metadata/core-properties" Target="docProps/core0.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1"/>
  </p:normalViewPr>
  <p:slideViewPr>
    <p:cSldViewPr snapToGrid="0">
      <p:cViewPr varScale="1">
        <p:scale>
          <a:sx n="93" d="100"/>
          <a:sy n="93" d="100"/>
        </p:scale>
        <p:origin x="192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28" name="PlaceHolder 2"/>
          <p:cNvSpPr>
            <a:spLocks noGrp="1"/>
          </p:cNvSpPr>
          <p:nvPr>
            <p:ph/>
          </p:nvPr>
        </p:nvSpPr>
        <p:spPr>
          <a:xfrm>
            <a:off x="504000" y="1769040"/>
            <a:ext cx="907164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29" name="PlaceHolder 3"/>
          <p:cNvSpPr>
            <a:spLocks noGrp="1"/>
          </p:cNvSpPr>
          <p:nvPr>
            <p:ph/>
          </p:nvPr>
        </p:nvSpPr>
        <p:spPr>
          <a:xfrm>
            <a:off x="504000" y="4059360"/>
            <a:ext cx="907164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31" name="PlaceHolder 2"/>
          <p:cNvSpPr>
            <a:spLocks noGrp="1"/>
          </p:cNvSpPr>
          <p:nvPr>
            <p:ph/>
          </p:nvPr>
        </p:nvSpPr>
        <p:spPr>
          <a:xfrm>
            <a:off x="504000" y="176904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32" name="PlaceHolder 3"/>
          <p:cNvSpPr>
            <a:spLocks noGrp="1"/>
          </p:cNvSpPr>
          <p:nvPr>
            <p:ph/>
          </p:nvPr>
        </p:nvSpPr>
        <p:spPr>
          <a:xfrm>
            <a:off x="5152680" y="176904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33" name="PlaceHolder 4"/>
          <p:cNvSpPr>
            <a:spLocks noGrp="1"/>
          </p:cNvSpPr>
          <p:nvPr>
            <p:ph/>
          </p:nvPr>
        </p:nvSpPr>
        <p:spPr>
          <a:xfrm>
            <a:off x="504000" y="405936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34" name="PlaceHolder 5"/>
          <p:cNvSpPr>
            <a:spLocks noGrp="1"/>
          </p:cNvSpPr>
          <p:nvPr>
            <p:ph/>
          </p:nvPr>
        </p:nvSpPr>
        <p:spPr>
          <a:xfrm>
            <a:off x="5152680" y="405936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36" name="PlaceHolder 2"/>
          <p:cNvSpPr>
            <a:spLocks noGrp="1"/>
          </p:cNvSpPr>
          <p:nvPr>
            <p:ph/>
          </p:nvPr>
        </p:nvSpPr>
        <p:spPr>
          <a:xfrm>
            <a:off x="504000" y="1769040"/>
            <a:ext cx="292068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37" name="PlaceHolder 3"/>
          <p:cNvSpPr>
            <a:spLocks noGrp="1"/>
          </p:cNvSpPr>
          <p:nvPr>
            <p:ph/>
          </p:nvPr>
        </p:nvSpPr>
        <p:spPr>
          <a:xfrm>
            <a:off x="3571200" y="1769040"/>
            <a:ext cx="292068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38" name="PlaceHolder 4"/>
          <p:cNvSpPr>
            <a:spLocks noGrp="1"/>
          </p:cNvSpPr>
          <p:nvPr>
            <p:ph/>
          </p:nvPr>
        </p:nvSpPr>
        <p:spPr>
          <a:xfrm>
            <a:off x="6638040" y="1769040"/>
            <a:ext cx="292068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39" name="PlaceHolder 5"/>
          <p:cNvSpPr>
            <a:spLocks noGrp="1"/>
          </p:cNvSpPr>
          <p:nvPr>
            <p:ph/>
          </p:nvPr>
        </p:nvSpPr>
        <p:spPr>
          <a:xfrm>
            <a:off x="504000" y="4059360"/>
            <a:ext cx="292068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40" name="PlaceHolder 6"/>
          <p:cNvSpPr>
            <a:spLocks noGrp="1"/>
          </p:cNvSpPr>
          <p:nvPr>
            <p:ph/>
          </p:nvPr>
        </p:nvSpPr>
        <p:spPr>
          <a:xfrm>
            <a:off x="3571200" y="4059360"/>
            <a:ext cx="292068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41" name="PlaceHolder 7"/>
          <p:cNvSpPr>
            <a:spLocks noGrp="1"/>
          </p:cNvSpPr>
          <p:nvPr>
            <p:ph/>
          </p:nvPr>
        </p:nvSpPr>
        <p:spPr>
          <a:xfrm>
            <a:off x="6638040" y="4059360"/>
            <a:ext cx="292068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50" name="PlaceHolder 2"/>
          <p:cNvSpPr>
            <a:spLocks noGrp="1"/>
          </p:cNvSpPr>
          <p:nvPr>
            <p:ph type="subTitle"/>
          </p:nvPr>
        </p:nvSpPr>
        <p:spPr>
          <a:xfrm>
            <a:off x="504000" y="1769040"/>
            <a:ext cx="9071640" cy="4384440"/>
          </a:xfrm>
          <a:prstGeom prst="rect">
            <a:avLst/>
          </a:prstGeom>
          <a:noFill/>
          <a:ln w="0">
            <a:noFill/>
          </a:ln>
        </p:spPr>
        <p:txBody>
          <a:bodyPr lIns="0" tIns="0" rIns="0" bIns="0" anchor="ctr">
            <a:noAutofit/>
          </a:bodyPr>
          <a:lstStyle/>
          <a:p>
            <a:pPr algn="ctr">
              <a:buNone/>
            </a:pPr>
            <a:endParaRPr lang="en-US" sz="3200" b="0" strike="noStrike" spc="-1">
              <a:highlight>
                <a:srgbClr val="FFFFFF"/>
              </a:highlight>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52" name="PlaceHolder 2"/>
          <p:cNvSpPr>
            <a:spLocks noGrp="1"/>
          </p:cNvSpPr>
          <p:nvPr>
            <p:ph/>
          </p:nvPr>
        </p:nvSpPr>
        <p:spPr>
          <a:xfrm>
            <a:off x="504000" y="1769040"/>
            <a:ext cx="9071640" cy="43844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54" name="PlaceHolder 2"/>
          <p:cNvSpPr>
            <a:spLocks noGrp="1"/>
          </p:cNvSpPr>
          <p:nvPr>
            <p:ph/>
          </p:nvPr>
        </p:nvSpPr>
        <p:spPr>
          <a:xfrm>
            <a:off x="504000" y="1769040"/>
            <a:ext cx="4426920" cy="43844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55" name="PlaceHolder 3"/>
          <p:cNvSpPr>
            <a:spLocks noGrp="1"/>
          </p:cNvSpPr>
          <p:nvPr>
            <p:ph/>
          </p:nvPr>
        </p:nvSpPr>
        <p:spPr>
          <a:xfrm>
            <a:off x="5152680" y="1769040"/>
            <a:ext cx="4426920" cy="43844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301320"/>
            <a:ext cx="9071640" cy="2956680"/>
          </a:xfrm>
          <a:prstGeom prst="rect">
            <a:avLst/>
          </a:prstGeom>
          <a:noFill/>
          <a:ln w="0">
            <a:noFill/>
          </a:ln>
        </p:spPr>
        <p:txBody>
          <a:bodyPr lIns="0" tIns="0" rIns="0" bIns="0" anchor="ctr">
            <a:noAutofit/>
          </a:bodyPr>
          <a:lstStyle/>
          <a:p>
            <a:pPr algn="ctr">
              <a:buNone/>
            </a:pPr>
            <a:endParaRPr lang="en-US" sz="3200" b="0" strike="noStrike" spc="-1">
              <a:highlight>
                <a:srgbClr val="FFFFFF"/>
              </a:highlight>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59" name="PlaceHolder 2"/>
          <p:cNvSpPr>
            <a:spLocks noGrp="1"/>
          </p:cNvSpPr>
          <p:nvPr>
            <p:ph/>
          </p:nvPr>
        </p:nvSpPr>
        <p:spPr>
          <a:xfrm>
            <a:off x="504000" y="176904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60" name="PlaceHolder 3"/>
          <p:cNvSpPr>
            <a:spLocks noGrp="1"/>
          </p:cNvSpPr>
          <p:nvPr>
            <p:ph/>
          </p:nvPr>
        </p:nvSpPr>
        <p:spPr>
          <a:xfrm>
            <a:off x="5152680" y="1769040"/>
            <a:ext cx="4426920" cy="43844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61" name="PlaceHolder 4"/>
          <p:cNvSpPr>
            <a:spLocks noGrp="1"/>
          </p:cNvSpPr>
          <p:nvPr>
            <p:ph/>
          </p:nvPr>
        </p:nvSpPr>
        <p:spPr>
          <a:xfrm>
            <a:off x="504000" y="405936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7" name="PlaceHolder 2"/>
          <p:cNvSpPr>
            <a:spLocks noGrp="1"/>
          </p:cNvSpPr>
          <p:nvPr>
            <p:ph type="subTitle"/>
          </p:nvPr>
        </p:nvSpPr>
        <p:spPr>
          <a:xfrm>
            <a:off x="504000" y="1769040"/>
            <a:ext cx="9071640" cy="4384440"/>
          </a:xfrm>
          <a:prstGeom prst="rect">
            <a:avLst/>
          </a:prstGeom>
          <a:noFill/>
          <a:ln w="0">
            <a:noFill/>
          </a:ln>
        </p:spPr>
        <p:txBody>
          <a:bodyPr lIns="0" tIns="0" rIns="0" bIns="0" anchor="ctr">
            <a:noAutofit/>
          </a:bodyPr>
          <a:lstStyle/>
          <a:p>
            <a:pPr algn="ctr">
              <a:buNone/>
            </a:pPr>
            <a:endParaRPr lang="en-US" sz="3200" b="0" strike="noStrike" spc="-1">
              <a:highlight>
                <a:srgbClr val="FFFFFF"/>
              </a:highlight>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63" name="PlaceHolder 2"/>
          <p:cNvSpPr>
            <a:spLocks noGrp="1"/>
          </p:cNvSpPr>
          <p:nvPr>
            <p:ph/>
          </p:nvPr>
        </p:nvSpPr>
        <p:spPr>
          <a:xfrm>
            <a:off x="504000" y="1769040"/>
            <a:ext cx="4426920" cy="43844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64" name="PlaceHolder 3"/>
          <p:cNvSpPr>
            <a:spLocks noGrp="1"/>
          </p:cNvSpPr>
          <p:nvPr>
            <p:ph/>
          </p:nvPr>
        </p:nvSpPr>
        <p:spPr>
          <a:xfrm>
            <a:off x="5152680" y="176904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65" name="PlaceHolder 4"/>
          <p:cNvSpPr>
            <a:spLocks noGrp="1"/>
          </p:cNvSpPr>
          <p:nvPr>
            <p:ph/>
          </p:nvPr>
        </p:nvSpPr>
        <p:spPr>
          <a:xfrm>
            <a:off x="5152680" y="405936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67" name="PlaceHolder 2"/>
          <p:cNvSpPr>
            <a:spLocks noGrp="1"/>
          </p:cNvSpPr>
          <p:nvPr>
            <p:ph/>
          </p:nvPr>
        </p:nvSpPr>
        <p:spPr>
          <a:xfrm>
            <a:off x="504000" y="176904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68" name="PlaceHolder 3"/>
          <p:cNvSpPr>
            <a:spLocks noGrp="1"/>
          </p:cNvSpPr>
          <p:nvPr>
            <p:ph/>
          </p:nvPr>
        </p:nvSpPr>
        <p:spPr>
          <a:xfrm>
            <a:off x="5152680" y="176904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69" name="PlaceHolder 4"/>
          <p:cNvSpPr>
            <a:spLocks noGrp="1"/>
          </p:cNvSpPr>
          <p:nvPr>
            <p:ph/>
          </p:nvPr>
        </p:nvSpPr>
        <p:spPr>
          <a:xfrm>
            <a:off x="504000" y="4059360"/>
            <a:ext cx="907164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71" name="PlaceHolder 2"/>
          <p:cNvSpPr>
            <a:spLocks noGrp="1"/>
          </p:cNvSpPr>
          <p:nvPr>
            <p:ph/>
          </p:nvPr>
        </p:nvSpPr>
        <p:spPr>
          <a:xfrm>
            <a:off x="504000" y="1769040"/>
            <a:ext cx="907164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72" name="PlaceHolder 3"/>
          <p:cNvSpPr>
            <a:spLocks noGrp="1"/>
          </p:cNvSpPr>
          <p:nvPr>
            <p:ph/>
          </p:nvPr>
        </p:nvSpPr>
        <p:spPr>
          <a:xfrm>
            <a:off x="504000" y="4059360"/>
            <a:ext cx="907164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74" name="PlaceHolder 2"/>
          <p:cNvSpPr>
            <a:spLocks noGrp="1"/>
          </p:cNvSpPr>
          <p:nvPr>
            <p:ph/>
          </p:nvPr>
        </p:nvSpPr>
        <p:spPr>
          <a:xfrm>
            <a:off x="504000" y="176904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75" name="PlaceHolder 3"/>
          <p:cNvSpPr>
            <a:spLocks noGrp="1"/>
          </p:cNvSpPr>
          <p:nvPr>
            <p:ph/>
          </p:nvPr>
        </p:nvSpPr>
        <p:spPr>
          <a:xfrm>
            <a:off x="5152680" y="176904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76" name="PlaceHolder 4"/>
          <p:cNvSpPr>
            <a:spLocks noGrp="1"/>
          </p:cNvSpPr>
          <p:nvPr>
            <p:ph/>
          </p:nvPr>
        </p:nvSpPr>
        <p:spPr>
          <a:xfrm>
            <a:off x="504000" y="405936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77" name="PlaceHolder 5"/>
          <p:cNvSpPr>
            <a:spLocks noGrp="1"/>
          </p:cNvSpPr>
          <p:nvPr>
            <p:ph/>
          </p:nvPr>
        </p:nvSpPr>
        <p:spPr>
          <a:xfrm>
            <a:off x="5152680" y="405936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79" name="PlaceHolder 2"/>
          <p:cNvSpPr>
            <a:spLocks noGrp="1"/>
          </p:cNvSpPr>
          <p:nvPr>
            <p:ph/>
          </p:nvPr>
        </p:nvSpPr>
        <p:spPr>
          <a:xfrm>
            <a:off x="504000" y="1769040"/>
            <a:ext cx="292068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80" name="PlaceHolder 3"/>
          <p:cNvSpPr>
            <a:spLocks noGrp="1"/>
          </p:cNvSpPr>
          <p:nvPr>
            <p:ph/>
          </p:nvPr>
        </p:nvSpPr>
        <p:spPr>
          <a:xfrm>
            <a:off x="3571200" y="1769040"/>
            <a:ext cx="292068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81" name="PlaceHolder 4"/>
          <p:cNvSpPr>
            <a:spLocks noGrp="1"/>
          </p:cNvSpPr>
          <p:nvPr>
            <p:ph/>
          </p:nvPr>
        </p:nvSpPr>
        <p:spPr>
          <a:xfrm>
            <a:off x="6638040" y="1769040"/>
            <a:ext cx="292068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82" name="PlaceHolder 5"/>
          <p:cNvSpPr>
            <a:spLocks noGrp="1"/>
          </p:cNvSpPr>
          <p:nvPr>
            <p:ph/>
          </p:nvPr>
        </p:nvSpPr>
        <p:spPr>
          <a:xfrm>
            <a:off x="504000" y="4059360"/>
            <a:ext cx="292068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83" name="PlaceHolder 6"/>
          <p:cNvSpPr>
            <a:spLocks noGrp="1"/>
          </p:cNvSpPr>
          <p:nvPr>
            <p:ph/>
          </p:nvPr>
        </p:nvSpPr>
        <p:spPr>
          <a:xfrm>
            <a:off x="3571200" y="4059360"/>
            <a:ext cx="292068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84" name="PlaceHolder 7"/>
          <p:cNvSpPr>
            <a:spLocks noGrp="1"/>
          </p:cNvSpPr>
          <p:nvPr>
            <p:ph/>
          </p:nvPr>
        </p:nvSpPr>
        <p:spPr>
          <a:xfrm>
            <a:off x="6638040" y="4059360"/>
            <a:ext cx="292068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9" name="PlaceHolder 2"/>
          <p:cNvSpPr>
            <a:spLocks noGrp="1"/>
          </p:cNvSpPr>
          <p:nvPr>
            <p:ph/>
          </p:nvPr>
        </p:nvSpPr>
        <p:spPr>
          <a:xfrm>
            <a:off x="504000" y="1769040"/>
            <a:ext cx="9071640" cy="43844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11" name="PlaceHolder 2"/>
          <p:cNvSpPr>
            <a:spLocks noGrp="1"/>
          </p:cNvSpPr>
          <p:nvPr>
            <p:ph/>
          </p:nvPr>
        </p:nvSpPr>
        <p:spPr>
          <a:xfrm>
            <a:off x="504000" y="1769040"/>
            <a:ext cx="4426920" cy="43844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12" name="PlaceHolder 3"/>
          <p:cNvSpPr>
            <a:spLocks noGrp="1"/>
          </p:cNvSpPr>
          <p:nvPr>
            <p:ph/>
          </p:nvPr>
        </p:nvSpPr>
        <p:spPr>
          <a:xfrm>
            <a:off x="5152680" y="1769040"/>
            <a:ext cx="4426920" cy="43844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1320"/>
            <a:ext cx="9071640" cy="2956680"/>
          </a:xfrm>
          <a:prstGeom prst="rect">
            <a:avLst/>
          </a:prstGeom>
          <a:noFill/>
          <a:ln w="0">
            <a:noFill/>
          </a:ln>
        </p:spPr>
        <p:txBody>
          <a:bodyPr lIns="0" tIns="0" rIns="0" bIns="0" anchor="ctr">
            <a:noAutofit/>
          </a:bodyPr>
          <a:lstStyle/>
          <a:p>
            <a:pPr algn="ctr">
              <a:buNone/>
            </a:pPr>
            <a:endParaRPr lang="en-US" sz="3200" b="0" strike="noStrike" spc="-1">
              <a:highlight>
                <a:srgbClr val="FFFFFF"/>
              </a:highlight>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16" name="PlaceHolder 2"/>
          <p:cNvSpPr>
            <a:spLocks noGrp="1"/>
          </p:cNvSpPr>
          <p:nvPr>
            <p:ph/>
          </p:nvPr>
        </p:nvSpPr>
        <p:spPr>
          <a:xfrm>
            <a:off x="504000" y="176904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17" name="PlaceHolder 3"/>
          <p:cNvSpPr>
            <a:spLocks noGrp="1"/>
          </p:cNvSpPr>
          <p:nvPr>
            <p:ph/>
          </p:nvPr>
        </p:nvSpPr>
        <p:spPr>
          <a:xfrm>
            <a:off x="5152680" y="1769040"/>
            <a:ext cx="4426920" cy="43844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18" name="PlaceHolder 4"/>
          <p:cNvSpPr>
            <a:spLocks noGrp="1"/>
          </p:cNvSpPr>
          <p:nvPr>
            <p:ph/>
          </p:nvPr>
        </p:nvSpPr>
        <p:spPr>
          <a:xfrm>
            <a:off x="504000" y="405936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20" name="PlaceHolder 2"/>
          <p:cNvSpPr>
            <a:spLocks noGrp="1"/>
          </p:cNvSpPr>
          <p:nvPr>
            <p:ph/>
          </p:nvPr>
        </p:nvSpPr>
        <p:spPr>
          <a:xfrm>
            <a:off x="504000" y="1769040"/>
            <a:ext cx="4426920" cy="43844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21" name="PlaceHolder 3"/>
          <p:cNvSpPr>
            <a:spLocks noGrp="1"/>
          </p:cNvSpPr>
          <p:nvPr>
            <p:ph/>
          </p:nvPr>
        </p:nvSpPr>
        <p:spPr>
          <a:xfrm>
            <a:off x="5152680" y="176904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22" name="PlaceHolder 4"/>
          <p:cNvSpPr>
            <a:spLocks noGrp="1"/>
          </p:cNvSpPr>
          <p:nvPr>
            <p:ph/>
          </p:nvPr>
        </p:nvSpPr>
        <p:spPr>
          <a:xfrm>
            <a:off x="5152680" y="405936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endParaRPr lang="en-US" sz="4400" b="0" strike="noStrike" spc="-1">
              <a:solidFill>
                <a:srgbClr val="FFFFFF"/>
              </a:solidFill>
              <a:latin typeface="Arial"/>
            </a:endParaRPr>
          </a:p>
        </p:txBody>
      </p:sp>
      <p:sp>
        <p:nvSpPr>
          <p:cNvPr id="24" name="PlaceHolder 2"/>
          <p:cNvSpPr>
            <a:spLocks noGrp="1"/>
          </p:cNvSpPr>
          <p:nvPr>
            <p:ph/>
          </p:nvPr>
        </p:nvSpPr>
        <p:spPr>
          <a:xfrm>
            <a:off x="504000" y="176904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25" name="PlaceHolder 3"/>
          <p:cNvSpPr>
            <a:spLocks noGrp="1"/>
          </p:cNvSpPr>
          <p:nvPr>
            <p:ph/>
          </p:nvPr>
        </p:nvSpPr>
        <p:spPr>
          <a:xfrm>
            <a:off x="5152680" y="1769040"/>
            <a:ext cx="442692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
        <p:nvSpPr>
          <p:cNvPr id="26" name="PlaceHolder 4"/>
          <p:cNvSpPr>
            <a:spLocks noGrp="1"/>
          </p:cNvSpPr>
          <p:nvPr>
            <p:ph/>
          </p:nvPr>
        </p:nvSpPr>
        <p:spPr>
          <a:xfrm>
            <a:off x="504000" y="4059360"/>
            <a:ext cx="9071640" cy="2091240"/>
          </a:xfrm>
          <a:prstGeom prst="rect">
            <a:avLst/>
          </a:prstGeom>
          <a:noFill/>
          <a:ln w="0">
            <a:noFill/>
          </a:ln>
        </p:spPr>
        <p:txBody>
          <a:bodyPr lIns="0" tIns="0" rIns="0" bIns="0" anchor="t">
            <a:noAutofit/>
          </a:bodyPr>
          <a:lstStyle/>
          <a:p>
            <a:endParaRPr lang="en-US" sz="3200" b="0" strike="noStrike" spc="-1">
              <a:solidFill>
                <a:srgbClr val="0066CC"/>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p:nvPr/>
        </p:nvPicPr>
        <p:blipFill>
          <a:blip r:embed="rId14"/>
          <a:stretch/>
        </p:blipFill>
        <p:spPr>
          <a:xfrm>
            <a:off x="0" y="5806440"/>
            <a:ext cx="10079640" cy="1754280"/>
          </a:xfrm>
          <a:prstGeom prst="rect">
            <a:avLst/>
          </a:prstGeom>
          <a:ln w="0">
            <a:noFill/>
          </a:ln>
        </p:spPr>
      </p:pic>
      <p:sp>
        <p:nvSpPr>
          <p:cNvPr id="7" name="PlaceHolder 1"/>
          <p:cNvSpPr>
            <a:spLocks noGrp="1"/>
          </p:cNvSpPr>
          <p:nvPr>
            <p:ph type="title"/>
          </p:nvPr>
        </p:nvSpPr>
        <p:spPr>
          <a:xfrm>
            <a:off x="0" y="2341080"/>
            <a:ext cx="9071640" cy="1262160"/>
          </a:xfrm>
          <a:prstGeom prst="rect">
            <a:avLst/>
          </a:prstGeom>
          <a:noFill/>
          <a:ln w="0">
            <a:noFill/>
          </a:ln>
        </p:spPr>
        <p:txBody>
          <a:bodyPr lIns="0" tIns="0" rIns="0" bIns="0" anchor="ctr">
            <a:noAutofit/>
          </a:bodyPr>
          <a:lstStyle/>
          <a:p>
            <a:pPr algn="ctr">
              <a:buNone/>
            </a:pPr>
            <a:r>
              <a:rPr lang="en-US" sz="4400" b="0" strike="noStrike" spc="-1">
                <a:solidFill>
                  <a:srgbClr val="006699"/>
                </a:solidFill>
                <a:latin typeface="Arial"/>
              </a:rPr>
              <a:t>Click to edit the title text format</a:t>
            </a:r>
          </a:p>
        </p:txBody>
      </p:sp>
      <p:sp>
        <p:nvSpPr>
          <p:cNvPr id="2" name="PlaceHolder 2"/>
          <p:cNvSpPr>
            <a:spLocks noGrp="1"/>
          </p:cNvSpPr>
          <p:nvPr>
            <p:ph type="body"/>
          </p:nvPr>
        </p:nvSpPr>
        <p:spPr>
          <a:xfrm>
            <a:off x="504000" y="4056120"/>
            <a:ext cx="9071640" cy="2097360"/>
          </a:xfrm>
          <a:prstGeom prst="rect">
            <a:avLst/>
          </a:prstGeom>
          <a:noFill/>
          <a:ln w="0">
            <a:noFill/>
          </a:ln>
        </p:spPr>
        <p:txBody>
          <a:bodyPr lIns="0" tIns="0" rIns="0" bIns="0" anchor="t">
            <a:normAutofit fontScale="75000"/>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3" name="PlaceHolder 3"/>
          <p:cNvSpPr>
            <a:spLocks noGrp="1"/>
          </p:cNvSpPr>
          <p:nvPr>
            <p:ph type="dt"/>
          </p:nvPr>
        </p:nvSpPr>
        <p:spPr>
          <a:xfrm>
            <a:off x="504000" y="6887160"/>
            <a:ext cx="2348280" cy="521280"/>
          </a:xfrm>
          <a:prstGeom prst="rect">
            <a:avLst/>
          </a:prstGeom>
          <a:noFill/>
          <a:ln w="0">
            <a:noFill/>
          </a:ln>
        </p:spPr>
        <p:txBody>
          <a:bodyPr lIns="0" tIns="0" rIns="0" bIns="0" anchor="t">
            <a:noAutofit/>
          </a:bodyPr>
          <a:lstStyle/>
          <a:p>
            <a:r>
              <a:rPr lang="en-US" sz="1400" b="0" strike="noStrike" spc="-1">
                <a:latin typeface="Times New Roman"/>
              </a:rPr>
              <a:t>&lt;date/time&gt;</a:t>
            </a:r>
          </a:p>
        </p:txBody>
      </p:sp>
      <p:sp>
        <p:nvSpPr>
          <p:cNvPr id="4" name="PlaceHolder 4"/>
          <p:cNvSpPr>
            <a:spLocks noGrp="1"/>
          </p:cNvSpPr>
          <p:nvPr>
            <p:ph type="ftr"/>
          </p:nvPr>
        </p:nvSpPr>
        <p:spPr>
          <a:xfrm>
            <a:off x="3447360" y="6887160"/>
            <a:ext cx="3195000" cy="521280"/>
          </a:xfrm>
          <a:prstGeom prst="rect">
            <a:avLst/>
          </a:prstGeom>
          <a:noFill/>
          <a:ln w="0">
            <a:noFill/>
          </a:ln>
        </p:spPr>
        <p:txBody>
          <a:bodyPr lIns="0" tIns="0" rIns="0" bIns="0" anchor="t">
            <a:noAutofit/>
          </a:bodyPr>
          <a:lstStyle/>
          <a:p>
            <a:pPr algn="ctr">
              <a:buNone/>
            </a:pPr>
            <a:r>
              <a:rPr lang="en-US" sz="1400" b="0" strike="noStrike" spc="-1">
                <a:latin typeface="Times New Roman"/>
              </a:rPr>
              <a:t>&lt;footer&gt;</a:t>
            </a:r>
          </a:p>
        </p:txBody>
      </p:sp>
      <p:sp>
        <p:nvSpPr>
          <p:cNvPr id="5" name="PlaceHolder 5"/>
          <p:cNvSpPr>
            <a:spLocks noGrp="1"/>
          </p:cNvSpPr>
          <p:nvPr>
            <p:ph type="sldNum"/>
          </p:nvPr>
        </p:nvSpPr>
        <p:spPr>
          <a:xfrm>
            <a:off x="7227360" y="6887160"/>
            <a:ext cx="2348280" cy="521280"/>
          </a:xfrm>
          <a:prstGeom prst="rect">
            <a:avLst/>
          </a:prstGeom>
          <a:noFill/>
          <a:ln w="0">
            <a:noFill/>
          </a:ln>
        </p:spPr>
        <p:txBody>
          <a:bodyPr lIns="0" tIns="0" rIns="0" bIns="0" anchor="t">
            <a:noAutofit/>
          </a:bodyPr>
          <a:lstStyle/>
          <a:p>
            <a:pPr algn="r">
              <a:buNone/>
            </a:pPr>
            <a:fld id="{5FE32FE6-EC25-4A94-B67A-C1DCAB45E0BE}"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Rectangle 41"/>
          <p:cNvSpPr/>
          <p:nvPr/>
        </p:nvSpPr>
        <p:spPr>
          <a:xfrm>
            <a:off x="0" y="0"/>
            <a:ext cx="10076760" cy="941760"/>
          </a:xfrm>
          <a:prstGeom prst="rect">
            <a:avLst/>
          </a:prstGeom>
          <a:gradFill rotWithShape="0">
            <a:gsLst>
              <a:gs pos="0">
                <a:srgbClr val="DFF2FC"/>
              </a:gs>
              <a:gs pos="100000">
                <a:srgbClr val="009BDD"/>
              </a:gs>
            </a:gsLst>
            <a:lin ang="10800000"/>
          </a:gradFill>
          <a:ln w="0">
            <a:noFill/>
          </a:ln>
        </p:spPr>
        <p:style>
          <a:lnRef idx="0">
            <a:scrgbClr r="0" g="0" b="0"/>
          </a:lnRef>
          <a:fillRef idx="0">
            <a:scrgbClr r="0" g="0" b="0"/>
          </a:fillRef>
          <a:effectRef idx="0">
            <a:scrgbClr r="0" g="0" b="0"/>
          </a:effectRef>
          <a:fontRef idx="minor"/>
        </p:style>
      </p:sp>
      <p:sp>
        <p:nvSpPr>
          <p:cNvPr id="43" name="Rectangle 42"/>
          <p:cNvSpPr/>
          <p:nvPr/>
        </p:nvSpPr>
        <p:spPr>
          <a:xfrm>
            <a:off x="0" y="6620400"/>
            <a:ext cx="10076760" cy="941760"/>
          </a:xfrm>
          <a:prstGeom prst="rect">
            <a:avLst/>
          </a:prstGeom>
          <a:gradFill rotWithShape="0">
            <a:gsLst>
              <a:gs pos="0">
                <a:srgbClr val="DFF2FC"/>
              </a:gs>
              <a:gs pos="100000">
                <a:srgbClr val="009BDD"/>
              </a:gs>
            </a:gsLst>
            <a:lin ang="10800000"/>
          </a:gradFill>
          <a:ln w="0">
            <a:noFill/>
          </a:ln>
        </p:spPr>
        <p:style>
          <a:lnRef idx="0">
            <a:scrgbClr r="0" g="0" b="0"/>
          </a:lnRef>
          <a:fillRef idx="0">
            <a:scrgbClr r="0" g="0" b="0"/>
          </a:fillRef>
          <a:effectRef idx="0">
            <a:scrgbClr r="0" g="0" b="0"/>
          </a:effectRef>
          <a:fontRef idx="minor"/>
        </p:style>
      </p:sp>
      <p:sp>
        <p:nvSpPr>
          <p:cNvPr id="44"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r>
              <a:rPr lang="en-US" sz="4400" b="0" strike="noStrike" spc="-1">
                <a:solidFill>
                  <a:srgbClr val="FFFFFF"/>
                </a:solidFill>
                <a:latin typeface="Arial"/>
              </a:rPr>
              <a:t>Click to edit the title text format</a:t>
            </a:r>
          </a:p>
        </p:txBody>
      </p:sp>
      <p:sp>
        <p:nvSpPr>
          <p:cNvPr id="45" name="PlaceHolder 2"/>
          <p:cNvSpPr>
            <a:spLocks noGrp="1"/>
          </p:cNvSpPr>
          <p:nvPr>
            <p:ph type="body"/>
          </p:nvPr>
        </p:nvSpPr>
        <p:spPr>
          <a:xfrm>
            <a:off x="504000" y="1769040"/>
            <a:ext cx="9071640" cy="438444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3200" b="0" strike="noStrike" spc="-1">
                <a:solidFill>
                  <a:srgbClr val="0066CC"/>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66CC"/>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66CC"/>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66CC"/>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66CC"/>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66CC"/>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66CC"/>
                </a:solidFill>
                <a:latin typeface="Arial"/>
              </a:rPr>
              <a:t>Seventh Outline Level</a:t>
            </a:r>
          </a:p>
        </p:txBody>
      </p:sp>
      <p:sp>
        <p:nvSpPr>
          <p:cNvPr id="46" name="PlaceHolder 3"/>
          <p:cNvSpPr>
            <a:spLocks noGrp="1"/>
          </p:cNvSpPr>
          <p:nvPr>
            <p:ph type="dt"/>
          </p:nvPr>
        </p:nvSpPr>
        <p:spPr>
          <a:xfrm>
            <a:off x="504000" y="6887160"/>
            <a:ext cx="2348280" cy="521280"/>
          </a:xfrm>
          <a:prstGeom prst="rect">
            <a:avLst/>
          </a:prstGeom>
          <a:noFill/>
          <a:ln w="0">
            <a:noFill/>
          </a:ln>
        </p:spPr>
        <p:txBody>
          <a:bodyPr lIns="0" tIns="0" rIns="0" bIns="0" anchor="t">
            <a:noAutofit/>
          </a:bodyPr>
          <a:lstStyle/>
          <a:p>
            <a:r>
              <a:rPr lang="en-US" sz="1400" b="0" strike="noStrike" spc="-1">
                <a:latin typeface="Times New Roman"/>
              </a:rPr>
              <a:t>&lt;date/time&gt;</a:t>
            </a:r>
          </a:p>
        </p:txBody>
      </p:sp>
      <p:sp>
        <p:nvSpPr>
          <p:cNvPr id="47" name="PlaceHolder 4"/>
          <p:cNvSpPr>
            <a:spLocks noGrp="1"/>
          </p:cNvSpPr>
          <p:nvPr>
            <p:ph type="ftr"/>
          </p:nvPr>
        </p:nvSpPr>
        <p:spPr>
          <a:xfrm>
            <a:off x="3447360" y="6887160"/>
            <a:ext cx="3195000" cy="521280"/>
          </a:xfrm>
          <a:prstGeom prst="rect">
            <a:avLst/>
          </a:prstGeom>
          <a:noFill/>
          <a:ln w="0">
            <a:noFill/>
          </a:ln>
        </p:spPr>
        <p:txBody>
          <a:bodyPr lIns="0" tIns="0" rIns="0" bIns="0" anchor="t">
            <a:noAutofit/>
          </a:bodyPr>
          <a:lstStyle/>
          <a:p>
            <a:pPr algn="ctr">
              <a:buNone/>
            </a:pPr>
            <a:r>
              <a:rPr lang="en-US" sz="1400" b="0" strike="noStrike" spc="-1">
                <a:latin typeface="Times New Roman"/>
              </a:rPr>
              <a:t>&lt;footer&gt;</a:t>
            </a:r>
          </a:p>
        </p:txBody>
      </p:sp>
      <p:sp>
        <p:nvSpPr>
          <p:cNvPr id="48" name="PlaceHolder 5"/>
          <p:cNvSpPr>
            <a:spLocks noGrp="1"/>
          </p:cNvSpPr>
          <p:nvPr>
            <p:ph type="sldNum"/>
          </p:nvPr>
        </p:nvSpPr>
        <p:spPr>
          <a:xfrm>
            <a:off x="7227360" y="6887160"/>
            <a:ext cx="2348280" cy="521280"/>
          </a:xfrm>
          <a:prstGeom prst="rect">
            <a:avLst/>
          </a:prstGeom>
          <a:noFill/>
          <a:ln w="0">
            <a:noFill/>
          </a:ln>
        </p:spPr>
        <p:txBody>
          <a:bodyPr lIns="0" tIns="0" rIns="0" bIns="0" anchor="t">
            <a:noAutofit/>
          </a:bodyPr>
          <a:lstStyle/>
          <a:p>
            <a:pPr algn="r">
              <a:buNone/>
            </a:pPr>
            <a:fld id="{2F5A0960-A131-4667-9AFB-0283ADBB74C1}"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529560" y="1389600"/>
            <a:ext cx="9071640" cy="1262160"/>
          </a:xfrm>
          <a:prstGeom prst="rect">
            <a:avLst/>
          </a:prstGeom>
          <a:noFill/>
          <a:ln w="0">
            <a:noFill/>
          </a:ln>
        </p:spPr>
        <p:txBody>
          <a:bodyPr lIns="0" tIns="0" rIns="0" bIns="0" anchor="ctr">
            <a:noAutofit/>
          </a:bodyPr>
          <a:lstStyle/>
          <a:p>
            <a:pPr algn="ctr">
              <a:buNone/>
            </a:pPr>
            <a:r>
              <a:rPr lang="en-US" sz="4400" b="0" strike="noStrike" spc="-1" dirty="0">
                <a:solidFill>
                  <a:srgbClr val="006699"/>
                </a:solidFill>
                <a:latin typeface="Arial"/>
              </a:rPr>
              <a:t>Health Insurance Premium Prediction: Data Exploration and Analysis </a:t>
            </a:r>
          </a:p>
        </p:txBody>
      </p:sp>
      <p:sp>
        <p:nvSpPr>
          <p:cNvPr id="86" name="PlaceHolder 2"/>
          <p:cNvSpPr>
            <a:spLocks noGrp="1"/>
          </p:cNvSpPr>
          <p:nvPr>
            <p:ph type="title"/>
          </p:nvPr>
        </p:nvSpPr>
        <p:spPr>
          <a:xfrm>
            <a:off x="822960" y="4389120"/>
            <a:ext cx="5048280" cy="2651760"/>
          </a:xfrm>
          <a:prstGeom prst="rect">
            <a:avLst/>
          </a:prstGeom>
          <a:noFill/>
          <a:ln w="0">
            <a:noFill/>
          </a:ln>
        </p:spPr>
        <p:txBody>
          <a:bodyPr lIns="0" tIns="0" rIns="0" bIns="0" anchor="ctr">
            <a:noAutofit/>
          </a:bodyPr>
          <a:lstStyle/>
          <a:p>
            <a:r>
              <a:rPr lang="en-US" sz="2600" b="0" strike="noStrike" spc="-1" dirty="0">
                <a:solidFill>
                  <a:srgbClr val="006699"/>
                </a:solidFill>
                <a:latin typeface="Arial"/>
              </a:rPr>
              <a:t>Presented by, </a:t>
            </a:r>
            <a:br>
              <a:rPr dirty="0"/>
            </a:br>
            <a:r>
              <a:rPr lang="en-US" sz="2600" b="0" strike="noStrike" spc="-1" dirty="0">
                <a:solidFill>
                  <a:srgbClr val="006699"/>
                </a:solidFill>
                <a:latin typeface="Arial"/>
              </a:rPr>
              <a:t>Sureya Banu</a:t>
            </a:r>
            <a:br>
              <a:rPr dirty="0"/>
            </a:br>
            <a:r>
              <a:rPr lang="en-US" sz="2600" b="0" strike="noStrike" spc="-1" dirty="0">
                <a:solidFill>
                  <a:srgbClr val="006699"/>
                </a:solidFill>
                <a:latin typeface="Arial"/>
              </a:rPr>
              <a:t>DS-660 Business Analytics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r>
              <a:rPr lang="en-US" sz="4400" b="0" strike="noStrike" spc="-1" dirty="0">
                <a:solidFill>
                  <a:srgbClr val="FFFFFF"/>
                </a:solidFill>
                <a:latin typeface="Arial"/>
              </a:rPr>
              <a:t>Health Insurance: Dataset</a:t>
            </a:r>
          </a:p>
        </p:txBody>
      </p:sp>
      <p:sp>
        <p:nvSpPr>
          <p:cNvPr id="88" name="PlaceHolder 2"/>
          <p:cNvSpPr>
            <a:spLocks noGrp="1"/>
          </p:cNvSpPr>
          <p:nvPr>
            <p:ph/>
          </p:nvPr>
        </p:nvSpPr>
        <p:spPr>
          <a:xfrm>
            <a:off x="457200" y="1188720"/>
            <a:ext cx="9144000" cy="521208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endParaRPr lang="en-US" sz="2200" b="0" strike="noStrike" spc="-1" dirty="0">
              <a:solidFill>
                <a:srgbClr val="0066CC"/>
              </a:solidFill>
              <a:latin typeface="Libre"/>
            </a:endParaRPr>
          </a:p>
          <a:p>
            <a:pPr marL="432000" indent="-324000">
              <a:spcBef>
                <a:spcPts val="1417"/>
              </a:spcBef>
              <a:buClr>
                <a:srgbClr val="000000"/>
              </a:buClr>
              <a:buSzPct val="45000"/>
              <a:buFont typeface="Wingdings" charset="2"/>
              <a:buChar char=""/>
            </a:pPr>
            <a:r>
              <a:rPr lang="en-US" sz="2200" b="0" strike="noStrike" spc="-1" dirty="0">
                <a:solidFill>
                  <a:srgbClr val="0066CC"/>
                </a:solidFill>
                <a:latin typeface="Libre"/>
              </a:rPr>
              <a:t>The data contains total of 1337 rows and 7 columns with both numeric and textual data.</a:t>
            </a:r>
            <a:endParaRPr lang="en-US" sz="2200" b="0" strike="noStrike" spc="-1" dirty="0">
              <a:solidFill>
                <a:srgbClr val="0066CC"/>
              </a:solidFill>
              <a:latin typeface="Arial"/>
            </a:endParaRPr>
          </a:p>
          <a:p>
            <a:pPr marL="432000" indent="-324000">
              <a:spcBef>
                <a:spcPts val="1417"/>
              </a:spcBef>
              <a:buClr>
                <a:srgbClr val="000000"/>
              </a:buClr>
              <a:buSzPct val="45000"/>
              <a:buFont typeface="Wingdings" charset="2"/>
              <a:buChar char=""/>
            </a:pPr>
            <a:r>
              <a:rPr lang="en-US" sz="2200" b="0" strike="noStrike" spc="-1" dirty="0">
                <a:solidFill>
                  <a:srgbClr val="0066CC"/>
                </a:solidFill>
                <a:latin typeface="Libre"/>
              </a:rPr>
              <a:t>It represents how factors like age, sex, BMI, children, smoking, region, etc., are contributing to the premium of health insurance.</a:t>
            </a:r>
            <a:endParaRPr lang="en-US" sz="2200" b="0" strike="noStrike" spc="-1" dirty="0">
              <a:solidFill>
                <a:srgbClr val="0066CC"/>
              </a:solidFill>
              <a:latin typeface="Arial"/>
            </a:endParaRPr>
          </a:p>
          <a:p>
            <a:pPr marL="432000" indent="-324000">
              <a:spcBef>
                <a:spcPts val="1417"/>
              </a:spcBef>
              <a:buClr>
                <a:srgbClr val="000000"/>
              </a:buClr>
              <a:buSzPct val="45000"/>
              <a:buFont typeface="Wingdings" charset="2"/>
              <a:buChar char=""/>
            </a:pPr>
            <a:r>
              <a:rPr lang="en-US" sz="2200" b="0" strike="noStrike" spc="-1" dirty="0">
                <a:solidFill>
                  <a:srgbClr val="0066CC"/>
                </a:solidFill>
                <a:latin typeface="Libre"/>
              </a:rPr>
              <a:t>Age: numeric – ranges from 18 to 64</a:t>
            </a:r>
            <a:endParaRPr lang="en-US" sz="2200" b="0" strike="noStrike" spc="-1" dirty="0">
              <a:solidFill>
                <a:srgbClr val="0066CC"/>
              </a:solidFill>
              <a:latin typeface="Arial"/>
            </a:endParaRPr>
          </a:p>
          <a:p>
            <a:pPr marL="432000" indent="-324000">
              <a:spcBef>
                <a:spcPts val="1417"/>
              </a:spcBef>
              <a:buClr>
                <a:srgbClr val="000000"/>
              </a:buClr>
              <a:buSzPct val="45000"/>
              <a:buFont typeface="Wingdings" charset="2"/>
              <a:buChar char=""/>
            </a:pPr>
            <a:r>
              <a:rPr lang="en-US" sz="2200" b="0" strike="noStrike" spc="-1" dirty="0">
                <a:solidFill>
                  <a:srgbClr val="0066CC"/>
                </a:solidFill>
                <a:latin typeface="Libre"/>
              </a:rPr>
              <a:t>Sex: textual, converted to numeric – Male: 1, Female: 2</a:t>
            </a:r>
            <a:endParaRPr lang="en-US" sz="2200" b="0" strike="noStrike" spc="-1" dirty="0">
              <a:solidFill>
                <a:srgbClr val="0066CC"/>
              </a:solidFill>
              <a:latin typeface="Arial"/>
            </a:endParaRPr>
          </a:p>
          <a:p>
            <a:pPr marL="432000" indent="-324000">
              <a:spcBef>
                <a:spcPts val="1417"/>
              </a:spcBef>
              <a:buClr>
                <a:srgbClr val="000000"/>
              </a:buClr>
              <a:buSzPct val="45000"/>
              <a:buFont typeface="Wingdings" charset="2"/>
              <a:buChar char=""/>
            </a:pPr>
            <a:r>
              <a:rPr lang="en-US" sz="2200" b="0" strike="noStrike" spc="-1" dirty="0">
                <a:solidFill>
                  <a:srgbClr val="0066CC"/>
                </a:solidFill>
                <a:latin typeface="Libre"/>
              </a:rPr>
              <a:t>BMI: numeric – range varies within </a:t>
            </a:r>
            <a:r>
              <a:rPr lang="en-US" sz="2200" spc="-1" dirty="0">
                <a:solidFill>
                  <a:srgbClr val="0066CC"/>
                </a:solidFill>
                <a:latin typeface="Libre"/>
              </a:rPr>
              <a:t>15.96 to 53.13</a:t>
            </a:r>
            <a:endParaRPr lang="en-US" sz="2200" b="0" strike="noStrike" spc="-1" dirty="0">
              <a:solidFill>
                <a:srgbClr val="0066CC"/>
              </a:solidFill>
              <a:latin typeface="Arial"/>
            </a:endParaRPr>
          </a:p>
          <a:p>
            <a:pPr marL="432000" indent="-324000">
              <a:spcBef>
                <a:spcPts val="1417"/>
              </a:spcBef>
              <a:buClr>
                <a:srgbClr val="000000"/>
              </a:buClr>
              <a:buSzPct val="45000"/>
              <a:buFont typeface="Wingdings" charset="2"/>
              <a:buChar char=""/>
            </a:pPr>
            <a:r>
              <a:rPr lang="en-US" sz="2200" b="0" strike="noStrike" spc="-1" dirty="0">
                <a:solidFill>
                  <a:srgbClr val="0066CC"/>
                </a:solidFill>
                <a:latin typeface="Libre"/>
              </a:rPr>
              <a:t>Children: numeric – represents number of children from 0 to 5</a:t>
            </a:r>
            <a:endParaRPr lang="en-US" sz="2200" b="0" strike="noStrike" spc="-1" dirty="0">
              <a:solidFill>
                <a:srgbClr val="0066CC"/>
              </a:solidFill>
              <a:latin typeface="Arial"/>
            </a:endParaRPr>
          </a:p>
          <a:p>
            <a:pPr marL="432000" indent="-324000">
              <a:spcBef>
                <a:spcPts val="1417"/>
              </a:spcBef>
              <a:buClr>
                <a:srgbClr val="000000"/>
              </a:buClr>
              <a:buSzPct val="45000"/>
              <a:buFont typeface="Wingdings" charset="2"/>
              <a:buChar char=""/>
            </a:pPr>
            <a:r>
              <a:rPr lang="en-US" sz="2200" b="0" strike="noStrike" spc="-1" dirty="0">
                <a:solidFill>
                  <a:srgbClr val="0066CC"/>
                </a:solidFill>
                <a:latin typeface="Libre"/>
              </a:rPr>
              <a:t>Smoking: textual, converted to numeric – </a:t>
            </a:r>
            <a:r>
              <a:rPr lang="en-US" sz="2200" spc="-1" dirty="0">
                <a:solidFill>
                  <a:srgbClr val="0066CC"/>
                </a:solidFill>
                <a:latin typeface="Libre"/>
              </a:rPr>
              <a:t>Yes</a:t>
            </a:r>
            <a:r>
              <a:rPr lang="en-US" sz="2200" b="0" strike="noStrike" spc="-1" dirty="0">
                <a:solidFill>
                  <a:srgbClr val="0066CC"/>
                </a:solidFill>
                <a:latin typeface="Libre"/>
              </a:rPr>
              <a:t>:1, No: 2</a:t>
            </a:r>
          </a:p>
          <a:p>
            <a:pPr marL="432000" indent="-324000">
              <a:spcBef>
                <a:spcPts val="1417"/>
              </a:spcBef>
              <a:buClr>
                <a:srgbClr val="000000"/>
              </a:buClr>
              <a:buSzPct val="45000"/>
              <a:buFont typeface="Wingdings" charset="2"/>
              <a:buChar char=""/>
            </a:pPr>
            <a:r>
              <a:rPr lang="en-US" sz="2200" spc="-1" dirty="0">
                <a:solidFill>
                  <a:srgbClr val="0066CC"/>
                </a:solidFill>
                <a:latin typeface="Libre"/>
              </a:rPr>
              <a:t>Region: textual, converted to numeric, represents various geographics</a:t>
            </a:r>
            <a:endParaRPr lang="en-US" sz="2200" b="0" strike="noStrike" spc="-1" dirty="0">
              <a:solidFill>
                <a:srgbClr val="0066CC"/>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r>
              <a:rPr lang="en-US" sz="4400" b="0" strike="noStrike" spc="-1">
                <a:solidFill>
                  <a:srgbClr val="FFFFFF"/>
                </a:solidFill>
                <a:latin typeface="Arial"/>
              </a:rPr>
              <a:t>Data Analysis: Goals</a:t>
            </a:r>
          </a:p>
        </p:txBody>
      </p:sp>
      <p:sp>
        <p:nvSpPr>
          <p:cNvPr id="90" name="PlaceHolder 2"/>
          <p:cNvSpPr>
            <a:spLocks noGrp="1"/>
          </p:cNvSpPr>
          <p:nvPr>
            <p:ph/>
          </p:nvPr>
        </p:nvSpPr>
        <p:spPr>
          <a:xfrm>
            <a:off x="504000" y="1769040"/>
            <a:ext cx="9071640" cy="438444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3200" b="0" strike="noStrike" spc="-1" dirty="0">
                <a:solidFill>
                  <a:srgbClr val="0066CC"/>
                </a:solidFill>
                <a:latin typeface="Arial"/>
              </a:rPr>
              <a:t>Data Cleaning</a:t>
            </a:r>
          </a:p>
          <a:p>
            <a:pPr marL="432000" indent="-324000">
              <a:spcBef>
                <a:spcPts val="1417"/>
              </a:spcBef>
              <a:buClr>
                <a:srgbClr val="000000"/>
              </a:buClr>
              <a:buSzPct val="45000"/>
              <a:buFont typeface="Wingdings" charset="2"/>
              <a:buChar char=""/>
            </a:pPr>
            <a:r>
              <a:rPr lang="en-US" sz="3200" b="0" strike="noStrike" spc="-1" dirty="0">
                <a:solidFill>
                  <a:srgbClr val="0066CC"/>
                </a:solidFill>
                <a:latin typeface="Arial"/>
              </a:rPr>
              <a:t>Data Exploration</a:t>
            </a:r>
          </a:p>
          <a:p>
            <a:pPr marL="432000" indent="-324000">
              <a:spcBef>
                <a:spcPts val="1417"/>
              </a:spcBef>
              <a:buClr>
                <a:srgbClr val="000000"/>
              </a:buClr>
              <a:buSzPct val="45000"/>
              <a:buFont typeface="Wingdings" charset="2"/>
              <a:buChar char=""/>
            </a:pPr>
            <a:r>
              <a:rPr lang="en-US" sz="3200" b="0" strike="noStrike" spc="-1" dirty="0">
                <a:solidFill>
                  <a:srgbClr val="0066CC"/>
                </a:solidFill>
                <a:latin typeface="Arial"/>
              </a:rPr>
              <a:t>Regression Analysis</a:t>
            </a:r>
          </a:p>
          <a:p>
            <a:pPr marL="432000" indent="-324000">
              <a:spcBef>
                <a:spcPts val="1417"/>
              </a:spcBef>
              <a:buClr>
                <a:srgbClr val="000000"/>
              </a:buClr>
              <a:buSzPct val="45000"/>
              <a:buFont typeface="Wingdings" charset="2"/>
              <a:buChar char=""/>
            </a:pPr>
            <a:r>
              <a:rPr lang="en-US" sz="3200" b="0" strike="noStrike" spc="-1" dirty="0">
                <a:solidFill>
                  <a:srgbClr val="0066CC"/>
                </a:solidFill>
                <a:latin typeface="Arial"/>
              </a:rPr>
              <a:t>Linear Optimization</a:t>
            </a:r>
          </a:p>
          <a:p>
            <a:pPr marL="432000" indent="-324000">
              <a:spcBef>
                <a:spcPts val="1417"/>
              </a:spcBef>
              <a:buClr>
                <a:srgbClr val="000000"/>
              </a:buClr>
              <a:buSzPct val="45000"/>
              <a:buFont typeface="Wingdings" charset="2"/>
              <a:buChar char=""/>
            </a:pPr>
            <a:r>
              <a:rPr lang="en-US" sz="3200" b="0" strike="noStrike" spc="-1" dirty="0">
                <a:solidFill>
                  <a:srgbClr val="0066CC"/>
                </a:solidFill>
                <a:latin typeface="Arial"/>
              </a:rPr>
              <a:t>K-Means Clustering</a:t>
            </a:r>
          </a:p>
        </p:txBody>
      </p:sp>
      <p:sp>
        <p:nvSpPr>
          <p:cNvPr id="91" name="TextBox 90"/>
          <p:cNvSpPr txBox="1"/>
          <p:nvPr/>
        </p:nvSpPr>
        <p:spPr>
          <a:xfrm>
            <a:off x="343800" y="4379040"/>
            <a:ext cx="180720" cy="427320"/>
          </a:xfrm>
          <a:prstGeom prst="rect">
            <a:avLst/>
          </a:prstGeom>
          <a:noFill/>
          <a:ln w="0">
            <a:no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01320"/>
            <a:ext cx="9071640" cy="637560"/>
          </a:xfrm>
          <a:prstGeom prst="rect">
            <a:avLst/>
          </a:prstGeom>
          <a:noFill/>
          <a:ln w="0">
            <a:noFill/>
          </a:ln>
        </p:spPr>
        <p:txBody>
          <a:bodyPr lIns="0" tIns="0" rIns="0" bIns="0" anchor="ctr">
            <a:noAutofit/>
          </a:bodyPr>
          <a:lstStyle/>
          <a:p>
            <a:pPr algn="ctr">
              <a:buNone/>
            </a:pPr>
            <a:r>
              <a:rPr lang="en-US" sz="4400" b="0" strike="noStrike" spc="-1">
                <a:solidFill>
                  <a:srgbClr val="FFFFFF"/>
                </a:solidFill>
                <a:latin typeface="Arial"/>
              </a:rPr>
              <a:t>Data Analysis</a:t>
            </a:r>
          </a:p>
        </p:txBody>
      </p:sp>
      <p:graphicFrame>
        <p:nvGraphicFramePr>
          <p:cNvPr id="93" name="Table 92"/>
          <p:cNvGraphicFramePr/>
          <p:nvPr>
            <p:extLst>
              <p:ext uri="{D42A27DB-BD31-4B8C-83A1-F6EECF244321}">
                <p14:modId xmlns:p14="http://schemas.microsoft.com/office/powerpoint/2010/main" val="3926472291"/>
              </p:ext>
            </p:extLst>
          </p:nvPr>
        </p:nvGraphicFramePr>
        <p:xfrm>
          <a:off x="504000" y="1463957"/>
          <a:ext cx="9071640" cy="4631760"/>
        </p:xfrm>
        <a:graphic>
          <a:graphicData uri="http://schemas.openxmlformats.org/drawingml/2006/table">
            <a:tbl>
              <a:tblPr/>
              <a:tblGrid>
                <a:gridCol w="4535640">
                  <a:extLst>
                    <a:ext uri="{9D8B030D-6E8A-4147-A177-3AD203B41FA5}">
                      <a16:colId xmlns:a16="http://schemas.microsoft.com/office/drawing/2014/main" val="20000"/>
                    </a:ext>
                  </a:extLst>
                </a:gridCol>
                <a:gridCol w="4536000">
                  <a:extLst>
                    <a:ext uri="{9D8B030D-6E8A-4147-A177-3AD203B41FA5}">
                      <a16:colId xmlns:a16="http://schemas.microsoft.com/office/drawing/2014/main" val="20001"/>
                    </a:ext>
                  </a:extLst>
                </a:gridCol>
              </a:tblGrid>
              <a:tr h="2315880">
                <a:tc>
                  <a:txBody>
                    <a:bodyPr/>
                    <a:lstStyle/>
                    <a:p>
                      <a:r>
                        <a:rPr lang="en-US" sz="2000" b="1" strike="noStrike" spc="-1" dirty="0">
                          <a:latin typeface="Calibri"/>
                        </a:rPr>
                        <a:t>Data Cleanup:</a:t>
                      </a:r>
                      <a:endParaRPr lang="en-US" sz="2000" b="0" strike="noStrike" spc="-1" dirty="0">
                        <a:latin typeface="Arial"/>
                      </a:endParaRPr>
                    </a:p>
                    <a:p>
                      <a:endParaRPr lang="en-US" sz="2000" b="0" strike="noStrike" spc="-1" dirty="0">
                        <a:latin typeface="Arial"/>
                      </a:endParaRPr>
                    </a:p>
                    <a:p>
                      <a:pPr marL="216000" indent="-216000">
                        <a:buClr>
                          <a:srgbClr val="000000"/>
                        </a:buClr>
                        <a:buSzPct val="45000"/>
                        <a:buFont typeface="Wingdings" charset="2"/>
                        <a:buChar char=""/>
                      </a:pPr>
                      <a:r>
                        <a:rPr lang="en-US" sz="2000" b="0" strike="noStrike" spc="-1" dirty="0">
                          <a:latin typeface="Calibri"/>
                        </a:rPr>
                        <a:t>Fill in missing values with mean / base values.</a:t>
                      </a:r>
                    </a:p>
                    <a:p>
                      <a:pPr marL="216000" indent="-216000">
                        <a:buClr>
                          <a:srgbClr val="000000"/>
                        </a:buClr>
                        <a:buSzPct val="45000"/>
                        <a:buFont typeface="Wingdings" charset="2"/>
                        <a:buChar char=""/>
                      </a:pPr>
                      <a:r>
                        <a:rPr lang="en-US" sz="2000" b="0" strike="noStrike" spc="-1" dirty="0">
                          <a:latin typeface="Calibri"/>
                        </a:rPr>
                        <a:t>Conversion of textual data to numeric form</a:t>
                      </a:r>
                      <a:endParaRPr lang="en-US" sz="2000" b="0" strike="noStrike" spc="-1" dirty="0">
                        <a:latin typeface="Arial"/>
                      </a:endParaRPr>
                    </a:p>
                    <a:p>
                      <a:endParaRPr lang="en-US" sz="20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3B3B3"/>
                    </a:solidFill>
                  </a:tcPr>
                </a:tc>
                <a:tc>
                  <a:txBody>
                    <a:bodyPr/>
                    <a:lstStyle/>
                    <a:p>
                      <a:r>
                        <a:rPr lang="en-US" sz="2000" b="1" strike="noStrike" spc="-1" dirty="0">
                          <a:latin typeface="Calibri"/>
                        </a:rPr>
                        <a:t>Data Exploration:</a:t>
                      </a:r>
                      <a:endParaRPr lang="en-US" sz="2000" b="0" strike="noStrike" spc="-1" dirty="0">
                        <a:latin typeface="Arial"/>
                      </a:endParaRPr>
                    </a:p>
                    <a:p>
                      <a:endParaRPr lang="en-US" sz="2000" b="0" strike="noStrike" spc="-1" dirty="0">
                        <a:latin typeface="Arial"/>
                      </a:endParaRPr>
                    </a:p>
                    <a:p>
                      <a:pPr marL="216000" indent="-216000">
                        <a:buClr>
                          <a:srgbClr val="000000"/>
                        </a:buClr>
                        <a:buSzPct val="45000"/>
                        <a:buFont typeface="Wingdings" charset="2"/>
                        <a:buChar char=""/>
                      </a:pPr>
                      <a:r>
                        <a:rPr lang="en-US" sz="2000" b="0" strike="noStrike" spc="-1" dirty="0">
                          <a:latin typeface="Calibri"/>
                        </a:rPr>
                        <a:t>Understand which variables are dependent or independent and which models are better fit for the data. </a:t>
                      </a:r>
                      <a:endParaRPr lang="en-US" sz="20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3B3B3"/>
                    </a:solidFill>
                  </a:tcPr>
                </a:tc>
                <a:extLst>
                  <a:ext uri="{0D108BD9-81ED-4DB2-BD59-A6C34878D82A}">
                    <a16:rowId xmlns:a16="http://schemas.microsoft.com/office/drawing/2014/main" val="10000"/>
                  </a:ext>
                </a:extLst>
              </a:tr>
              <a:tr h="2315880">
                <a:tc>
                  <a:txBody>
                    <a:bodyPr/>
                    <a:lstStyle/>
                    <a:p>
                      <a:r>
                        <a:rPr lang="en-US" sz="2000" b="1" strike="noStrike" spc="-1" dirty="0">
                          <a:latin typeface="Calibri"/>
                        </a:rPr>
                        <a:t>Data Analysis:</a:t>
                      </a:r>
                      <a:endParaRPr lang="en-US" sz="2000" b="0" strike="noStrike" spc="-1" dirty="0">
                        <a:latin typeface="Arial"/>
                      </a:endParaRPr>
                    </a:p>
                    <a:p>
                      <a:pPr marL="216000" indent="-216000">
                        <a:buClr>
                          <a:srgbClr val="000000"/>
                        </a:buClr>
                        <a:buSzPct val="45000"/>
                        <a:buFont typeface="Wingdings" charset="2"/>
                        <a:buChar char=""/>
                      </a:pPr>
                      <a:endParaRPr lang="en-US" sz="2000" b="0" strike="noStrike" spc="-1" dirty="0">
                        <a:latin typeface="Arial"/>
                      </a:endParaRPr>
                    </a:p>
                    <a:p>
                      <a:pPr marL="216000" indent="-216000">
                        <a:buClr>
                          <a:srgbClr val="000000"/>
                        </a:buClr>
                        <a:buSzPct val="45000"/>
                        <a:buFont typeface="Wingdings" charset="2"/>
                        <a:buChar char=""/>
                      </a:pPr>
                      <a:r>
                        <a:rPr lang="en-US" sz="2000" b="0" strike="noStrike" spc="-1" dirty="0">
                          <a:latin typeface="Calibri"/>
                        </a:rPr>
                        <a:t>Multiple Linear Regression</a:t>
                      </a:r>
                      <a:endParaRPr lang="en-US" sz="2000" b="0" strike="noStrike" spc="-1" dirty="0">
                        <a:latin typeface="Arial"/>
                      </a:endParaRPr>
                    </a:p>
                    <a:p>
                      <a:pPr marL="216000" indent="-216000">
                        <a:buClr>
                          <a:srgbClr val="000000"/>
                        </a:buClr>
                        <a:buSzPct val="45000"/>
                        <a:buFont typeface="Wingdings" charset="2"/>
                        <a:buChar char=""/>
                      </a:pPr>
                      <a:r>
                        <a:rPr lang="en-US" sz="2000" b="0" strike="noStrike" spc="-1" dirty="0">
                          <a:latin typeface="Calibri"/>
                        </a:rPr>
                        <a:t>Linear Optimization</a:t>
                      </a:r>
                      <a:endParaRPr lang="en-US" sz="2000" b="0" strike="noStrike" spc="-1" dirty="0">
                        <a:latin typeface="Arial"/>
                      </a:endParaRPr>
                    </a:p>
                    <a:p>
                      <a:pPr marL="216000" indent="-216000">
                        <a:buClr>
                          <a:srgbClr val="000000"/>
                        </a:buClr>
                        <a:buSzPct val="45000"/>
                        <a:buFont typeface="Wingdings" charset="2"/>
                        <a:buChar char=""/>
                      </a:pPr>
                      <a:r>
                        <a:rPr lang="en-US" sz="2000" b="0" strike="noStrike" spc="-1" dirty="0">
                          <a:latin typeface="Calibri"/>
                        </a:rPr>
                        <a:t>K-Means Clustering</a:t>
                      </a:r>
                      <a:endParaRPr lang="en-US" sz="20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r>
                        <a:rPr lang="en-US" sz="2000" b="1" strike="noStrike" spc="-1" dirty="0">
                          <a:latin typeface="Calibri"/>
                        </a:rPr>
                        <a:t>Data Visualization:</a:t>
                      </a:r>
                      <a:endParaRPr lang="en-US" sz="2000" b="0" strike="noStrike" spc="-1" dirty="0">
                        <a:latin typeface="Arial"/>
                      </a:endParaRPr>
                    </a:p>
                    <a:p>
                      <a:endParaRPr lang="en-US" sz="2000" b="0" strike="noStrike" spc="-1" dirty="0">
                        <a:latin typeface="Arial"/>
                      </a:endParaRPr>
                    </a:p>
                    <a:p>
                      <a:pPr marL="216000" indent="-216000">
                        <a:buClr>
                          <a:srgbClr val="000000"/>
                        </a:buClr>
                        <a:buSzPct val="45000"/>
                        <a:buFont typeface="Wingdings" charset="2"/>
                        <a:buChar char=""/>
                      </a:pPr>
                      <a:r>
                        <a:rPr lang="en-US" sz="2000" b="0" strike="noStrike" spc="-1" dirty="0">
                          <a:latin typeface="Calibri"/>
                        </a:rPr>
                        <a:t>Line Graph- Actual value vs Predicted value</a:t>
                      </a:r>
                    </a:p>
                    <a:p>
                      <a:pPr marL="216000" indent="-216000">
                        <a:buClr>
                          <a:srgbClr val="000000"/>
                        </a:buClr>
                        <a:buSzPct val="45000"/>
                        <a:buFont typeface="Wingdings" charset="2"/>
                        <a:buChar char=""/>
                      </a:pPr>
                      <a:r>
                        <a:rPr lang="en-US" sz="2000" b="0" strike="noStrike" spc="-1">
                          <a:latin typeface="Calibri"/>
                        </a:rPr>
                        <a:t>Bar Graph </a:t>
                      </a:r>
                      <a:r>
                        <a:rPr lang="en-US" sz="2000" b="0" strike="noStrike" spc="-1" dirty="0">
                          <a:latin typeface="Calibri"/>
                        </a:rPr>
                        <a:t>of Risk of claiming insurance</a:t>
                      </a:r>
                      <a:endParaRPr lang="en-US" sz="20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5040"/>
            <a:ext cx="9071640" cy="1250280"/>
          </a:xfrm>
          <a:prstGeom prst="rect">
            <a:avLst/>
          </a:prstGeom>
          <a:noFill/>
          <a:ln w="0">
            <a:noFill/>
          </a:ln>
        </p:spPr>
        <p:txBody>
          <a:bodyPr lIns="0" tIns="0" rIns="0" bIns="0" anchor="ctr">
            <a:noAutofit/>
          </a:bodyPr>
          <a:lstStyle/>
          <a:p>
            <a:pPr algn="ctr">
              <a:buNone/>
            </a:pPr>
            <a:r>
              <a:rPr lang="en-US" sz="4000" b="0" strike="noStrike" spc="-1" dirty="0">
                <a:solidFill>
                  <a:srgbClr val="FFFFFF"/>
                </a:solidFill>
                <a:latin typeface="Arial"/>
              </a:rPr>
              <a:t>New Concept: K-Means Clustering</a:t>
            </a:r>
          </a:p>
        </p:txBody>
      </p:sp>
      <p:sp>
        <p:nvSpPr>
          <p:cNvPr id="95" name="PlaceHolder 2"/>
          <p:cNvSpPr>
            <a:spLocks noGrp="1"/>
          </p:cNvSpPr>
          <p:nvPr>
            <p:ph/>
          </p:nvPr>
        </p:nvSpPr>
        <p:spPr>
          <a:xfrm>
            <a:off x="142200" y="974520"/>
            <a:ext cx="9824760" cy="570060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endParaRPr lang="en-US" sz="2000" b="0" strike="noStrike" spc="-1" dirty="0">
              <a:solidFill>
                <a:srgbClr val="0066CC"/>
              </a:solidFill>
              <a:latin typeface="Arial"/>
            </a:endParaRPr>
          </a:p>
          <a:p>
            <a:pPr marL="432000" indent="-324000">
              <a:spcBef>
                <a:spcPts val="1417"/>
              </a:spcBef>
              <a:buClr>
                <a:srgbClr val="000000"/>
              </a:buClr>
              <a:buSzPct val="45000"/>
              <a:buFont typeface="Wingdings" charset="2"/>
              <a:buChar char=""/>
            </a:pPr>
            <a:r>
              <a:rPr lang="en-US" sz="2000" b="0" strike="noStrike" spc="-1" dirty="0">
                <a:solidFill>
                  <a:srgbClr val="0066CC"/>
                </a:solidFill>
                <a:latin typeface="Arial"/>
              </a:rPr>
              <a:t>The K-means clustering algorithm is an unsupervised machine learning method that is used to find groups which have not been explicitly labeled in the data. This can be used to confirm business assumptions about what types of groups exist or to identify unknown groups in complex data sets.</a:t>
            </a:r>
          </a:p>
          <a:p>
            <a:pPr marL="432000" indent="-324000">
              <a:spcBef>
                <a:spcPts val="1417"/>
              </a:spcBef>
              <a:buClr>
                <a:srgbClr val="000000"/>
              </a:buClr>
              <a:buSzPct val="45000"/>
              <a:buFont typeface="Wingdings" charset="2"/>
              <a:buChar char=""/>
            </a:pPr>
            <a:r>
              <a:rPr lang="en-US" sz="2000" b="0" strike="noStrike" spc="-1" dirty="0">
                <a:solidFill>
                  <a:srgbClr val="0066CC"/>
                </a:solidFill>
                <a:latin typeface="Arial"/>
              </a:rPr>
              <a:t>Clustering (sometimes called cluster analysis) is usually used to classify data into structures that are more easily understood and manipulated.</a:t>
            </a:r>
          </a:p>
          <a:p>
            <a:pPr marL="432000" indent="-324000">
              <a:spcBef>
                <a:spcPts val="1417"/>
              </a:spcBef>
              <a:buClr>
                <a:srgbClr val="000000"/>
              </a:buClr>
              <a:buSzPct val="45000"/>
              <a:buFont typeface="Wingdings" charset="2"/>
              <a:buChar char=""/>
            </a:pPr>
            <a:r>
              <a:rPr lang="en-US" sz="2000" spc="-1" dirty="0">
                <a:solidFill>
                  <a:srgbClr val="0066CC"/>
                </a:solidFill>
                <a:latin typeface="Arial"/>
              </a:rPr>
              <a:t>K</a:t>
            </a:r>
            <a:r>
              <a:rPr lang="en-US" sz="2000" b="0" strike="noStrike" spc="-1" dirty="0">
                <a:solidFill>
                  <a:srgbClr val="0066CC"/>
                </a:solidFill>
                <a:latin typeface="Arial"/>
              </a:rPr>
              <a:t>-Means clustering is a method of vector quantization, that aims to partition</a:t>
            </a:r>
            <a:r>
              <a:rPr lang="en-US" sz="2000" b="1" strike="noStrike" spc="-1" dirty="0">
                <a:solidFill>
                  <a:srgbClr val="0066CC"/>
                </a:solidFill>
                <a:latin typeface="Arial"/>
              </a:rPr>
              <a:t> n </a:t>
            </a:r>
            <a:r>
              <a:rPr lang="en-US" sz="2000" b="0" strike="noStrike" spc="-1" dirty="0">
                <a:solidFill>
                  <a:srgbClr val="0066CC"/>
                </a:solidFill>
                <a:latin typeface="Arial"/>
              </a:rPr>
              <a:t>observations into</a:t>
            </a:r>
            <a:r>
              <a:rPr lang="en-US" sz="2000" b="1" strike="noStrike" spc="-1" dirty="0">
                <a:solidFill>
                  <a:srgbClr val="0066CC"/>
                </a:solidFill>
                <a:latin typeface="Arial"/>
              </a:rPr>
              <a:t> k </a:t>
            </a:r>
            <a:r>
              <a:rPr lang="en-US" sz="2000" b="0" strike="noStrike" spc="-1" dirty="0">
                <a:solidFill>
                  <a:srgbClr val="0066CC"/>
                </a:solidFill>
                <a:latin typeface="Arial"/>
              </a:rPr>
              <a:t>clusters in which each observation belongs to the cluster with the nearest mean, serving as a prototype of the cluster.</a:t>
            </a:r>
          </a:p>
          <a:p>
            <a:pPr marL="432000" indent="-324000">
              <a:spcBef>
                <a:spcPts val="1417"/>
              </a:spcBef>
              <a:buClr>
                <a:srgbClr val="000000"/>
              </a:buClr>
              <a:buSzPct val="45000"/>
              <a:buFont typeface="Wingdings" charset="2"/>
              <a:buChar char=""/>
            </a:pPr>
            <a:r>
              <a:rPr lang="en-US" sz="2000" spc="-1" dirty="0">
                <a:solidFill>
                  <a:srgbClr val="0066CC"/>
                </a:solidFill>
                <a:latin typeface="Arial"/>
              </a:rPr>
              <a:t>Examples where K-Means clustering is used includes, </a:t>
            </a:r>
            <a:r>
              <a:rPr lang="en-US" sz="2000" b="0" strike="noStrike" spc="-1" dirty="0">
                <a:solidFill>
                  <a:srgbClr val="0066CC"/>
                </a:solidFill>
                <a:latin typeface="Arial"/>
              </a:rPr>
              <a:t>document clustering, identifying crime-prone areas, customer segmentation, insurance fraud detection, public transport data analysis, clustering of IT alerts, etc.</a:t>
            </a:r>
          </a:p>
          <a:p>
            <a:pPr marL="432000" indent="-324000">
              <a:spcBef>
                <a:spcPts val="1417"/>
              </a:spcBef>
              <a:buClr>
                <a:srgbClr val="000000"/>
              </a:buClr>
              <a:buSzPct val="45000"/>
              <a:buFont typeface="Wingdings" charset="2"/>
              <a:buChar char=""/>
            </a:pPr>
            <a:r>
              <a:rPr lang="en-US" sz="2000" spc="-1" dirty="0">
                <a:solidFill>
                  <a:srgbClr val="0066CC"/>
                </a:solidFill>
                <a:latin typeface="Arial"/>
              </a:rPr>
              <a:t>Download and Install XLSTAT (</a:t>
            </a:r>
            <a:r>
              <a:rPr lang="en-US" sz="1600" i="1" spc="-1" dirty="0">
                <a:solidFill>
                  <a:srgbClr val="0066CC"/>
                </a:solidFill>
                <a:latin typeface="Arial"/>
              </a:rPr>
              <a:t>https://www.xlstat.com/en/download</a:t>
            </a:r>
            <a:r>
              <a:rPr lang="en-US" sz="2000" spc="-1" dirty="0">
                <a:solidFill>
                  <a:srgbClr val="0066CC"/>
                </a:solidFill>
                <a:latin typeface="Arial"/>
              </a:rPr>
              <a:t>) tool in desktop, it integrates with MS-Excel as an add-in. And then use it like, Excel -&gt; XLSTAT (from top ribbon) -&gt; Start -&gt; Analyzing data -&gt; K-Means clustering.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2492</TotalTime>
  <Words>426</Words>
  <Application>Microsoft Macintosh PowerPoint</Application>
  <PresentationFormat>Custom</PresentationFormat>
  <Paragraphs>42</Paragraphs>
  <Slides>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vt:i4>
      </vt:variant>
    </vt:vector>
  </HeadingPairs>
  <TitlesOfParts>
    <vt:vector size="13" baseType="lpstr">
      <vt:lpstr>Arial</vt:lpstr>
      <vt:lpstr>Calibri</vt:lpstr>
      <vt:lpstr>Libre</vt:lpstr>
      <vt:lpstr>Symbol</vt:lpstr>
      <vt:lpstr>Times New Roman</vt:lpstr>
      <vt:lpstr>Wingdings</vt:lpstr>
      <vt:lpstr>Office Theme</vt:lpstr>
      <vt:lpstr>Office Theme</vt:lpstr>
      <vt:lpstr>Health Insurance Premium Prediction: Data Exploration and Analysis </vt:lpstr>
      <vt:lpstr>Health Insurance: Dataset</vt:lpstr>
      <vt:lpstr>Data Analysis: Goals</vt:lpstr>
      <vt:lpstr>Data Analysis</vt:lpstr>
      <vt:lpstr>New Concept: K-Means Clustering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Insurance Premium Prediction: Data Exploration and Analysis </dc:title>
  <cp:lastModifiedBy>Microsoft Office User</cp:lastModifiedBy>
  <cp:revision>29</cp:revision>
  <dcterms:modified xsi:type="dcterms:W3CDTF">2022-11-02T19:54:55Z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2022-02-09T22:16:08Z</dcterms:created>
  <dc:creator/>
  <dc:description/>
  <dc:language>en-US</dc:language>
  <cp:lastModifiedBy/>
  <dcterms:modified xsi:type="dcterms:W3CDTF">2022-05-10T15:09:43Z</dcterms:modified>
  <cp:revision>65</cp:revision>
  <dc:subject/>
  <dc:title>Blue Curve</dc:title>
</cp:coreProperties>
</file>