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B86DFB-0F0E-4049-8538-E6E20044ADFC}">
  <a:tblStyle styleId="{A5B86DFB-0F0E-4049-8538-E6E20044AD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54f4355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54f4355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00e6b008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00e6b008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4ff98840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4ff98840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4ff988401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4ff988401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5a46f303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5a46f303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4ff98840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4ff98840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4ff988401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4ff988401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5929453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5929453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5a46f30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5a46f30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5695b42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5695b42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4ff605f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4ff605f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992aa88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992aa88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39992aa88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39992aa8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39992aa88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39992aa88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4d51ca04f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4d51ca04f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4d51ca04f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4d51ca04f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4d51ca04f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4d51ca04f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00e6b008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00e6b008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investor.amctheatres.com/governance/senior-officers-board-of-directors/default.aspx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reuters.com/legal/litigation/amc-investor-sues-board-over-12-bln-carmike-acquisition-2021-09-23/" TargetMode="External"/><Relationship Id="rId4" Type="http://schemas.openxmlformats.org/officeDocument/2006/relationships/hyperlink" Target="https://www.prnewswire.com/news-releases/miller-shah-llp-announces-proposed-class-action-settlement-on-behalf-of-purchasers-of-amc-entertainment-holdings-inc-common-stock----amc-301427085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money.cnn.com/quote/shareholders/shareholders.html?symb=AMC&amp;subView=institutiona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AMC Entertainment Holdings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11"/>
            <a:ext cx="8222100" cy="15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/>
              <a:t>Sureya Banu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/>
              <a:t>Thomas Buckman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/>
              <a:t>Maria Caballeros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/>
              <a:t>Tiffany Fuentes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/>
              <a:t>Komalba Jadeja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Plan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fresh funds (predominantly from stock sales)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Consider paying down some of its debt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Expansion of U.S. theater locations</a:t>
            </a:r>
            <a:endParaRPr sz="20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Several new acquisitions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ArcLight and Pacific theaters</a:t>
            </a:r>
            <a:endParaRPr sz="16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Multi Million dollar ad campaign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Become the biggest theater owner and even larger theater tenant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60950" y="7100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 Strategy &amp; Appeal 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AMC is known to center their marketing strategy based on personal advertisements &amp; social media outreach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Their partnership with Movio, helps them follow through with this strategy successfully because Movio focuses on customer content specified by their taste in movies.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helps AMC advertise the right genre of movies to the corresponding customers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companies that AMC competes with, force them to adapt and make the movie going experience as cozy &amp; comfortable as possible with good seating &amp; food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AMC collaborates with the six biggest studios (20th century fox, paramount pictures, warner bros., universal pictures, columbia pictures, &amp; walt disney) to gain a monopoly on movie releases 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71900" y="7530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Lines of Business</a:t>
            </a:r>
            <a:r>
              <a:rPr lang="en" sz="2000"/>
              <a:t> </a:t>
            </a:r>
            <a:endParaRPr sz="2000"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Since 2015 - 2019 AMC revenue has increased by 19% (movio might be a good reason for this)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From 2016-2017 revenue grew 58.4% due to the acquisition of Odeon, Carmike, &amp; Nordic along with good food &amp; beverage initiatives, &amp; enhancements in movie viewing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Biggest Investors - Vanguard Group, BlackRock Fund Advisors, SSgA Funds Management, Geode Capital Management, Northern Trust Investment, Charles Schwab, BlackRock Investment Management, Renaissance Tech, D E Shaw &amp; Co.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Covid shutdown AMC making it hard to predict the trend of where it will go in the future 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Corporate Governance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D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Corporate governance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business context refers to the systems of rules, practices, and processes by which companies are governed.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ensures everyone in an organization follows appropriate and transparent decision-making processes and that the interests of all stakeholders, may it be shareholders, managers, employees, suppliers, customers, etc., are protected.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there is a clear distinction between the role of the owners of a company (the shareholders) and the managers (the executive board of directors) when it comes to making effective strategic decisions.</a:t>
            </a:r>
            <a:endParaRPr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Members</a:t>
            </a:r>
            <a:endParaRPr/>
          </a:p>
        </p:txBody>
      </p:sp>
      <p:graphicFrame>
        <p:nvGraphicFramePr>
          <p:cNvPr id="165" name="Google Shape;165;p26"/>
          <p:cNvGraphicFramePr/>
          <p:nvPr/>
        </p:nvGraphicFramePr>
        <p:xfrm>
          <a:off x="207900" y="176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{A5B86DFB-0F0E-4049-8538-E6E20044ADFC}</a:tableStyleId>
              </a:tblPr>
              <a:tblGrid>
                <a:gridCol w="4380050"/>
                <a:gridCol w="4380050"/>
              </a:tblGrid>
              <a:tr h="136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36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6" name="Google Shape;166;p26"/>
          <p:cNvSpPr txBox="1"/>
          <p:nvPr/>
        </p:nvSpPr>
        <p:spPr>
          <a:xfrm>
            <a:off x="208000" y="4627050"/>
            <a:ext cx="87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https://investor.amctheatres.com/governance/senior-officers-board-of-directors/default.aspx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6"/>
          <p:cNvPicPr preferRelativeResize="0"/>
          <p:nvPr/>
        </p:nvPicPr>
        <p:blipFill rotWithShape="1">
          <a:blip r:embed="rId4">
            <a:alphaModFix/>
          </a:blip>
          <a:srcRect b="0" l="0" r="0" t="7270"/>
          <a:stretch/>
        </p:blipFill>
        <p:spPr>
          <a:xfrm>
            <a:off x="207900" y="1760550"/>
            <a:ext cx="1721175" cy="136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1929075" y="1725150"/>
            <a:ext cx="264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Adam Aron: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CEO of AMC;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MBA, Harvard University; 35+ years of experience.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150" y="3121625"/>
            <a:ext cx="1721175" cy="136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1929075" y="3121625"/>
            <a:ext cx="2643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Derrick leggett: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Senior Vice President Information Technology,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MBA,Northwestern University.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 rotWithShape="1">
          <a:blip r:embed="rId6">
            <a:alphaModFix/>
          </a:blip>
          <a:srcRect b="11863" l="4661" r="8199" t="0"/>
          <a:stretch/>
        </p:blipFill>
        <p:spPr>
          <a:xfrm>
            <a:off x="4657650" y="1742125"/>
            <a:ext cx="1601900" cy="136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5625" y="3121625"/>
            <a:ext cx="1721175" cy="136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6272825" y="1725975"/>
            <a:ext cx="25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6259550" y="3184350"/>
            <a:ext cx="2710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John McDonald: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Executive Vice President US Operations. MBA,UCLA Anderson School of Management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6288500" y="1804375"/>
            <a:ext cx="2643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Sean D. Goodman: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Chief Financial Officer &amp; Executive Vice President.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MBA, Harvard University;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AMC: Litigations</a:t>
            </a:r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172775" y="1835750"/>
            <a:ext cx="8812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Investor, John Lyon III has sued the board members on Sep 2021 in Manhattan after they refused his demand to independently investigate claims made in a securities fraud class action over the deal.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https://www.reuters.com/legal/litigation/amc-investor-sues-board-over-12-bln-carmike-acquisition-2021-09-23/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Proposed class action lawsuit by Miller Shah LLP on Nov 2021 on Behalf of Purchasers of AMC Entertainment Holdings, Inc. Common Stock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https://www.prnewswire.com/news-releases/miller-shah-llp-announces-proposed-class-action-settlement-on-behalf-of-purchasers-of-amc-entertainment-holdings-inc-common-stock----amc-301427085.html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460950" y="4815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“What/If” Analysis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Accept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Factors: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Stock growth in last year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Raised approx $587 M new equity capital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Future acquisition plans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Opening new theatres worldwide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8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Reject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Factors: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Stock down in last quarter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Board members selling stocks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Ongoing pandemic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Litigations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Foreign Government Policies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Decision 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following aspects were taken into consideration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Risks related with COVID uncertainty 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Streaming alliances 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Acquisitions 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Loan will be granted with the following terms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Strong collateral 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Mandatory loan insurance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Strict repayment plan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 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342950" y="1919075"/>
            <a:ext cx="8222100" cy="30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“AMC.”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CNNMoney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Cable News Network,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https://money.cnn.com/quote/shareholders/shareholders.html?symb=AMC&amp;subView=institutional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“AMC Theatres Focuses on Matching Mobile Content to Film Tastes.”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Marketing Dive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https://www.marketingdive.com/ex/mobilemarketer/cms/news/advertising/20372.html.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“Strategic Plan.”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AMC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http://amcgroup2.weebly.com/strategic-plan.html.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Nebres, Karin. “AMC Strategic Marketing Plan.”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Medium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Medium, 7 Dec. 2021, https://medium.com/@nebres.karin/amc-strategic-marketing-plan-cd99195e4761.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“AMC Entertainment Holdings, Inc.. Announces Fourth Quarter and Year-End 2017 Results.”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AMC Entertainment Holdings, Inc. Announces Fourth Quarter and Year-End 2017 Results | Business Wire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1 Mar. 2018, https://www.businesswire.com/news/home/20180301005474/en/AMC-Entertainment-Holdings-Inc.-Announces-Fourth-Quarter-and-Year-End-2017-Results.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and Economics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Fears over how the omicron variant of Covid-19 could impact attendance at movie theaters.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AMC plans to turn back to M&amp;A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AMC has been able to raise the cash because of continued volatility in its stock.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Streaming war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AMC is pivoting to showing sports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238" y="152400"/>
            <a:ext cx="545951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Gross profit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AMC Entertainment Holdings gross profit for the quarter ending September 30, 2021 was $0.544B, a 546.61% increase year-over-year.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AMC Entertainment Holdings gross profit for the twelve months ending September 30, 2021 was $1.096B, a 33.74% decline year-over-year.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AMC Entertainment Holdings annual gross profit for 2020 was $0.831B, a 76.21% decline from 2019.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975" y="1952600"/>
            <a:ext cx="4220625" cy="26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5101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Operating Margin</a:t>
            </a:r>
            <a:endParaRPr sz="440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AMC Entertainment Holdings' Operating Margin % for the quarter that ended in Sep. 2021 was -15.55%.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AMC Entertainment Holdings Inc had lost money in 67% of the time over the past 12 quarters.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800" y="1849075"/>
            <a:ext cx="4459150" cy="278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on equity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AMC Entertainment Holdings' ROE % for the quarter that ended in Sep. 2021 was 0.00%.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ROE </a:t>
            </a:r>
            <a:r>
              <a:rPr lang="en"/>
              <a:t>deteriorated</a:t>
            </a:r>
            <a:r>
              <a:rPr lang="en"/>
              <a:t> compare to previous period, despite net income growth.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625" y="1778750"/>
            <a:ext cx="476250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on Assets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AMC Entertainment Holdings' annualized ROA % for the quarter that ended in Sep. 2021 was -8.01%.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AMC Entertainment Holdings' ROA % is ranked lower than 87% of the 1018 Companies in the Media - Diversified industry.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23100"/>
            <a:ext cx="4367399" cy="2616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on investment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AMC Entertainment Holdings’ ROIC % is -11.45%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AMC Entertainment Holdings' WACC % is 5.59%.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AMC Entertainment Holdings' annualized return on invested capital (ROIC %) for the quarter that ended in Sep. 2021 was -4.55%.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799" y="1841099"/>
            <a:ext cx="4565950" cy="286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1"/>
          <p:cNvCxnSpPr/>
          <p:nvPr/>
        </p:nvCxnSpPr>
        <p:spPr>
          <a:xfrm>
            <a:off x="0" y="1248050"/>
            <a:ext cx="9165000" cy="126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21"/>
          <p:cNvSpPr/>
          <p:nvPr/>
        </p:nvSpPr>
        <p:spPr>
          <a:xfrm>
            <a:off x="705425" y="768925"/>
            <a:ext cx="933000" cy="9330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2956825" y="768925"/>
            <a:ext cx="933000" cy="9330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5208225" y="768925"/>
            <a:ext cx="933000" cy="933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7459625" y="768925"/>
            <a:ext cx="933000" cy="933000"/>
          </a:xfrm>
          <a:prstGeom prst="ellipse">
            <a:avLst/>
          </a:prstGeom>
          <a:solidFill>
            <a:srgbClr val="CC4125"/>
          </a:solidFill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768575" y="838700"/>
            <a:ext cx="80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FFFFF"/>
                </a:solidFill>
              </a:rPr>
              <a:t>S</a:t>
            </a:r>
            <a:endParaRPr b="1" sz="4200">
              <a:solidFill>
                <a:srgbClr val="FFFFFF"/>
              </a:solidFill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3019975" y="838700"/>
            <a:ext cx="80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FFFFF"/>
                </a:solidFill>
              </a:rPr>
              <a:t>W</a:t>
            </a:r>
            <a:endParaRPr b="1" sz="4200">
              <a:solidFill>
                <a:srgbClr val="FFFFFF"/>
              </a:solidFill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5271375" y="838700"/>
            <a:ext cx="80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FFFFF"/>
                </a:solidFill>
              </a:rPr>
              <a:t>O</a:t>
            </a:r>
            <a:endParaRPr b="1" sz="4200">
              <a:solidFill>
                <a:srgbClr val="FFFFFF"/>
              </a:solidFill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7522775" y="838700"/>
            <a:ext cx="80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lt1"/>
                </a:solidFill>
              </a:rPr>
              <a:t>T</a:t>
            </a:r>
            <a:endParaRPr b="1" sz="4200">
              <a:solidFill>
                <a:schemeClr val="lt1"/>
              </a:solidFill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510125" y="1771350"/>
            <a:ext cx="13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</a:t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2761525" y="1771350"/>
            <a:ext cx="13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WEAKNESS</a:t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4856475" y="1771350"/>
            <a:ext cx="16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OPPORTUNITY</a:t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7264325" y="1771350"/>
            <a:ext cx="13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THREATS</a:t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-1075" y="2445675"/>
            <a:ext cx="2471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Strong Brand Recognition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Market Leadership Position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Innovation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Diverse Revenue models</a:t>
            </a:r>
            <a:endParaRPr sz="1200"/>
          </a:p>
        </p:txBody>
      </p:sp>
      <p:sp>
        <p:nvSpPr>
          <p:cNvPr id="133" name="Google Shape;133;p21"/>
          <p:cNvSpPr txBox="1"/>
          <p:nvPr/>
        </p:nvSpPr>
        <p:spPr>
          <a:xfrm>
            <a:off x="2389600" y="2445675"/>
            <a:ext cx="230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Decline in Revenue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High Cost (supply chain and knowledge)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Loyalty</a:t>
            </a:r>
            <a:r>
              <a:rPr lang="en" sz="1200"/>
              <a:t> among suppliers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4" name="Google Shape;134;p21"/>
          <p:cNvSpPr txBox="1"/>
          <p:nvPr/>
        </p:nvSpPr>
        <p:spPr>
          <a:xfrm>
            <a:off x="4697450" y="2445675"/>
            <a:ext cx="223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Expansion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Local Collaboration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Technological Innovation </a:t>
            </a:r>
            <a:endParaRPr sz="1200"/>
          </a:p>
        </p:txBody>
      </p:sp>
      <p:sp>
        <p:nvSpPr>
          <p:cNvPr id="135" name="Google Shape;135;p21"/>
          <p:cNvSpPr txBox="1"/>
          <p:nvPr/>
        </p:nvSpPr>
        <p:spPr>
          <a:xfrm>
            <a:off x="7005275" y="2445675"/>
            <a:ext cx="2062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Competitive pressure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Changing demographics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Commoditization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