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8" name="PlaceHolder 2"/>
          <p:cNvSpPr>
            <a:spLocks noGrp="1"/>
          </p:cNvSpPr>
          <p:nvPr>
            <p:ph/>
          </p:nvPr>
        </p:nvSpPr>
        <p:spPr>
          <a:xfrm>
            <a:off x="504000" y="176904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9" name="PlaceHolder 3"/>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31"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2"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3"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4" name="PlaceHolder 5"/>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36" name="PlaceHolder 2"/>
          <p:cNvSpPr>
            <a:spLocks noGrp="1"/>
          </p:cNvSpPr>
          <p:nvPr>
            <p:ph/>
          </p:nvPr>
        </p:nvSpPr>
        <p:spPr>
          <a:xfrm>
            <a:off x="5040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7" name="PlaceHolder 3"/>
          <p:cNvSpPr>
            <a:spLocks noGrp="1"/>
          </p:cNvSpPr>
          <p:nvPr>
            <p:ph/>
          </p:nvPr>
        </p:nvSpPr>
        <p:spPr>
          <a:xfrm>
            <a:off x="35712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8" name="PlaceHolder 4"/>
          <p:cNvSpPr>
            <a:spLocks noGrp="1"/>
          </p:cNvSpPr>
          <p:nvPr>
            <p:ph/>
          </p:nvPr>
        </p:nvSpPr>
        <p:spPr>
          <a:xfrm>
            <a:off x="663804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9" name="PlaceHolder 5"/>
          <p:cNvSpPr>
            <a:spLocks noGrp="1"/>
          </p:cNvSpPr>
          <p:nvPr>
            <p:ph/>
          </p:nvPr>
        </p:nvSpPr>
        <p:spPr>
          <a:xfrm>
            <a:off x="5040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40" name="PlaceHolder 6"/>
          <p:cNvSpPr>
            <a:spLocks noGrp="1"/>
          </p:cNvSpPr>
          <p:nvPr>
            <p:ph/>
          </p:nvPr>
        </p:nvSpPr>
        <p:spPr>
          <a:xfrm>
            <a:off x="35712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41" name="PlaceHolder 7"/>
          <p:cNvSpPr>
            <a:spLocks noGrp="1"/>
          </p:cNvSpPr>
          <p:nvPr>
            <p:ph/>
          </p:nvPr>
        </p:nvSpPr>
        <p:spPr>
          <a:xfrm>
            <a:off x="663804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2"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4"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55"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9"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0"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1"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63"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4"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5" name="PlaceHolder 4"/>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67"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8"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9" name="PlaceHolder 4"/>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1" name="PlaceHolder 2"/>
          <p:cNvSpPr>
            <a:spLocks noGrp="1"/>
          </p:cNvSpPr>
          <p:nvPr>
            <p:ph/>
          </p:nvPr>
        </p:nvSpPr>
        <p:spPr>
          <a:xfrm>
            <a:off x="504000" y="176904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2" name="PlaceHolder 3"/>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4"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5"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6"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7" name="PlaceHolder 5"/>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9" name="PlaceHolder 2"/>
          <p:cNvSpPr>
            <a:spLocks noGrp="1"/>
          </p:cNvSpPr>
          <p:nvPr>
            <p:ph/>
          </p:nvPr>
        </p:nvSpPr>
        <p:spPr>
          <a:xfrm>
            <a:off x="5040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0" name="PlaceHolder 3"/>
          <p:cNvSpPr>
            <a:spLocks noGrp="1"/>
          </p:cNvSpPr>
          <p:nvPr>
            <p:ph/>
          </p:nvPr>
        </p:nvSpPr>
        <p:spPr>
          <a:xfrm>
            <a:off x="35712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1" name="PlaceHolder 4"/>
          <p:cNvSpPr>
            <a:spLocks noGrp="1"/>
          </p:cNvSpPr>
          <p:nvPr>
            <p:ph/>
          </p:nvPr>
        </p:nvSpPr>
        <p:spPr>
          <a:xfrm>
            <a:off x="663804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2" name="PlaceHolder 5"/>
          <p:cNvSpPr>
            <a:spLocks noGrp="1"/>
          </p:cNvSpPr>
          <p:nvPr>
            <p:ph/>
          </p:nvPr>
        </p:nvSpPr>
        <p:spPr>
          <a:xfrm>
            <a:off x="5040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3" name="PlaceHolder 6"/>
          <p:cNvSpPr>
            <a:spLocks noGrp="1"/>
          </p:cNvSpPr>
          <p:nvPr>
            <p:ph/>
          </p:nvPr>
        </p:nvSpPr>
        <p:spPr>
          <a:xfrm>
            <a:off x="35712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4" name="PlaceHolder 7"/>
          <p:cNvSpPr>
            <a:spLocks noGrp="1"/>
          </p:cNvSpPr>
          <p:nvPr>
            <p:ph/>
          </p:nvPr>
        </p:nvSpPr>
        <p:spPr>
          <a:xfrm>
            <a:off x="663804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9"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11"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2"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16"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7"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8"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0"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1"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2" name="PlaceHolder 4"/>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4"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5"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6" name="PlaceHolder 4"/>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p:nvPr/>
        </p:nvPicPr>
        <p:blipFill>
          <a:blip r:embed="rId14"/>
          <a:stretch/>
        </p:blipFill>
        <p:spPr>
          <a:xfrm>
            <a:off x="0" y="5806440"/>
            <a:ext cx="10079640" cy="1754280"/>
          </a:xfrm>
          <a:prstGeom prst="rect">
            <a:avLst/>
          </a:prstGeom>
          <a:ln w="0">
            <a:noFill/>
          </a:ln>
        </p:spPr>
      </p:pic>
      <p:sp>
        <p:nvSpPr>
          <p:cNvPr id="7" name="PlaceHolder 1"/>
          <p:cNvSpPr>
            <a:spLocks noGrp="1"/>
          </p:cNvSpPr>
          <p:nvPr>
            <p:ph type="title"/>
          </p:nvPr>
        </p:nvSpPr>
        <p:spPr>
          <a:xfrm>
            <a:off x="0" y="2341080"/>
            <a:ext cx="9071640" cy="1262160"/>
          </a:xfrm>
          <a:prstGeom prst="rect">
            <a:avLst/>
          </a:prstGeom>
          <a:noFill/>
          <a:ln w="0">
            <a:noFill/>
          </a:ln>
        </p:spPr>
        <p:txBody>
          <a:bodyPr lIns="0" tIns="0" rIns="0" bIns="0" anchor="ctr">
            <a:noAutofit/>
          </a:bodyPr>
          <a:lstStyle/>
          <a:p>
            <a:pPr algn="ctr">
              <a:buNone/>
            </a:pPr>
            <a:r>
              <a:rPr lang="en-US" sz="4400" b="0" strike="noStrike" spc="-1">
                <a:solidFill>
                  <a:srgbClr val="006699"/>
                </a:solidFill>
                <a:latin typeface="Arial"/>
              </a:rPr>
              <a:t>Click to edit the title text format</a:t>
            </a:r>
          </a:p>
        </p:txBody>
      </p:sp>
      <p:sp>
        <p:nvSpPr>
          <p:cNvPr id="2" name="PlaceHolder 2"/>
          <p:cNvSpPr>
            <a:spLocks noGrp="1"/>
          </p:cNvSpPr>
          <p:nvPr>
            <p:ph type="body"/>
          </p:nvPr>
        </p:nvSpPr>
        <p:spPr>
          <a:xfrm>
            <a:off x="504000" y="4056120"/>
            <a:ext cx="9071640" cy="2097360"/>
          </a:xfrm>
          <a:prstGeom prst="rect">
            <a:avLst/>
          </a:prstGeom>
          <a:noFill/>
          <a:ln w="0">
            <a:noFill/>
          </a:ln>
        </p:spPr>
        <p:txBody>
          <a:bodyPr lIns="0" tIns="0" rIns="0" bIns="0" anchor="t">
            <a:normAutofit fontScale="75000"/>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3" name="PlaceHolder 3"/>
          <p:cNvSpPr>
            <a:spLocks noGrp="1"/>
          </p:cNvSpPr>
          <p:nvPr>
            <p:ph type="dt"/>
          </p:nvPr>
        </p:nvSpPr>
        <p:spPr>
          <a:xfrm>
            <a:off x="504000" y="6887160"/>
            <a:ext cx="2348280" cy="521280"/>
          </a:xfrm>
          <a:prstGeom prst="rect">
            <a:avLst/>
          </a:prstGeom>
          <a:noFill/>
          <a:ln w="0">
            <a:noFill/>
          </a:ln>
        </p:spPr>
        <p:txBody>
          <a:bodyPr lIns="0" tIns="0" rIns="0" bIns="0" anchor="t">
            <a:noAutofit/>
          </a:bodyPr>
          <a:lstStyle/>
          <a:p>
            <a:r>
              <a:rPr lang="en-US" sz="1400" b="0" strike="noStrike" spc="-1">
                <a:latin typeface="Times New Roman"/>
              </a:rPr>
              <a:t>&lt;date/time&gt;</a:t>
            </a:r>
          </a:p>
        </p:txBody>
      </p:sp>
      <p:sp>
        <p:nvSpPr>
          <p:cNvPr id="4" name="PlaceHolder 4"/>
          <p:cNvSpPr>
            <a:spLocks noGrp="1"/>
          </p:cNvSpPr>
          <p:nvPr>
            <p:ph type="ftr"/>
          </p:nvPr>
        </p:nvSpPr>
        <p:spPr>
          <a:xfrm>
            <a:off x="3447360" y="6887160"/>
            <a:ext cx="3195000" cy="521280"/>
          </a:xfrm>
          <a:prstGeom prst="rect">
            <a:avLst/>
          </a:prstGeom>
          <a:noFill/>
          <a:ln w="0">
            <a:noFill/>
          </a:ln>
        </p:spPr>
        <p:txBody>
          <a:bodyPr lIns="0" tIns="0" rIns="0" bIns="0" anchor="t">
            <a:noAutofit/>
          </a:bodyPr>
          <a:lstStyle/>
          <a:p>
            <a:pPr algn="ctr">
              <a:buNone/>
            </a:pPr>
            <a:r>
              <a:rPr lang="en-US" sz="1400" b="0" strike="noStrike" spc="-1">
                <a:latin typeface="Times New Roman"/>
              </a:rPr>
              <a:t>&lt;footer&gt;</a:t>
            </a:r>
          </a:p>
        </p:txBody>
      </p:sp>
      <p:sp>
        <p:nvSpPr>
          <p:cNvPr id="5" name="PlaceHolder 5"/>
          <p:cNvSpPr>
            <a:spLocks noGrp="1"/>
          </p:cNvSpPr>
          <p:nvPr>
            <p:ph type="sldNum"/>
          </p:nvPr>
        </p:nvSpPr>
        <p:spPr>
          <a:xfrm>
            <a:off x="7227360" y="6887160"/>
            <a:ext cx="2348280" cy="521280"/>
          </a:xfrm>
          <a:prstGeom prst="rect">
            <a:avLst/>
          </a:prstGeom>
          <a:noFill/>
          <a:ln w="0">
            <a:noFill/>
          </a:ln>
        </p:spPr>
        <p:txBody>
          <a:bodyPr lIns="0" tIns="0" rIns="0" bIns="0" anchor="t">
            <a:noAutofit/>
          </a:bodyPr>
          <a:lstStyle/>
          <a:p>
            <a:pPr algn="r">
              <a:buNone/>
            </a:pPr>
            <a:fld id="{5FE32FE6-EC25-4A94-B67A-C1DCAB45E0B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a:off x="0" y="0"/>
            <a:ext cx="10076760" cy="941760"/>
          </a:xfrm>
          <a:prstGeom prst="rect">
            <a:avLst/>
          </a:prstGeom>
          <a:gradFill rotWithShape="0">
            <a:gsLst>
              <a:gs pos="0">
                <a:srgbClr val="DFF2FC"/>
              </a:gs>
              <a:gs pos="100000">
                <a:srgbClr val="009BDD"/>
              </a:gs>
            </a:gsLst>
            <a:lin ang="10800000"/>
          </a:gradFill>
          <a:ln w="0">
            <a:noFill/>
          </a:ln>
        </p:spPr>
        <p:style>
          <a:lnRef idx="0">
            <a:scrgbClr r="0" g="0" b="0"/>
          </a:lnRef>
          <a:fillRef idx="0">
            <a:scrgbClr r="0" g="0" b="0"/>
          </a:fillRef>
          <a:effectRef idx="0">
            <a:scrgbClr r="0" g="0" b="0"/>
          </a:effectRef>
          <a:fontRef idx="minor"/>
        </p:style>
      </p:sp>
      <p:sp>
        <p:nvSpPr>
          <p:cNvPr id="43" name="Rectangle 42"/>
          <p:cNvSpPr/>
          <p:nvPr/>
        </p:nvSpPr>
        <p:spPr>
          <a:xfrm>
            <a:off x="0" y="6620400"/>
            <a:ext cx="10076760" cy="941760"/>
          </a:xfrm>
          <a:prstGeom prst="rect">
            <a:avLst/>
          </a:prstGeom>
          <a:gradFill rotWithShape="0">
            <a:gsLst>
              <a:gs pos="0">
                <a:srgbClr val="DFF2FC"/>
              </a:gs>
              <a:gs pos="100000">
                <a:srgbClr val="009BDD"/>
              </a:gs>
            </a:gsLst>
            <a:lin ang="10800000"/>
          </a:gra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Click to edit the title text format</a:t>
            </a:r>
          </a:p>
        </p:txBody>
      </p:sp>
      <p:sp>
        <p:nvSpPr>
          <p:cNvPr id="45" name="PlaceHolder 2"/>
          <p:cNvSpPr>
            <a:spLocks noGrp="1"/>
          </p:cNvSpPr>
          <p:nvPr>
            <p:ph type="body"/>
          </p:nvPr>
        </p:nvSpPr>
        <p:spPr>
          <a:xfrm>
            <a:off x="504000" y="1769040"/>
            <a:ext cx="9071640" cy="43844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3200" b="0" strike="noStrike" spc="-1">
                <a:solidFill>
                  <a:srgbClr val="0066CC"/>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66CC"/>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66CC"/>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66CC"/>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66CC"/>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66CC"/>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66CC"/>
                </a:solidFill>
                <a:latin typeface="Arial"/>
              </a:rPr>
              <a:t>Seventh Outline Level</a:t>
            </a:r>
          </a:p>
        </p:txBody>
      </p:sp>
      <p:sp>
        <p:nvSpPr>
          <p:cNvPr id="46" name="PlaceHolder 3"/>
          <p:cNvSpPr>
            <a:spLocks noGrp="1"/>
          </p:cNvSpPr>
          <p:nvPr>
            <p:ph type="dt"/>
          </p:nvPr>
        </p:nvSpPr>
        <p:spPr>
          <a:xfrm>
            <a:off x="504000" y="6887160"/>
            <a:ext cx="2348280" cy="521280"/>
          </a:xfrm>
          <a:prstGeom prst="rect">
            <a:avLst/>
          </a:prstGeom>
          <a:noFill/>
          <a:ln w="0">
            <a:noFill/>
          </a:ln>
        </p:spPr>
        <p:txBody>
          <a:bodyPr lIns="0" tIns="0" rIns="0" bIns="0" anchor="t">
            <a:noAutofit/>
          </a:bodyPr>
          <a:lstStyle/>
          <a:p>
            <a:r>
              <a:rPr lang="en-US" sz="1400" b="0" strike="noStrike" spc="-1">
                <a:latin typeface="Times New Roman"/>
              </a:rPr>
              <a:t>&lt;date/time&gt;</a:t>
            </a:r>
          </a:p>
        </p:txBody>
      </p:sp>
      <p:sp>
        <p:nvSpPr>
          <p:cNvPr id="47" name="PlaceHolder 4"/>
          <p:cNvSpPr>
            <a:spLocks noGrp="1"/>
          </p:cNvSpPr>
          <p:nvPr>
            <p:ph type="ftr"/>
          </p:nvPr>
        </p:nvSpPr>
        <p:spPr>
          <a:xfrm>
            <a:off x="3447360" y="6887160"/>
            <a:ext cx="3195000" cy="521280"/>
          </a:xfrm>
          <a:prstGeom prst="rect">
            <a:avLst/>
          </a:prstGeom>
          <a:noFill/>
          <a:ln w="0">
            <a:noFill/>
          </a:ln>
        </p:spPr>
        <p:txBody>
          <a:bodyPr lIns="0" tIns="0" rIns="0" bIns="0" anchor="t">
            <a:noAutofit/>
          </a:bodyPr>
          <a:lstStyle/>
          <a:p>
            <a:pPr algn="ctr">
              <a:buNone/>
            </a:pPr>
            <a:r>
              <a:rPr lang="en-US" sz="1400" b="0" strike="noStrike" spc="-1">
                <a:latin typeface="Times New Roman"/>
              </a:rPr>
              <a:t>&lt;footer&gt;</a:t>
            </a:r>
          </a:p>
        </p:txBody>
      </p:sp>
      <p:sp>
        <p:nvSpPr>
          <p:cNvPr id="48" name="PlaceHolder 5"/>
          <p:cNvSpPr>
            <a:spLocks noGrp="1"/>
          </p:cNvSpPr>
          <p:nvPr>
            <p:ph type="sldNum"/>
          </p:nvPr>
        </p:nvSpPr>
        <p:spPr>
          <a:xfrm>
            <a:off x="7227360" y="6887160"/>
            <a:ext cx="2348280" cy="521280"/>
          </a:xfrm>
          <a:prstGeom prst="rect">
            <a:avLst/>
          </a:prstGeom>
          <a:noFill/>
          <a:ln w="0">
            <a:noFill/>
          </a:ln>
        </p:spPr>
        <p:txBody>
          <a:bodyPr lIns="0" tIns="0" rIns="0" bIns="0" anchor="t">
            <a:noAutofit/>
          </a:bodyPr>
          <a:lstStyle/>
          <a:p>
            <a:pPr algn="r">
              <a:buNone/>
            </a:pPr>
            <a:fld id="{2F5A0960-A131-4667-9AFB-0283ADBB74C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29560" y="1389600"/>
            <a:ext cx="9071640" cy="1262160"/>
          </a:xfrm>
          <a:prstGeom prst="rect">
            <a:avLst/>
          </a:prstGeom>
          <a:noFill/>
          <a:ln w="0">
            <a:noFill/>
          </a:ln>
        </p:spPr>
        <p:txBody>
          <a:bodyPr lIns="0" tIns="0" rIns="0" bIns="0" anchor="ctr">
            <a:noAutofit/>
          </a:bodyPr>
          <a:lstStyle/>
          <a:p>
            <a:pPr algn="ctr">
              <a:buNone/>
            </a:pPr>
            <a:r>
              <a:rPr lang="en-US" sz="4400" b="0" strike="noStrike" spc="-1">
                <a:solidFill>
                  <a:srgbClr val="006699"/>
                </a:solidFill>
                <a:latin typeface="Arial"/>
              </a:rPr>
              <a:t>Life Insurance Premium Prediction: Data Exploration and Analysis </a:t>
            </a:r>
          </a:p>
        </p:txBody>
      </p:sp>
      <p:sp>
        <p:nvSpPr>
          <p:cNvPr id="86" name="PlaceHolder 2"/>
          <p:cNvSpPr>
            <a:spLocks noGrp="1"/>
          </p:cNvSpPr>
          <p:nvPr>
            <p:ph type="title"/>
          </p:nvPr>
        </p:nvSpPr>
        <p:spPr>
          <a:xfrm>
            <a:off x="822960" y="4389120"/>
            <a:ext cx="5048280" cy="2651760"/>
          </a:xfrm>
          <a:prstGeom prst="rect">
            <a:avLst/>
          </a:prstGeom>
          <a:noFill/>
          <a:ln w="0">
            <a:noFill/>
          </a:ln>
        </p:spPr>
        <p:txBody>
          <a:bodyPr lIns="0" tIns="0" rIns="0" bIns="0" anchor="ctr">
            <a:noAutofit/>
          </a:bodyPr>
          <a:lstStyle/>
          <a:p>
            <a:r>
              <a:rPr lang="en-US" sz="2600" b="0" strike="noStrike" spc="-1" dirty="0">
                <a:solidFill>
                  <a:srgbClr val="006699"/>
                </a:solidFill>
                <a:latin typeface="Arial"/>
              </a:rPr>
              <a:t>Presented by, </a:t>
            </a:r>
            <a:br>
              <a:rPr dirty="0"/>
            </a:br>
            <a:r>
              <a:rPr lang="en-US" sz="2600" b="0" strike="noStrike" spc="-1" dirty="0">
                <a:solidFill>
                  <a:srgbClr val="006699"/>
                </a:solidFill>
                <a:latin typeface="Arial"/>
              </a:rPr>
              <a:t>Sureya Banu</a:t>
            </a:r>
            <a:br>
              <a:rPr dirty="0"/>
            </a:br>
            <a:r>
              <a:rPr lang="en-US" sz="2600" b="0" strike="noStrike" spc="-1" dirty="0">
                <a:solidFill>
                  <a:srgbClr val="006699"/>
                </a:solidFill>
                <a:latin typeface="Arial"/>
              </a:rPr>
              <a:t>DS-660 Business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Life Insurance: Dataset</a:t>
            </a:r>
          </a:p>
        </p:txBody>
      </p:sp>
      <p:sp>
        <p:nvSpPr>
          <p:cNvPr id="88" name="PlaceHolder 2"/>
          <p:cNvSpPr>
            <a:spLocks noGrp="1"/>
          </p:cNvSpPr>
          <p:nvPr>
            <p:ph/>
          </p:nvPr>
        </p:nvSpPr>
        <p:spPr>
          <a:xfrm>
            <a:off x="457200" y="1188720"/>
            <a:ext cx="9144000" cy="521208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endParaRPr lang="en-US" sz="2200" b="0" strike="noStrike" spc="-1" dirty="0">
              <a:solidFill>
                <a:srgbClr val="0066CC"/>
              </a:solidFill>
              <a:latin typeface="Libre"/>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The data contains total of 1337 rows and 7 columns with both numeric and textual data.</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It represents how factors like age, sex, BMI, children, smoking, region, etc., are contributing to the premium of life insurance.</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Age: numeric – ranges from 18 to 64</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Sex: textual, converted to numeric – Male: 1, Female: 2</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BMI: numeric – range varies within </a:t>
            </a:r>
            <a:r>
              <a:rPr lang="en-US" sz="2200" spc="-1" dirty="0">
                <a:solidFill>
                  <a:srgbClr val="0066CC"/>
                </a:solidFill>
                <a:latin typeface="Libre"/>
              </a:rPr>
              <a:t>15.96 to 53.13</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Children: numeric – represents number of children from 0 to 5</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Smoking: textual, converted to numeric – </a:t>
            </a:r>
            <a:r>
              <a:rPr lang="en-US" sz="2200" spc="-1" dirty="0">
                <a:solidFill>
                  <a:srgbClr val="0066CC"/>
                </a:solidFill>
                <a:latin typeface="Libre"/>
              </a:rPr>
              <a:t>Yes</a:t>
            </a:r>
            <a:r>
              <a:rPr lang="en-US" sz="2200" b="0" strike="noStrike" spc="-1" dirty="0">
                <a:solidFill>
                  <a:srgbClr val="0066CC"/>
                </a:solidFill>
                <a:latin typeface="Libre"/>
              </a:rPr>
              <a:t>:1, No: 2</a:t>
            </a:r>
          </a:p>
          <a:p>
            <a:pPr marL="432000" indent="-324000">
              <a:spcBef>
                <a:spcPts val="1417"/>
              </a:spcBef>
              <a:buClr>
                <a:srgbClr val="000000"/>
              </a:buClr>
              <a:buSzPct val="45000"/>
              <a:buFont typeface="Wingdings" charset="2"/>
              <a:buChar char=""/>
            </a:pPr>
            <a:r>
              <a:rPr lang="en-US" sz="2200" spc="-1" dirty="0">
                <a:solidFill>
                  <a:srgbClr val="0066CC"/>
                </a:solidFill>
                <a:latin typeface="Libre"/>
              </a:rPr>
              <a:t>Region: textual, converted to numeric, represents various geographics</a:t>
            </a:r>
            <a:endParaRPr lang="en-US" sz="2200" b="0" strike="noStrike" spc="-1" dirty="0">
              <a:solidFill>
                <a:srgbClr val="0066CC"/>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Data Analysis: Goals</a:t>
            </a:r>
          </a:p>
        </p:txBody>
      </p:sp>
      <p:sp>
        <p:nvSpPr>
          <p:cNvPr id="90"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Data Cleaning</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Data Exploration</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Regression Analysis</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Linear Optimization</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K-Means Clustering</a:t>
            </a:r>
          </a:p>
        </p:txBody>
      </p:sp>
      <p:sp>
        <p:nvSpPr>
          <p:cNvPr id="91" name="TextBox 90"/>
          <p:cNvSpPr txBox="1"/>
          <p:nvPr/>
        </p:nvSpPr>
        <p:spPr>
          <a:xfrm>
            <a:off x="343800" y="4379040"/>
            <a:ext cx="180720" cy="427320"/>
          </a:xfrm>
          <a:prstGeom prst="rect">
            <a:avLst/>
          </a:prstGeom>
          <a:noFill/>
          <a:ln w="0">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Data Analysis</a:t>
            </a:r>
          </a:p>
        </p:txBody>
      </p:sp>
      <p:graphicFrame>
        <p:nvGraphicFramePr>
          <p:cNvPr id="93" name="Table 92"/>
          <p:cNvGraphicFramePr/>
          <p:nvPr>
            <p:extLst>
              <p:ext uri="{D42A27DB-BD31-4B8C-83A1-F6EECF244321}">
                <p14:modId xmlns:p14="http://schemas.microsoft.com/office/powerpoint/2010/main" val="3926472291"/>
              </p:ext>
            </p:extLst>
          </p:nvPr>
        </p:nvGraphicFramePr>
        <p:xfrm>
          <a:off x="504000" y="1463957"/>
          <a:ext cx="9071640" cy="4631760"/>
        </p:xfrm>
        <a:graphic>
          <a:graphicData uri="http://schemas.openxmlformats.org/drawingml/2006/table">
            <a:tbl>
              <a:tblPr/>
              <a:tblGrid>
                <a:gridCol w="4535640">
                  <a:extLst>
                    <a:ext uri="{9D8B030D-6E8A-4147-A177-3AD203B41FA5}">
                      <a16:colId xmlns:a16="http://schemas.microsoft.com/office/drawing/2014/main" val="20000"/>
                    </a:ext>
                  </a:extLst>
                </a:gridCol>
                <a:gridCol w="4536000">
                  <a:extLst>
                    <a:ext uri="{9D8B030D-6E8A-4147-A177-3AD203B41FA5}">
                      <a16:colId xmlns:a16="http://schemas.microsoft.com/office/drawing/2014/main" val="20001"/>
                    </a:ext>
                  </a:extLst>
                </a:gridCol>
              </a:tblGrid>
              <a:tr h="2315880">
                <a:tc>
                  <a:txBody>
                    <a:bodyPr/>
                    <a:lstStyle/>
                    <a:p>
                      <a:r>
                        <a:rPr lang="en-US" sz="2000" b="1" strike="noStrike" spc="-1" dirty="0">
                          <a:latin typeface="Calibri"/>
                        </a:rPr>
                        <a:t>Data Cleanup:</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Fill in missing values with mean / base values.</a:t>
                      </a:r>
                    </a:p>
                    <a:p>
                      <a:pPr marL="216000" indent="-216000">
                        <a:buClr>
                          <a:srgbClr val="000000"/>
                        </a:buClr>
                        <a:buSzPct val="45000"/>
                        <a:buFont typeface="Wingdings" charset="2"/>
                        <a:buChar char=""/>
                      </a:pPr>
                      <a:r>
                        <a:rPr lang="en-US" sz="2000" b="0" strike="noStrike" spc="-1" dirty="0">
                          <a:latin typeface="Calibri"/>
                        </a:rPr>
                        <a:t>Conversion of textual data to numeric form</a:t>
                      </a:r>
                      <a:endParaRPr lang="en-US" sz="2000" b="0" strike="noStrike" spc="-1" dirty="0">
                        <a:latin typeface="Arial"/>
                      </a:endParaRPr>
                    </a:p>
                    <a:p>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p>
                      <a:r>
                        <a:rPr lang="en-US" sz="2000" b="1" strike="noStrike" spc="-1" dirty="0">
                          <a:latin typeface="Calibri"/>
                        </a:rPr>
                        <a:t>Data Exploration:</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Understand which variables are dependent or independent and which models are better fit for the data. </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2315880">
                <a:tc>
                  <a:txBody>
                    <a:bodyPr/>
                    <a:lstStyle/>
                    <a:p>
                      <a:r>
                        <a:rPr lang="en-US" sz="2000" b="1" strike="noStrike" spc="-1" dirty="0">
                          <a:latin typeface="Calibri"/>
                        </a:rPr>
                        <a:t>Data Analysis:</a:t>
                      </a:r>
                      <a:endParaRPr lang="en-US" sz="2000" b="0" strike="noStrike" spc="-1" dirty="0">
                        <a:latin typeface="Arial"/>
                      </a:endParaRPr>
                    </a:p>
                    <a:p>
                      <a:pPr marL="216000" indent="-216000">
                        <a:buClr>
                          <a:srgbClr val="000000"/>
                        </a:buClr>
                        <a:buSzPct val="45000"/>
                        <a:buFont typeface="Wingdings" charset="2"/>
                        <a:buChar char=""/>
                      </a:pP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Multiple Linear Regression</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Linear Optimization</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K-Means Clustering</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2000" b="1" strike="noStrike" spc="-1" dirty="0">
                          <a:latin typeface="Calibri"/>
                        </a:rPr>
                        <a:t>Data Visualization:</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Line Graph- Actual value vs Predicted value</a:t>
                      </a:r>
                    </a:p>
                    <a:p>
                      <a:pPr marL="216000" indent="-216000">
                        <a:buClr>
                          <a:srgbClr val="000000"/>
                        </a:buClr>
                        <a:buSzPct val="45000"/>
                        <a:buFont typeface="Wingdings" charset="2"/>
                        <a:buChar char=""/>
                      </a:pPr>
                      <a:r>
                        <a:rPr lang="en-US" sz="2000" b="0" strike="noStrike" spc="-1">
                          <a:latin typeface="Calibri"/>
                        </a:rPr>
                        <a:t>Bar Graph </a:t>
                      </a:r>
                      <a:r>
                        <a:rPr lang="en-US" sz="2000" b="0" strike="noStrike" spc="-1" dirty="0">
                          <a:latin typeface="Calibri"/>
                        </a:rPr>
                        <a:t>of Risk of claiming insurance</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5040"/>
            <a:ext cx="9071640" cy="1250280"/>
          </a:xfrm>
          <a:prstGeom prst="rect">
            <a:avLst/>
          </a:prstGeom>
          <a:noFill/>
          <a:ln w="0">
            <a:noFill/>
          </a:ln>
        </p:spPr>
        <p:txBody>
          <a:bodyPr lIns="0" tIns="0" rIns="0" bIns="0" anchor="ctr">
            <a:noAutofit/>
          </a:bodyPr>
          <a:lstStyle/>
          <a:p>
            <a:pPr algn="ctr">
              <a:buNone/>
            </a:pPr>
            <a:r>
              <a:rPr lang="en-US" sz="4000" b="0" strike="noStrike" spc="-1" dirty="0">
                <a:solidFill>
                  <a:srgbClr val="FFFFFF"/>
                </a:solidFill>
                <a:latin typeface="Arial"/>
              </a:rPr>
              <a:t>New Concept: K-Means Clustering</a:t>
            </a:r>
          </a:p>
        </p:txBody>
      </p:sp>
      <p:sp>
        <p:nvSpPr>
          <p:cNvPr id="95" name="PlaceHolder 2"/>
          <p:cNvSpPr>
            <a:spLocks noGrp="1"/>
          </p:cNvSpPr>
          <p:nvPr>
            <p:ph/>
          </p:nvPr>
        </p:nvSpPr>
        <p:spPr>
          <a:xfrm>
            <a:off x="142200" y="974520"/>
            <a:ext cx="9824760" cy="57006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endParaRPr lang="en-US" sz="20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000" b="0" strike="noStrike" spc="-1" dirty="0">
                <a:solidFill>
                  <a:srgbClr val="0066CC"/>
                </a:solidFill>
                <a:latin typeface="Arial"/>
              </a:rPr>
              <a:t>The K-means clustering algorithm is an unsupervised machine learning method that is used to find groups which have not been explicitly labeled in the data. This can be used to confirm business assumptions about what types of groups exist or to identify unknown groups in complex data sets.</a:t>
            </a:r>
          </a:p>
          <a:p>
            <a:pPr marL="432000" indent="-324000">
              <a:spcBef>
                <a:spcPts val="1417"/>
              </a:spcBef>
              <a:buClr>
                <a:srgbClr val="000000"/>
              </a:buClr>
              <a:buSzPct val="45000"/>
              <a:buFont typeface="Wingdings" charset="2"/>
              <a:buChar char=""/>
            </a:pPr>
            <a:r>
              <a:rPr lang="en-US" sz="2000" b="0" strike="noStrike" spc="-1" dirty="0">
                <a:solidFill>
                  <a:srgbClr val="0066CC"/>
                </a:solidFill>
                <a:latin typeface="Arial"/>
              </a:rPr>
              <a:t>Clustering (sometimes called cluster analysis) is usually used to classify data into structures that are more easily understood and manipulated.</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K</a:t>
            </a:r>
            <a:r>
              <a:rPr lang="en-US" sz="2000" b="0" strike="noStrike" spc="-1" dirty="0">
                <a:solidFill>
                  <a:srgbClr val="0066CC"/>
                </a:solidFill>
                <a:latin typeface="Arial"/>
              </a:rPr>
              <a:t>-Means clustering is a method of vector quantization, that aims to partition</a:t>
            </a:r>
            <a:r>
              <a:rPr lang="en-US" sz="2000" b="1" strike="noStrike" spc="-1" dirty="0">
                <a:solidFill>
                  <a:srgbClr val="0066CC"/>
                </a:solidFill>
                <a:latin typeface="Arial"/>
              </a:rPr>
              <a:t> n </a:t>
            </a:r>
            <a:r>
              <a:rPr lang="en-US" sz="2000" b="0" strike="noStrike" spc="-1" dirty="0">
                <a:solidFill>
                  <a:srgbClr val="0066CC"/>
                </a:solidFill>
                <a:latin typeface="Arial"/>
              </a:rPr>
              <a:t>observations into</a:t>
            </a:r>
            <a:r>
              <a:rPr lang="en-US" sz="2000" b="1" strike="noStrike" spc="-1" dirty="0">
                <a:solidFill>
                  <a:srgbClr val="0066CC"/>
                </a:solidFill>
                <a:latin typeface="Arial"/>
              </a:rPr>
              <a:t> k </a:t>
            </a:r>
            <a:r>
              <a:rPr lang="en-US" sz="2000" b="0" strike="noStrike" spc="-1" dirty="0">
                <a:solidFill>
                  <a:srgbClr val="0066CC"/>
                </a:solidFill>
                <a:latin typeface="Arial"/>
              </a:rPr>
              <a:t>clusters in which each observation belongs to the cluster with the nearest mean, serving as a prototype of the cluster.</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Examples where K-Means clustering is used includes, </a:t>
            </a:r>
            <a:r>
              <a:rPr lang="en-US" sz="2000" b="0" strike="noStrike" spc="-1" dirty="0">
                <a:solidFill>
                  <a:srgbClr val="0066CC"/>
                </a:solidFill>
                <a:latin typeface="Arial"/>
              </a:rPr>
              <a:t>document clustering, identifying crime-prone areas, customer segmentation, insurance fraud detection, public transport data analysis, clustering of IT alerts, etc.</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Download and Install XLSTAT (</a:t>
            </a:r>
            <a:r>
              <a:rPr lang="en-US" sz="1600" i="1" spc="-1" dirty="0">
                <a:solidFill>
                  <a:srgbClr val="0066CC"/>
                </a:solidFill>
                <a:latin typeface="Arial"/>
              </a:rPr>
              <a:t>https://www.xlstat.com/en/download</a:t>
            </a:r>
            <a:r>
              <a:rPr lang="en-US" sz="2000" spc="-1" dirty="0">
                <a:solidFill>
                  <a:srgbClr val="0066CC"/>
                </a:solidFill>
                <a:latin typeface="Arial"/>
              </a:rPr>
              <a:t>) tool in desktop, it integrates with MS-Excel as an add-in. And then use it like, Excel -&gt; XLSTAT (from top ribbon) -&gt; Start -&gt; Analyzing data -&gt; K-Means clustering.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2492</TotalTime>
  <Words>426</Words>
  <Application>Microsoft Office PowerPoint</Application>
  <PresentationFormat>Custom</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Libre</vt:lpstr>
      <vt:lpstr>Symbol</vt:lpstr>
      <vt:lpstr>Times New Roman</vt:lpstr>
      <vt:lpstr>Wingdings</vt:lpstr>
      <vt:lpstr>Office Theme</vt:lpstr>
      <vt:lpstr>Office Theme</vt:lpstr>
      <vt:lpstr>Life Insurance Premium Prediction: Data Exploration and Analysis </vt:lpstr>
      <vt:lpstr>Life Insurance: Dataset</vt:lpstr>
      <vt:lpstr>Data Analysis: Goals</vt:lpstr>
      <vt:lpstr>Data Analysis</vt:lpstr>
      <vt:lpstr>New Concept: K-Means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Insurance Premium Prediction: Data Exploration and Analysis </dc:title>
  <cp:lastModifiedBy>sureya banu</cp:lastModifiedBy>
  <cp:revision>27</cp:revision>
  <dcterms:modified xsi:type="dcterms:W3CDTF">2022-05-11T22:31:43Z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2022-02-09T22:16:08Z</dcterms:created>
  <dc:creator/>
  <dc:description/>
  <dc:language>en-US</dc:language>
  <cp:lastModifiedBy/>
  <dcterms:modified xsi:type="dcterms:W3CDTF">2022-05-10T15:09:43Z</dcterms:modified>
  <cp:revision>65</cp:revision>
  <dc:subject/>
  <dc:title>Blue Curve</dc:title>
</cp:coreProperties>
</file>