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0" r:id="rId4"/>
  </p:sldMasterIdLst>
  <p:notesMasterIdLst>
    <p:notesMasterId r:id="rId34"/>
  </p:notesMasterIdLst>
  <p:handoutMasterIdLst>
    <p:handoutMasterId r:id="rId35"/>
  </p:handoutMasterIdLst>
  <p:sldIdLst>
    <p:sldId id="256" r:id="rId5"/>
    <p:sldId id="257" r:id="rId6"/>
    <p:sldId id="294" r:id="rId7"/>
    <p:sldId id="258" r:id="rId8"/>
    <p:sldId id="260" r:id="rId9"/>
    <p:sldId id="281" r:id="rId10"/>
    <p:sldId id="282" r:id="rId11"/>
    <p:sldId id="283" r:id="rId12"/>
    <p:sldId id="284" r:id="rId13"/>
    <p:sldId id="285" r:id="rId14"/>
    <p:sldId id="286" r:id="rId15"/>
    <p:sldId id="287" r:id="rId16"/>
    <p:sldId id="289" r:id="rId17"/>
    <p:sldId id="288" r:id="rId18"/>
    <p:sldId id="290" r:id="rId19"/>
    <p:sldId id="291" r:id="rId20"/>
    <p:sldId id="293" r:id="rId21"/>
    <p:sldId id="292" r:id="rId22"/>
    <p:sldId id="295" r:id="rId23"/>
    <p:sldId id="296" r:id="rId24"/>
    <p:sldId id="297" r:id="rId25"/>
    <p:sldId id="298" r:id="rId26"/>
    <p:sldId id="299" r:id="rId27"/>
    <p:sldId id="300" r:id="rId28"/>
    <p:sldId id="301" r:id="rId29"/>
    <p:sldId id="302" r:id="rId30"/>
    <p:sldId id="303" r:id="rId31"/>
    <p:sldId id="280" r:id="rId32"/>
    <p:sldId id="304" r:id="rId33"/>
  </p:sldIdLst>
  <p:sldSz cx="9144000" cy="6858000" type="screen4x3"/>
  <p:notesSz cx="7315200" cy="9601200"/>
  <p:embeddedFontLst>
    <p:embeddedFont>
      <p:font typeface="Candara" panose="020E0502030303020204" pitchFamily="34" charset="0"/>
      <p:regular r:id="rId36"/>
      <p:bold r:id="rId37"/>
      <p:italic r:id="rId38"/>
      <p:boldItalic r:id="rId39"/>
    </p:embeddedFont>
    <p:embeddedFont>
      <p:font typeface="Calibri" panose="020F0502020204030204" pitchFamily="34" charset="0"/>
      <p:regular r:id="rId40"/>
      <p:bold r:id="rId41"/>
      <p:italic r:id="rId42"/>
      <p:boldItalic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378" autoAdjust="0"/>
    <p:restoredTop sz="95462" autoAdjust="0"/>
  </p:normalViewPr>
  <p:slideViewPr>
    <p:cSldViewPr snapToGrid="0" showGuides="1">
      <p:cViewPr>
        <p:scale>
          <a:sx n="70" d="100"/>
          <a:sy n="70" d="100"/>
        </p:scale>
        <p:origin x="-1350" y="-102"/>
      </p:cViewPr>
      <p:guideLst>
        <p:guide orient="horz" pos="2160"/>
        <p:guide pos="2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898" y="-19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43" Type="http://schemas.openxmlformats.org/officeDocument/2006/relationships/font" Target="fonts/font8.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1/9/2017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7748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7183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403350" y="6324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2" name="Rectangle 14"/>
          <p:cNvSpPr>
            <a:spLocks noChangeArrowheads="1"/>
          </p:cNvSpPr>
          <p:nvPr/>
        </p:nvSpPr>
        <p:spPr bwMode="auto">
          <a:xfrm>
            <a:off x="4188879" y="892536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		 Page </a:t>
            </a:r>
            <a:r>
              <a:rPr lang="en-US" sz="1100" dirty="0" smtClean="0">
                <a:latin typeface="Arial" panose="020B0604020202020204" pitchFamily="34" charset="0"/>
                <a:cs typeface="Arial" panose="020B0604020202020204" pitchFamily="34" charset="0"/>
              </a:rPr>
              <a:t>02-</a:t>
            </a:r>
            <a:fld id="{BD9FB300-F9DC-4669-88F4-967ABA23CC04}" type="slidenum">
              <a:rPr lang="en-US" sz="1100" smtClean="0">
                <a:latin typeface="Arial" panose="020B0604020202020204" pitchFamily="34" charset="0"/>
                <a:cs typeface="Arial" panose="020B0604020202020204"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anose="020B0604020202020204" pitchFamily="34" charset="0"/>
                <a:cs typeface="Arial" panose="020B0604020202020204" pitchFamily="34" charset="0"/>
              </a:rPr>
              <a:t> </a:t>
            </a:r>
          </a:p>
          <a:p>
            <a:r>
              <a:rPr lang="en-US" sz="1100" dirty="0" smtClean="0">
                <a:latin typeface="Arial" panose="020B0604020202020204" pitchFamily="34" charset="0"/>
                <a:cs typeface="Arial" panose="020B0604020202020204" pitchFamily="34" charset="0"/>
              </a:rPr>
              <a:t>  </a:t>
            </a:r>
            <a:endParaRPr lang="en-US" sz="1100" dirty="0">
              <a:latin typeface="Arial" panose="020B0604020202020204" pitchFamily="34" charset="0"/>
              <a:cs typeface="Arial" panose="020B0604020202020204" pitchFamily="34" charset="0"/>
            </a:endParaRPr>
          </a:p>
        </p:txBody>
      </p:sp>
      <p:sp>
        <p:nvSpPr>
          <p:cNvPr id="8" name="Rectangle 14"/>
          <p:cNvSpPr>
            <a:spLocks noChangeArrowheads="1"/>
          </p:cNvSpPr>
          <p:nvPr/>
        </p:nvSpPr>
        <p:spPr bwMode="auto">
          <a:xfrm>
            <a:off x="257387" y="160021"/>
            <a:ext cx="6934201" cy="325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725" tIns="48862" rIns="97725" bIns="48862"/>
          <a:lstStyle/>
          <a:p>
            <a:r>
              <a:rPr lang="en-IN" sz="1200" b="0" dirty="0">
                <a:latin typeface="Arial" panose="020B0604020202020204" pitchFamily="34" charset="0"/>
                <a:cs typeface="Arial" panose="020B0604020202020204" pitchFamily="34" charset="0"/>
              </a:rPr>
              <a:t>Defect Reporting and Defect Life Cycle </a:t>
            </a:r>
            <a:r>
              <a:rPr lang="en-IN" sz="1200" b="0" dirty="0" smtClean="0">
                <a:latin typeface="Arial" panose="020B0604020202020204" pitchFamily="34" charset="0"/>
                <a:cs typeface="Arial" panose="020B0604020202020204" pitchFamily="34" charset="0"/>
              </a:rPr>
              <a:t>management                 Overview of Defect Tracking Tools</a:t>
            </a:r>
            <a:endParaRPr lang="en-US" sz="17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900" kern="1200">
        <a:solidFill>
          <a:schemeClr val="tx1"/>
        </a:solidFill>
        <a:latin typeface="Candara" panose="020E0502030303020204" pitchFamily="34" charset="0"/>
        <a:ea typeface="+mn-ea"/>
        <a:cs typeface="Arial" pitchFamily="34" charset="0"/>
      </a:defRPr>
    </a:lvl1pPr>
    <a:lvl2pPr marL="457200" algn="l" defTabSz="914400" rtl="0" eaLnBrk="1" latinLnBrk="0" hangingPunct="1">
      <a:defRPr sz="900" kern="1200">
        <a:solidFill>
          <a:schemeClr val="tx1"/>
        </a:solidFill>
        <a:latin typeface="Candara" panose="020E0502030303020204" pitchFamily="34" charset="0"/>
        <a:ea typeface="+mn-ea"/>
        <a:cs typeface="Arial" pitchFamily="34" charset="0"/>
      </a:defRPr>
    </a:lvl2pPr>
    <a:lvl3pPr marL="914400" algn="l" defTabSz="914400" rtl="0" eaLnBrk="1" latinLnBrk="0" hangingPunct="1">
      <a:defRPr sz="900" kern="1200">
        <a:solidFill>
          <a:schemeClr val="tx1"/>
        </a:solidFill>
        <a:latin typeface="Candara" panose="020E0502030303020204" pitchFamily="34" charset="0"/>
        <a:ea typeface="+mn-ea"/>
        <a:cs typeface="Arial" pitchFamily="34" charset="0"/>
      </a:defRPr>
    </a:lvl3pPr>
    <a:lvl4pPr marL="1371600" algn="l" defTabSz="914400" rtl="0" eaLnBrk="1" latinLnBrk="0" hangingPunct="1">
      <a:defRPr sz="900" kern="1200">
        <a:solidFill>
          <a:schemeClr val="tx1"/>
        </a:solidFill>
        <a:latin typeface="Candara" panose="020E0502030303020204" pitchFamily="34" charset="0"/>
        <a:ea typeface="+mn-ea"/>
        <a:cs typeface="Arial" pitchFamily="34" charset="0"/>
      </a:defRPr>
    </a:lvl4pPr>
    <a:lvl5pPr marL="1828800" algn="l" defTabSz="914400" rtl="0" eaLnBrk="1" latinLnBrk="0" hangingPunct="1">
      <a:defRPr sz="900" kern="1200">
        <a:solidFill>
          <a:schemeClr val="tx1"/>
        </a:solidFill>
        <a:latin typeface="Candara" panose="020E0502030303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3"/>
          <p:cNvSpPr>
            <a:spLocks noGrp="1" noChangeArrowheads="1"/>
          </p:cNvSpPr>
          <p:nvPr>
            <p:ph type="body" idx="1"/>
          </p:nvPr>
        </p:nvSpPr>
        <p:spPr/>
        <p:txBody>
          <a:bodyPr/>
          <a:lstStyle/>
          <a:p>
            <a:r>
              <a:rPr lang="en-US" smtClean="0"/>
              <a:t>Add the notes here.</a:t>
            </a:r>
            <a:endParaRPr lang="en-US" dirty="0" smtClean="0"/>
          </a:p>
        </p:txBody>
      </p:sp>
      <p:sp>
        <p:nvSpPr>
          <p:cNvPr id="4" name="Slide Image Placeholder 3"/>
          <p:cNvSpPr>
            <a:spLocks noGrp="1" noRot="1" noChangeAspect="1"/>
          </p:cNvSpPr>
          <p:nvPr>
            <p:ph type="sldImg"/>
          </p:nvPr>
        </p:nvSpPr>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720879126"/>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0276340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3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6122970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5"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030711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3648539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890053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12241375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1/9/2017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3200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03"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984341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8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532327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2759961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9352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2848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423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3627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0912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020272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5"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61536192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softwaretestingclass.com/wp-content/uploads/2012/08/redmine-open-source-software.p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softwaretestingclass.com/wp-content/uploads/2012/08/bugzilla-defect-tracking-tool.p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959926"/>
            <a:ext cx="7547212" cy="1098157"/>
          </a:xfrm>
        </p:spPr>
        <p:txBody>
          <a:bodyPr/>
          <a:lstStyle/>
          <a:p>
            <a:r>
              <a:rPr lang="en-US" b="0" dirty="0" smtClean="0"/>
              <a:t>Defect </a:t>
            </a:r>
            <a:r>
              <a:rPr lang="en-US" b="0" dirty="0"/>
              <a:t>Reporting and Defect Life Cycle </a:t>
            </a:r>
            <a:r>
              <a:rPr lang="en-US" b="0" dirty="0" smtClean="0"/>
              <a:t>Management</a:t>
            </a:r>
            <a:endParaRPr lang="en-US" b="0" dirty="0"/>
          </a:p>
        </p:txBody>
      </p:sp>
      <p:sp>
        <p:nvSpPr>
          <p:cNvPr id="3" name="Subtitle 2"/>
          <p:cNvSpPr>
            <a:spLocks noGrp="1"/>
          </p:cNvSpPr>
          <p:nvPr>
            <p:ph type="subTitle" idx="1"/>
          </p:nvPr>
        </p:nvSpPr>
        <p:spPr/>
        <p:txBody>
          <a:bodyPr/>
          <a:lstStyle/>
          <a:p>
            <a:r>
              <a:rPr lang="en-US" dirty="0"/>
              <a:t>Lesson 2: Overview of Defect Tracking Tools</a:t>
            </a:r>
          </a:p>
          <a:p>
            <a:endParaRPr lang="en-US" dirty="0"/>
          </a:p>
        </p:txBody>
      </p:sp>
    </p:spTree>
    <p:extLst>
      <p:ext uri="{BB962C8B-B14F-4D97-AF65-F5344CB8AC3E}">
        <p14:creationId xmlns:p14="http://schemas.microsoft.com/office/powerpoint/2010/main" val="24085387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1.1: Defect Tracking Tool</a:t>
            </a:r>
            <a:r>
              <a:rPr lang="en-US" dirty="0"/>
              <a:t/>
            </a:r>
            <a:br>
              <a:rPr lang="en-US" dirty="0"/>
            </a:br>
            <a:r>
              <a:rPr lang="en-US" dirty="0" err="1"/>
              <a:t>Redmine</a:t>
            </a:r>
            <a:r>
              <a:rPr lang="en-US" dirty="0"/>
              <a:t> – User </a:t>
            </a:r>
            <a:r>
              <a:rPr lang="en-US" dirty="0" smtClean="0"/>
              <a:t>Interface</a:t>
            </a:r>
            <a:endParaRPr lang="en-US" dirty="0"/>
          </a:p>
        </p:txBody>
      </p:sp>
      <p:pic>
        <p:nvPicPr>
          <p:cNvPr id="7" name="Picture 6" descr="redmine-open-source-software">
            <a:hlinkClick r:id="rId3" tgtFrame="&quot;_blank&quot;"/>
          </p:cNvPr>
          <p:cNvPicPr/>
          <p:nvPr/>
        </p:nvPicPr>
        <p:blipFill>
          <a:blip r:embed="rId4">
            <a:extLst>
              <a:ext uri="{28A0092B-C50C-407E-A947-70E740481C1C}">
                <a14:useLocalDpi xmlns:a14="http://schemas.microsoft.com/office/drawing/2010/main" val="0"/>
              </a:ext>
            </a:extLst>
          </a:blip>
          <a:srcRect/>
          <a:stretch>
            <a:fillRect/>
          </a:stretch>
        </p:blipFill>
        <p:spPr bwMode="auto">
          <a:xfrm>
            <a:off x="464021" y="1582008"/>
            <a:ext cx="8052179" cy="4267200"/>
          </a:xfrm>
          <a:prstGeom prst="rect">
            <a:avLst/>
          </a:prstGeom>
          <a:noFill/>
          <a:ln>
            <a:solidFill>
              <a:schemeClr val="accent1"/>
            </a:solidFill>
          </a:ln>
        </p:spPr>
      </p:pic>
    </p:spTree>
    <p:extLst>
      <p:ext uri="{BB962C8B-B14F-4D97-AF65-F5344CB8AC3E}">
        <p14:creationId xmlns:p14="http://schemas.microsoft.com/office/powerpoint/2010/main" val="1901346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1.1: Defect Tracking Tool</a:t>
            </a:r>
            <a:r>
              <a:rPr lang="en-US" sz="1800" dirty="0"/>
              <a:t/>
            </a:r>
            <a:br>
              <a:rPr lang="en-US" sz="1800" dirty="0"/>
            </a:br>
            <a:r>
              <a:rPr lang="en-US" dirty="0"/>
              <a:t>Introduction to </a:t>
            </a:r>
            <a:r>
              <a:rPr lang="en-US" dirty="0" smtClean="0"/>
              <a:t>JIRA</a:t>
            </a:r>
            <a:endParaRPr lang="en-US" dirty="0"/>
          </a:p>
        </p:txBody>
      </p:sp>
      <p:sp>
        <p:nvSpPr>
          <p:cNvPr id="5" name="Content Placeholder 4"/>
          <p:cNvSpPr>
            <a:spLocks noGrp="1"/>
          </p:cNvSpPr>
          <p:nvPr>
            <p:ph idx="1"/>
          </p:nvPr>
        </p:nvSpPr>
        <p:spPr/>
        <p:txBody>
          <a:bodyPr/>
          <a:lstStyle/>
          <a:p>
            <a:r>
              <a:rPr lang="en-US" sz="2000" dirty="0" err="1"/>
              <a:t>Atlassian</a:t>
            </a:r>
            <a:r>
              <a:rPr lang="en-US" sz="2000" dirty="0"/>
              <a:t> JIRA, primarily an incident management tool is also commonly used for bug-tracking</a:t>
            </a:r>
          </a:p>
          <a:p>
            <a:r>
              <a:rPr lang="en-US" sz="2000" dirty="0"/>
              <a:t>It provides the complete set of recording, reporting, workflow and other convenience related features</a:t>
            </a:r>
          </a:p>
          <a:p>
            <a:r>
              <a:rPr lang="en-US" sz="2000" dirty="0"/>
              <a:t>It is a tool that integrates directly with the code development environments thus making it a perfect fit for developers as well</a:t>
            </a:r>
          </a:p>
          <a:p>
            <a:r>
              <a:rPr lang="en-US" sz="2000" dirty="0"/>
              <a:t>Also, due to its capability to track any and all kinds of issues, it is not necessarily concentrated to only software development industry and renders itself quite efficiently to help desks, leave management systems etc. </a:t>
            </a:r>
          </a:p>
          <a:p>
            <a:r>
              <a:rPr lang="en-US" sz="2000" dirty="0"/>
              <a:t>It supports agile projects also</a:t>
            </a:r>
          </a:p>
          <a:p>
            <a:r>
              <a:rPr lang="en-US" sz="2000" dirty="0"/>
              <a:t>It is a commercial licensed product with many add-ins that support extensibility</a:t>
            </a:r>
          </a:p>
          <a:p>
            <a:endParaRPr lang="en-US" sz="2000" dirty="0"/>
          </a:p>
          <a:p>
            <a:endParaRPr lang="en-US" sz="2000" dirty="0"/>
          </a:p>
        </p:txBody>
      </p:sp>
      <p:pic>
        <p:nvPicPr>
          <p:cNvPr id="8" name="Picture 7" descr="JIRA defect tracking"/>
          <p:cNvPicPr/>
          <p:nvPr/>
        </p:nvPicPr>
        <p:blipFill>
          <a:blip r:embed="rId3">
            <a:extLst>
              <a:ext uri="{28A0092B-C50C-407E-A947-70E740481C1C}">
                <a14:useLocalDpi xmlns:a14="http://schemas.microsoft.com/office/drawing/2010/main" val="0"/>
              </a:ext>
            </a:extLst>
          </a:blip>
          <a:srcRect/>
          <a:stretch>
            <a:fillRect/>
          </a:stretch>
        </p:blipFill>
        <p:spPr bwMode="auto">
          <a:xfrm>
            <a:off x="6009210" y="5254386"/>
            <a:ext cx="2739005" cy="1090245"/>
          </a:xfrm>
          <a:prstGeom prst="rect">
            <a:avLst/>
          </a:prstGeom>
          <a:noFill/>
          <a:ln>
            <a:noFill/>
          </a:ln>
        </p:spPr>
      </p:pic>
    </p:spTree>
    <p:extLst>
      <p:ext uri="{BB962C8B-B14F-4D97-AF65-F5344CB8AC3E}">
        <p14:creationId xmlns:p14="http://schemas.microsoft.com/office/powerpoint/2010/main" val="42517245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1.1: Defect Tracking Tool</a:t>
            </a:r>
            <a:r>
              <a:rPr lang="en-US" sz="1800" dirty="0"/>
              <a:t/>
            </a:r>
            <a:br>
              <a:rPr lang="en-US" sz="1800" dirty="0"/>
            </a:br>
            <a:r>
              <a:rPr lang="en-US" dirty="0"/>
              <a:t>Features of </a:t>
            </a:r>
            <a:r>
              <a:rPr lang="en-US" dirty="0" smtClean="0"/>
              <a:t>JIRA</a:t>
            </a:r>
            <a:endParaRPr lang="en-US" dirty="0"/>
          </a:p>
        </p:txBody>
      </p:sp>
      <p:sp>
        <p:nvSpPr>
          <p:cNvPr id="4" name="Content Placeholder 3"/>
          <p:cNvSpPr>
            <a:spLocks noGrp="1"/>
          </p:cNvSpPr>
          <p:nvPr>
            <p:ph idx="1"/>
          </p:nvPr>
        </p:nvSpPr>
        <p:spPr/>
        <p:txBody>
          <a:bodyPr/>
          <a:lstStyle/>
          <a:p>
            <a:r>
              <a:rPr lang="en-US" sz="2000" dirty="0"/>
              <a:t>Agile at Scale - Scrum and Kanban improve project success and deliver value iteratively. JIRA and JIRA Agile scale Agile across your organization. JIRA also integrates with GitHub to link issues to commits.</a:t>
            </a:r>
          </a:p>
          <a:p>
            <a:r>
              <a:rPr lang="en-US" sz="2000" dirty="0" smtClean="0"/>
              <a:t>Industry </a:t>
            </a:r>
            <a:r>
              <a:rPr lang="en-US" sz="2000" dirty="0"/>
              <a:t>Leading Workflow Engine - Don't let your issue tracking software dictate your process. With JIRA's workflow engine you can easily build the process that fits your team.</a:t>
            </a:r>
          </a:p>
          <a:p>
            <a:r>
              <a:rPr lang="en-US" sz="2000" dirty="0" smtClean="0"/>
              <a:t>Polished </a:t>
            </a:r>
            <a:r>
              <a:rPr lang="en-US" sz="2000" dirty="0"/>
              <a:t>User Experience - Create, update, and work through issues using a fast and intuitive web interface with lightning-quick keyboard shortcuts.</a:t>
            </a:r>
          </a:p>
          <a:p>
            <a:r>
              <a:rPr lang="en-US" sz="2000" dirty="0" smtClean="0"/>
              <a:t>Flexible </a:t>
            </a:r>
            <a:r>
              <a:rPr lang="en-US" sz="2000" dirty="0"/>
              <a:t>Dashboards - Create a personalized view of JIRA. Share dashboards to track project status, create custom reports, and monitor team wallboards.</a:t>
            </a:r>
          </a:p>
          <a:p>
            <a:r>
              <a:rPr lang="en-US" sz="2000" dirty="0" smtClean="0"/>
              <a:t>Powerful </a:t>
            </a:r>
            <a:r>
              <a:rPr lang="en-US" sz="2000" dirty="0"/>
              <a:t>Searching and Reporting - Use JIRA's Query Language (JQL) with simple autocomplete to build advanced queries. Create a personalized view of JIRA and share dashboards to track project status, create custom reports, and monitor team progress with wallboards</a:t>
            </a:r>
            <a:r>
              <a:rPr lang="en-US" sz="2000" dirty="0" smtClean="0"/>
              <a:t>.</a:t>
            </a:r>
            <a:endParaRPr lang="en-US" sz="2000" dirty="0"/>
          </a:p>
        </p:txBody>
      </p:sp>
    </p:spTree>
    <p:extLst>
      <p:ext uri="{BB962C8B-B14F-4D97-AF65-F5344CB8AC3E}">
        <p14:creationId xmlns:p14="http://schemas.microsoft.com/office/powerpoint/2010/main" val="919934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1.1: Defect Tracking Tool</a:t>
            </a:r>
            <a:r>
              <a:rPr lang="en-US" sz="1800" dirty="0"/>
              <a:t/>
            </a:r>
            <a:br>
              <a:rPr lang="en-US" sz="1800" dirty="0"/>
            </a:br>
            <a:r>
              <a:rPr lang="en-US" dirty="0"/>
              <a:t>Features of </a:t>
            </a:r>
            <a:r>
              <a:rPr lang="en-US" dirty="0" smtClean="0"/>
              <a:t>JIRA</a:t>
            </a:r>
            <a:endParaRPr lang="en-US" dirty="0"/>
          </a:p>
        </p:txBody>
      </p:sp>
      <p:sp>
        <p:nvSpPr>
          <p:cNvPr id="4" name="Content Placeholder 3"/>
          <p:cNvSpPr>
            <a:spLocks noGrp="1"/>
          </p:cNvSpPr>
          <p:nvPr>
            <p:ph idx="1"/>
          </p:nvPr>
        </p:nvSpPr>
        <p:spPr/>
        <p:txBody>
          <a:bodyPr/>
          <a:lstStyle/>
          <a:p>
            <a:r>
              <a:rPr lang="en-US" dirty="0"/>
              <a:t>Deployment Options </a:t>
            </a:r>
          </a:p>
          <a:p>
            <a:r>
              <a:rPr lang="en-US" dirty="0"/>
              <a:t>Simple Windows and Linux installers are available for an </a:t>
            </a:r>
            <a:r>
              <a:rPr lang="en-US" dirty="0" err="1"/>
              <a:t>OnPremise</a:t>
            </a:r>
            <a:r>
              <a:rPr lang="en-US" dirty="0"/>
              <a:t> solution, or you can get started hassle-free with JIRA </a:t>
            </a:r>
            <a:r>
              <a:rPr lang="en-US" dirty="0" err="1"/>
              <a:t>OnDemand</a:t>
            </a:r>
            <a:r>
              <a:rPr lang="en-US" dirty="0"/>
              <a:t>. Easily switch between </a:t>
            </a:r>
            <a:r>
              <a:rPr lang="en-US" dirty="0" err="1"/>
              <a:t>OnPremise</a:t>
            </a:r>
            <a:r>
              <a:rPr lang="en-US" dirty="0"/>
              <a:t> or </a:t>
            </a:r>
            <a:r>
              <a:rPr lang="en-US" dirty="0" err="1"/>
              <a:t>OnDemand</a:t>
            </a:r>
            <a:r>
              <a:rPr lang="en-US" dirty="0"/>
              <a:t> as your organization evolves.</a:t>
            </a:r>
          </a:p>
          <a:p>
            <a:endParaRPr lang="en-US" dirty="0"/>
          </a:p>
          <a:p>
            <a:r>
              <a:rPr lang="en-US" dirty="0"/>
              <a:t>Integrate with Everything</a:t>
            </a:r>
          </a:p>
          <a:p>
            <a:r>
              <a:rPr lang="en-US" dirty="0"/>
              <a:t>Get more from JIRA with flexible REST and Java APIs – plus over 600 plugins and add-ons in the </a:t>
            </a:r>
            <a:r>
              <a:rPr lang="en-US" dirty="0" err="1"/>
              <a:t>Atlassian</a:t>
            </a:r>
            <a:r>
              <a:rPr lang="en-US" dirty="0"/>
              <a:t> Marketplace– to connect with the applications and tools you use every day.</a:t>
            </a:r>
          </a:p>
          <a:p>
            <a:endParaRPr lang="en-US" dirty="0"/>
          </a:p>
          <a:p>
            <a:endParaRPr lang="en-US" dirty="0"/>
          </a:p>
        </p:txBody>
      </p:sp>
    </p:spTree>
    <p:extLst>
      <p:ext uri="{BB962C8B-B14F-4D97-AF65-F5344CB8AC3E}">
        <p14:creationId xmlns:p14="http://schemas.microsoft.com/office/powerpoint/2010/main" val="42501681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cdn.guru99.com/images/jira/111014_0555_JIRA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757" y="1632593"/>
            <a:ext cx="7162800" cy="420052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sz="1400" dirty="0"/>
              <a:t>1.1: Defect Tracking Tool</a:t>
            </a:r>
            <a:r>
              <a:rPr lang="en-US" sz="1800" dirty="0"/>
              <a:t/>
            </a:r>
            <a:br>
              <a:rPr lang="en-US" sz="1800" dirty="0"/>
            </a:br>
            <a:r>
              <a:rPr lang="en-US" dirty="0"/>
              <a:t>JIRA – User </a:t>
            </a:r>
            <a:r>
              <a:rPr lang="en-US" dirty="0" smtClean="0"/>
              <a:t>Interface</a:t>
            </a:r>
            <a:endParaRPr lang="en-US" dirty="0"/>
          </a:p>
        </p:txBody>
      </p:sp>
    </p:spTree>
    <p:extLst>
      <p:ext uri="{BB962C8B-B14F-4D97-AF65-F5344CB8AC3E}">
        <p14:creationId xmlns:p14="http://schemas.microsoft.com/office/powerpoint/2010/main" val="1180545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1.1: Defect Tracking Tool</a:t>
            </a:r>
            <a:r>
              <a:rPr lang="en-US" sz="1800" dirty="0"/>
              <a:t/>
            </a:r>
            <a:br>
              <a:rPr lang="en-US" sz="1800" dirty="0"/>
            </a:br>
            <a:r>
              <a:rPr lang="en-US" dirty="0"/>
              <a:t>Introduction to </a:t>
            </a:r>
            <a:r>
              <a:rPr lang="en-US" dirty="0" smtClean="0"/>
              <a:t>Mantis</a:t>
            </a:r>
            <a:endParaRPr lang="en-US" dirty="0"/>
          </a:p>
        </p:txBody>
      </p:sp>
      <p:sp>
        <p:nvSpPr>
          <p:cNvPr id="4" name="Content Placeholder 3"/>
          <p:cNvSpPr>
            <a:spLocks noGrp="1"/>
          </p:cNvSpPr>
          <p:nvPr>
            <p:ph idx="1"/>
          </p:nvPr>
        </p:nvSpPr>
        <p:spPr/>
        <p:txBody>
          <a:bodyPr/>
          <a:lstStyle/>
          <a:p>
            <a:r>
              <a:rPr lang="en-US" sz="1800" dirty="0"/>
              <a:t>Mantis Bug Tracker is a open source web-based Bug Tracking System</a:t>
            </a:r>
          </a:p>
          <a:p>
            <a:r>
              <a:rPr lang="en-US" sz="1800" dirty="0"/>
              <a:t>It is written in PHP and works with multiple databases like MS SQL, MySQL, and PostgreSQL</a:t>
            </a:r>
          </a:p>
          <a:p>
            <a:r>
              <a:rPr lang="en-US" sz="1800" dirty="0"/>
              <a:t>Mantis has multiple items &amp; dived into multi-level hierarchy as follows:</a:t>
            </a:r>
          </a:p>
          <a:p>
            <a:r>
              <a:rPr lang="en-US" sz="1800" dirty="0"/>
              <a:t>Projects -&gt; Sub Projects -&gt; Categories -&gt; Bugs</a:t>
            </a:r>
          </a:p>
          <a:p>
            <a:r>
              <a:rPr lang="en-US" sz="1800" dirty="0"/>
              <a:t>Based on user access &amp; permission rights user can contribute to each item</a:t>
            </a:r>
          </a:p>
          <a:p>
            <a:r>
              <a:rPr lang="en-US" sz="1800" dirty="0"/>
              <a:t>Mantis is powerful tool integrated with few applications like time tracking, chat, wiki, RSS feeds &amp; many more</a:t>
            </a:r>
          </a:p>
          <a:p>
            <a:r>
              <a:rPr lang="en-US" sz="1800" dirty="0"/>
              <a:t>Another bug tracker with support for many different revision control systems and an event-driven notification system</a:t>
            </a:r>
          </a:p>
          <a:p>
            <a:r>
              <a:rPr lang="en-US" sz="1800" dirty="0"/>
              <a:t>Mantis is licensed as open source under the GPL version 2; you can browse its source code on GitHub or check out the self-hosted roadmap for future </a:t>
            </a:r>
            <a:r>
              <a:rPr lang="en-US" sz="1800" dirty="0" smtClean="0"/>
              <a:t>plans</a:t>
            </a:r>
            <a:endParaRPr lang="en-US" sz="1800" dirty="0"/>
          </a:p>
        </p:txBody>
      </p:sp>
      <p:pic>
        <p:nvPicPr>
          <p:cNvPr id="8" name="Picture 2" descr="http://cdn.guru99.com/images/5-2015/050215_0525_Top20BugTra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219" y="5164041"/>
            <a:ext cx="3171825" cy="112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9402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1.1: Defect Tracking Tool</a:t>
            </a:r>
            <a:r>
              <a:rPr lang="en-US" sz="1800" dirty="0"/>
              <a:t/>
            </a:r>
            <a:br>
              <a:rPr lang="en-US" sz="1800" dirty="0"/>
            </a:br>
            <a:r>
              <a:rPr lang="en-US" dirty="0"/>
              <a:t>Features of </a:t>
            </a:r>
            <a:r>
              <a:rPr lang="en-US" dirty="0" smtClean="0"/>
              <a:t>Mantis</a:t>
            </a:r>
            <a:endParaRPr lang="en-US" dirty="0"/>
          </a:p>
        </p:txBody>
      </p:sp>
      <p:sp>
        <p:nvSpPr>
          <p:cNvPr id="4" name="Content Placeholder 3"/>
          <p:cNvSpPr>
            <a:spLocks noGrp="1"/>
          </p:cNvSpPr>
          <p:nvPr>
            <p:ph idx="1"/>
          </p:nvPr>
        </p:nvSpPr>
        <p:spPr/>
        <p:txBody>
          <a:bodyPr/>
          <a:lstStyle/>
          <a:p>
            <a:r>
              <a:rPr lang="en-US" dirty="0"/>
              <a:t>Open source tool (GPL License)</a:t>
            </a:r>
          </a:p>
          <a:p>
            <a:r>
              <a:rPr lang="en-US" dirty="0"/>
              <a:t>Supports any platform that runs PHP (Windows, Linux, Mac, Solaris, AS400/i5, </a:t>
            </a:r>
            <a:r>
              <a:rPr lang="en-US" dirty="0" err="1"/>
              <a:t>etc</a:t>
            </a:r>
            <a:r>
              <a:rPr lang="en-US" dirty="0"/>
              <a:t>)</a:t>
            </a:r>
          </a:p>
          <a:p>
            <a:r>
              <a:rPr lang="en-US" dirty="0"/>
              <a:t>Customizable Issue Pages</a:t>
            </a:r>
          </a:p>
          <a:p>
            <a:r>
              <a:rPr lang="en-US" dirty="0"/>
              <a:t>Users can have a different access level per project</a:t>
            </a:r>
          </a:p>
          <a:p>
            <a:r>
              <a:rPr lang="en-US" dirty="0"/>
              <a:t>Support for Projects, Sub-Projects, and Categories.</a:t>
            </a:r>
          </a:p>
          <a:p>
            <a:r>
              <a:rPr lang="en-US" dirty="0"/>
              <a:t>Supports comprehensive Email notifications</a:t>
            </a:r>
          </a:p>
          <a:p>
            <a:r>
              <a:rPr lang="en-US" dirty="0"/>
              <a:t>Search and Filter – Simple/Advanced Filters, Full Text Search, Shared Filters (across users / projects)</a:t>
            </a:r>
          </a:p>
          <a:p>
            <a:r>
              <a:rPr lang="en-US" dirty="0"/>
              <a:t>Supported Reporting with reports and graphs</a:t>
            </a:r>
          </a:p>
          <a:p>
            <a:r>
              <a:rPr lang="en-US" dirty="0"/>
              <a:t>Multiple Projects per instance</a:t>
            </a:r>
          </a:p>
          <a:p>
            <a:endParaRPr lang="en-US" dirty="0"/>
          </a:p>
        </p:txBody>
      </p:sp>
    </p:spTree>
    <p:extLst>
      <p:ext uri="{BB962C8B-B14F-4D97-AF65-F5344CB8AC3E}">
        <p14:creationId xmlns:p14="http://schemas.microsoft.com/office/powerpoint/2010/main" val="3025284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1.1: Defect Tracking Tool</a:t>
            </a:r>
            <a:r>
              <a:rPr lang="en-US" sz="1800" dirty="0"/>
              <a:t/>
            </a:r>
            <a:br>
              <a:rPr lang="en-US" sz="1800" dirty="0"/>
            </a:br>
            <a:r>
              <a:rPr lang="en-US" dirty="0"/>
              <a:t>Features of </a:t>
            </a:r>
            <a:r>
              <a:rPr lang="en-US" dirty="0" smtClean="0"/>
              <a:t>Mantis</a:t>
            </a:r>
            <a:endParaRPr lang="en-US" dirty="0"/>
          </a:p>
        </p:txBody>
      </p:sp>
      <p:sp>
        <p:nvSpPr>
          <p:cNvPr id="4" name="Content Placeholder 3"/>
          <p:cNvSpPr>
            <a:spLocks noGrp="1"/>
          </p:cNvSpPr>
          <p:nvPr>
            <p:ph idx="1"/>
          </p:nvPr>
        </p:nvSpPr>
        <p:spPr>
          <a:xfrm>
            <a:off x="298516" y="1385582"/>
            <a:ext cx="8845484" cy="4643751"/>
          </a:xfrm>
        </p:spPr>
        <p:txBody>
          <a:bodyPr/>
          <a:lstStyle/>
          <a:p>
            <a:r>
              <a:rPr lang="en-US" sz="2000" dirty="0"/>
              <a:t>Supports Custom Fields</a:t>
            </a:r>
          </a:p>
          <a:p>
            <a:r>
              <a:rPr lang="en-US" sz="2000" dirty="0"/>
              <a:t>Allow to Customize issue workflow</a:t>
            </a:r>
          </a:p>
          <a:p>
            <a:r>
              <a:rPr lang="en-US" sz="2000" dirty="0"/>
              <a:t>Allow to watch the Issue Change History</a:t>
            </a:r>
          </a:p>
          <a:p>
            <a:r>
              <a:rPr lang="en-US" sz="2000" dirty="0"/>
              <a:t>My View Page</a:t>
            </a:r>
          </a:p>
          <a:p>
            <a:r>
              <a:rPr lang="en-US" sz="2000" dirty="0"/>
              <a:t>Source Control Integration</a:t>
            </a:r>
          </a:p>
          <a:p>
            <a:r>
              <a:rPr lang="en-US" sz="2000" dirty="0"/>
              <a:t>Unlimited number of users, issues, or projects.</a:t>
            </a:r>
          </a:p>
          <a:p>
            <a:r>
              <a:rPr lang="en-US" sz="2000" dirty="0"/>
              <a:t>Setup the Anonymous Access</a:t>
            </a:r>
          </a:p>
          <a:p>
            <a:r>
              <a:rPr lang="en-US" sz="2000" dirty="0"/>
              <a:t>Supports Time Tracking management</a:t>
            </a:r>
          </a:p>
          <a:p>
            <a:r>
              <a:rPr lang="en-US" sz="2000" dirty="0"/>
              <a:t>Available in 68 localizations.</a:t>
            </a:r>
          </a:p>
          <a:p>
            <a:r>
              <a:rPr lang="en-US" sz="2000" dirty="0"/>
              <a:t>Changelog Support</a:t>
            </a:r>
          </a:p>
          <a:p>
            <a:r>
              <a:rPr lang="en-US" sz="2000" dirty="0"/>
              <a:t>Simple User Experience</a:t>
            </a:r>
          </a:p>
          <a:p>
            <a:r>
              <a:rPr lang="en-US" sz="2000" dirty="0"/>
              <a:t>Easy to evaluate</a:t>
            </a:r>
          </a:p>
          <a:p>
            <a:r>
              <a:rPr lang="en-US" sz="2000" dirty="0"/>
              <a:t>Allow to see Roadmaps</a:t>
            </a:r>
          </a:p>
          <a:p>
            <a:r>
              <a:rPr lang="en-US" sz="2000" dirty="0"/>
              <a:t>Easy to install (both internally and in hosted environments)</a:t>
            </a:r>
          </a:p>
          <a:p>
            <a:endParaRPr lang="en-US" sz="2000" dirty="0"/>
          </a:p>
        </p:txBody>
      </p:sp>
    </p:spTree>
    <p:extLst>
      <p:ext uri="{BB962C8B-B14F-4D97-AF65-F5344CB8AC3E}">
        <p14:creationId xmlns:p14="http://schemas.microsoft.com/office/powerpoint/2010/main" val="20333114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ntis-bug-tracking-system"/>
          <p:cNvPicPr/>
          <p:nvPr/>
        </p:nvPicPr>
        <p:blipFill>
          <a:blip r:embed="rId3">
            <a:extLst>
              <a:ext uri="{28A0092B-C50C-407E-A947-70E740481C1C}">
                <a14:useLocalDpi xmlns:a14="http://schemas.microsoft.com/office/drawing/2010/main" val="0"/>
              </a:ext>
            </a:extLst>
          </a:blip>
          <a:srcRect/>
          <a:stretch>
            <a:fillRect/>
          </a:stretch>
        </p:blipFill>
        <p:spPr bwMode="auto">
          <a:xfrm>
            <a:off x="443126" y="1508646"/>
            <a:ext cx="7029450" cy="4495800"/>
          </a:xfrm>
          <a:prstGeom prst="rect">
            <a:avLst/>
          </a:prstGeom>
          <a:noFill/>
          <a:ln>
            <a:solidFill>
              <a:schemeClr val="accent1"/>
            </a:solidFill>
          </a:ln>
        </p:spPr>
      </p:pic>
      <p:sp>
        <p:nvSpPr>
          <p:cNvPr id="3" name="Title 2"/>
          <p:cNvSpPr>
            <a:spLocks noGrp="1"/>
          </p:cNvSpPr>
          <p:nvPr>
            <p:ph type="title"/>
          </p:nvPr>
        </p:nvSpPr>
        <p:spPr/>
        <p:txBody>
          <a:bodyPr/>
          <a:lstStyle/>
          <a:p>
            <a:r>
              <a:rPr lang="en-US" sz="1400" dirty="0"/>
              <a:t>1.1: Defect Tracking Tool</a:t>
            </a:r>
            <a:r>
              <a:rPr lang="en-US" sz="1800" dirty="0"/>
              <a:t/>
            </a:r>
            <a:br>
              <a:rPr lang="en-US" sz="1800" dirty="0"/>
            </a:br>
            <a:r>
              <a:rPr lang="en-US" dirty="0"/>
              <a:t>Mantis – User </a:t>
            </a:r>
            <a:r>
              <a:rPr lang="en-US" dirty="0" smtClean="0"/>
              <a:t>Interface</a:t>
            </a:r>
            <a:endParaRPr lang="en-US" dirty="0"/>
          </a:p>
        </p:txBody>
      </p:sp>
    </p:spTree>
    <p:extLst>
      <p:ext uri="{BB962C8B-B14F-4D97-AF65-F5344CB8AC3E}">
        <p14:creationId xmlns:p14="http://schemas.microsoft.com/office/powerpoint/2010/main" val="9154566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P ALM defect tracking"/>
          <p:cNvPicPr/>
          <p:nvPr/>
        </p:nvPicPr>
        <p:blipFill>
          <a:blip r:embed="rId3">
            <a:extLst>
              <a:ext uri="{28A0092B-C50C-407E-A947-70E740481C1C}">
                <a14:useLocalDpi xmlns:a14="http://schemas.microsoft.com/office/drawing/2010/main" val="0"/>
              </a:ext>
            </a:extLst>
          </a:blip>
          <a:srcRect/>
          <a:stretch>
            <a:fillRect/>
          </a:stretch>
        </p:blipFill>
        <p:spPr bwMode="auto">
          <a:xfrm>
            <a:off x="6373504" y="5104263"/>
            <a:ext cx="2320120" cy="1146412"/>
          </a:xfrm>
          <a:prstGeom prst="rect">
            <a:avLst/>
          </a:prstGeom>
          <a:noFill/>
          <a:ln>
            <a:noFill/>
          </a:ln>
        </p:spPr>
      </p:pic>
      <p:sp>
        <p:nvSpPr>
          <p:cNvPr id="3" name="Title 2"/>
          <p:cNvSpPr>
            <a:spLocks noGrp="1"/>
          </p:cNvSpPr>
          <p:nvPr>
            <p:ph type="title"/>
          </p:nvPr>
        </p:nvSpPr>
        <p:spPr/>
        <p:txBody>
          <a:bodyPr/>
          <a:lstStyle/>
          <a:p>
            <a:r>
              <a:rPr lang="en-US" sz="1400" dirty="0"/>
              <a:t>1.1: Defect Tracking Tool</a:t>
            </a:r>
            <a:r>
              <a:rPr lang="en-US" sz="1800" dirty="0"/>
              <a:t/>
            </a:r>
            <a:br>
              <a:rPr lang="en-US" sz="1800" dirty="0"/>
            </a:br>
            <a:r>
              <a:rPr lang="en-US" dirty="0"/>
              <a:t>Introduction to HP </a:t>
            </a:r>
            <a:r>
              <a:rPr lang="en-US" dirty="0" smtClean="0"/>
              <a:t>ALM</a:t>
            </a:r>
            <a:endParaRPr lang="en-US" dirty="0"/>
          </a:p>
        </p:txBody>
      </p:sp>
      <p:sp>
        <p:nvSpPr>
          <p:cNvPr id="5" name="Content Placeholder 4"/>
          <p:cNvSpPr>
            <a:spLocks noGrp="1"/>
          </p:cNvSpPr>
          <p:nvPr>
            <p:ph idx="1"/>
          </p:nvPr>
        </p:nvSpPr>
        <p:spPr/>
        <p:txBody>
          <a:bodyPr/>
          <a:lstStyle/>
          <a:p>
            <a:r>
              <a:rPr lang="en-US" dirty="0"/>
              <a:t>HP ALM is an end-to-end test management solution with a robust integrated bug tracking mechanism within it</a:t>
            </a:r>
          </a:p>
          <a:p>
            <a:r>
              <a:rPr lang="en-US" dirty="0"/>
              <a:t>HP ALM’s bug tracking mechanism is easy, efficient and everything you can ask for</a:t>
            </a:r>
          </a:p>
          <a:p>
            <a:r>
              <a:rPr lang="en-US" dirty="0"/>
              <a:t>It supports Agile projects too</a:t>
            </a:r>
          </a:p>
          <a:p>
            <a:r>
              <a:rPr lang="en-US" dirty="0"/>
              <a:t>It is one of the pricey tools available in the market, which continues to be a prime source of criticism along with the fact that it is not very friendly with all the web browsers</a:t>
            </a:r>
          </a:p>
          <a:p>
            <a:r>
              <a:rPr lang="en-US" dirty="0"/>
              <a:t>Defect module in HP ALM not only helps users to post the defects but also enables them to track and gives the overall quality of the release at any stage of the development process</a:t>
            </a:r>
          </a:p>
          <a:p>
            <a:endParaRPr lang="en-US" dirty="0"/>
          </a:p>
        </p:txBody>
      </p:sp>
    </p:spTree>
    <p:extLst>
      <p:ext uri="{BB962C8B-B14F-4D97-AF65-F5344CB8AC3E}">
        <p14:creationId xmlns:p14="http://schemas.microsoft.com/office/powerpoint/2010/main" val="2447693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a:t>
            </a:r>
            <a:r>
              <a:rPr lang="en-US" dirty="0" smtClean="0"/>
              <a:t>Objectives</a:t>
            </a:r>
            <a:endParaRPr lang="en-US" dirty="0"/>
          </a:p>
        </p:txBody>
      </p:sp>
      <p:sp>
        <p:nvSpPr>
          <p:cNvPr id="5" name="Content Placeholder 4"/>
          <p:cNvSpPr>
            <a:spLocks noGrp="1"/>
          </p:cNvSpPr>
          <p:nvPr>
            <p:ph idx="1"/>
          </p:nvPr>
        </p:nvSpPr>
        <p:spPr/>
        <p:txBody>
          <a:bodyPr/>
          <a:lstStyle/>
          <a:p>
            <a:r>
              <a:rPr lang="en-US" dirty="0"/>
              <a:t>To understand the following topics:</a:t>
            </a:r>
          </a:p>
          <a:p>
            <a:pPr lvl="1"/>
            <a:r>
              <a:rPr lang="en-US" dirty="0"/>
              <a:t>Introduction to Defect Tracking Tool</a:t>
            </a:r>
          </a:p>
          <a:p>
            <a:pPr lvl="1"/>
            <a:r>
              <a:rPr lang="en-US" dirty="0"/>
              <a:t>Introduction to Bugzilla</a:t>
            </a:r>
          </a:p>
          <a:p>
            <a:pPr lvl="1"/>
            <a:r>
              <a:rPr lang="en-US" dirty="0"/>
              <a:t>Features of Bugzilla</a:t>
            </a:r>
          </a:p>
          <a:p>
            <a:pPr lvl="1"/>
            <a:r>
              <a:rPr lang="en-US" dirty="0"/>
              <a:t>Bugzilla – User Interface</a:t>
            </a:r>
          </a:p>
          <a:p>
            <a:pPr lvl="1"/>
            <a:r>
              <a:rPr lang="en-US" dirty="0"/>
              <a:t>Introduction to </a:t>
            </a:r>
            <a:r>
              <a:rPr lang="en-US" dirty="0" err="1"/>
              <a:t>Redmine</a:t>
            </a:r>
            <a:endParaRPr lang="en-US" dirty="0"/>
          </a:p>
          <a:p>
            <a:pPr lvl="1"/>
            <a:r>
              <a:rPr lang="en-US" dirty="0"/>
              <a:t>Features of </a:t>
            </a:r>
            <a:r>
              <a:rPr lang="en-US" dirty="0" err="1"/>
              <a:t>Redmine</a:t>
            </a:r>
            <a:endParaRPr lang="en-US" dirty="0"/>
          </a:p>
          <a:p>
            <a:pPr lvl="1"/>
            <a:r>
              <a:rPr lang="en-US" dirty="0" err="1"/>
              <a:t>Redmine</a:t>
            </a:r>
            <a:r>
              <a:rPr lang="en-US" dirty="0"/>
              <a:t> – User Interface</a:t>
            </a:r>
          </a:p>
          <a:p>
            <a:pPr lvl="1"/>
            <a:r>
              <a:rPr lang="en-US" dirty="0"/>
              <a:t>Introduction to JIRA</a:t>
            </a:r>
          </a:p>
          <a:p>
            <a:pPr lvl="1"/>
            <a:r>
              <a:rPr lang="en-US" dirty="0"/>
              <a:t>Features of JIRA</a:t>
            </a:r>
          </a:p>
          <a:p>
            <a:pPr lvl="1"/>
            <a:r>
              <a:rPr lang="en-US" dirty="0"/>
              <a:t>JIRA – User Interface</a:t>
            </a:r>
          </a:p>
          <a:p>
            <a:pPr lvl="1"/>
            <a:r>
              <a:rPr lang="en-US" dirty="0"/>
              <a:t>Introduction to Mantis</a:t>
            </a:r>
          </a:p>
          <a:p>
            <a:pPr lvl="1"/>
            <a:r>
              <a:rPr lang="en-US" dirty="0"/>
              <a:t>Features of Mantis</a:t>
            </a:r>
          </a:p>
          <a:p>
            <a:pPr lvl="1"/>
            <a:r>
              <a:rPr lang="en-US" dirty="0"/>
              <a:t>Mantis – User </a:t>
            </a:r>
            <a:r>
              <a:rPr lang="en-US" dirty="0" smtClean="0"/>
              <a:t>Interface</a:t>
            </a:r>
            <a:endParaRPr lang="en-US" dirty="0"/>
          </a:p>
          <a:p>
            <a:endParaRPr lang="en-US" dirty="0"/>
          </a:p>
          <a:p>
            <a:endParaRPr lang="en-US" dirty="0"/>
          </a:p>
        </p:txBody>
      </p:sp>
    </p:spTree>
    <p:extLst>
      <p:ext uri="{BB962C8B-B14F-4D97-AF65-F5344CB8AC3E}">
        <p14:creationId xmlns:p14="http://schemas.microsoft.com/office/powerpoint/2010/main" val="26247927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1.1: Defect Tracking Tool</a:t>
            </a:r>
            <a:r>
              <a:rPr lang="en-US" sz="1800" dirty="0"/>
              <a:t/>
            </a:r>
            <a:br>
              <a:rPr lang="en-US" sz="1800" dirty="0"/>
            </a:br>
            <a:r>
              <a:rPr lang="en-US" dirty="0"/>
              <a:t>Features of HP </a:t>
            </a:r>
            <a:r>
              <a:rPr lang="en-US" dirty="0" smtClean="0"/>
              <a:t>ALM</a:t>
            </a:r>
            <a:endParaRPr lang="en-US" dirty="0"/>
          </a:p>
        </p:txBody>
      </p:sp>
      <p:sp>
        <p:nvSpPr>
          <p:cNvPr id="5" name="Content Placeholder 4"/>
          <p:cNvSpPr>
            <a:spLocks noGrp="1"/>
          </p:cNvSpPr>
          <p:nvPr>
            <p:ph idx="1"/>
          </p:nvPr>
        </p:nvSpPr>
        <p:spPr/>
        <p:txBody>
          <a:bodyPr/>
          <a:lstStyle/>
          <a:p>
            <a:r>
              <a:rPr lang="en-US" dirty="0"/>
              <a:t>HP ALM Defect module provides complete system for logging, tracking, managing, and analyzing application defects</a:t>
            </a:r>
          </a:p>
          <a:p>
            <a:r>
              <a:rPr lang="en-US" dirty="0"/>
              <a:t>HP ALM Defect tracking tools are organized into: Defects grid, Grid filter, Description, Attachments, History</a:t>
            </a:r>
          </a:p>
          <a:p>
            <a:endParaRPr lang="en-US" dirty="0"/>
          </a:p>
        </p:txBody>
      </p:sp>
    </p:spTree>
    <p:extLst>
      <p:ext uri="{BB962C8B-B14F-4D97-AF65-F5344CB8AC3E}">
        <p14:creationId xmlns:p14="http://schemas.microsoft.com/office/powerpoint/2010/main" val="17046236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1.1: Defect Tracking Tool</a:t>
            </a:r>
            <a:r>
              <a:rPr lang="en-US" sz="1800" dirty="0"/>
              <a:t/>
            </a:r>
            <a:br>
              <a:rPr lang="en-US" sz="1800" dirty="0"/>
            </a:br>
            <a:r>
              <a:rPr lang="en-US" dirty="0"/>
              <a:t>HP ALM – User </a:t>
            </a:r>
            <a:r>
              <a:rPr lang="en-US" dirty="0" smtClean="0"/>
              <a:t>Interface</a:t>
            </a:r>
            <a:endParaRPr lang="en-US" dirty="0"/>
          </a:p>
        </p:txBody>
      </p:sp>
      <p:pic>
        <p:nvPicPr>
          <p:cNvPr id="8" name="Picture 2" descr="http://cdn.guru99.com/images/hpalm/071114_0947_DefectManag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826" y="1413041"/>
            <a:ext cx="6309294" cy="15906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cdn.guru99.com/images/hpalm/071114_0947_DefectManag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4695" y="3157678"/>
            <a:ext cx="5330825" cy="3126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3600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BM Rational ClearQuest logo"/>
          <p:cNvPicPr/>
          <p:nvPr/>
        </p:nvPicPr>
        <p:blipFill>
          <a:blip r:embed="rId3">
            <a:extLst>
              <a:ext uri="{28A0092B-C50C-407E-A947-70E740481C1C}">
                <a14:useLocalDpi xmlns:a14="http://schemas.microsoft.com/office/drawing/2010/main" val="0"/>
              </a:ext>
            </a:extLst>
          </a:blip>
          <a:srcRect/>
          <a:stretch>
            <a:fillRect/>
          </a:stretch>
        </p:blipFill>
        <p:spPr bwMode="auto">
          <a:xfrm>
            <a:off x="6032312" y="5401883"/>
            <a:ext cx="2825085" cy="889806"/>
          </a:xfrm>
          <a:prstGeom prst="rect">
            <a:avLst/>
          </a:prstGeom>
          <a:noFill/>
          <a:ln>
            <a:noFill/>
          </a:ln>
        </p:spPr>
      </p:pic>
      <p:sp>
        <p:nvSpPr>
          <p:cNvPr id="3" name="Title 2"/>
          <p:cNvSpPr>
            <a:spLocks noGrp="1"/>
          </p:cNvSpPr>
          <p:nvPr>
            <p:ph type="title"/>
          </p:nvPr>
        </p:nvSpPr>
        <p:spPr/>
        <p:txBody>
          <a:bodyPr/>
          <a:lstStyle/>
          <a:p>
            <a:r>
              <a:rPr lang="en-US" sz="1400" dirty="0"/>
              <a:t>1.1: Defect Tracking Tool</a:t>
            </a:r>
            <a:r>
              <a:rPr lang="en-US" dirty="0"/>
              <a:t/>
            </a:r>
            <a:br>
              <a:rPr lang="en-US" dirty="0"/>
            </a:br>
            <a:r>
              <a:rPr lang="en-US" dirty="0"/>
              <a:t>Introduction to IBM Rational </a:t>
            </a:r>
            <a:r>
              <a:rPr lang="en-US" dirty="0" err="1" smtClean="0"/>
              <a:t>ClearQuest</a:t>
            </a:r>
            <a:endParaRPr lang="en-US" dirty="0"/>
          </a:p>
        </p:txBody>
      </p:sp>
      <p:sp>
        <p:nvSpPr>
          <p:cNvPr id="4" name="Content Placeholder 3"/>
          <p:cNvSpPr>
            <a:spLocks noGrp="1"/>
          </p:cNvSpPr>
          <p:nvPr>
            <p:ph idx="1"/>
          </p:nvPr>
        </p:nvSpPr>
        <p:spPr>
          <a:xfrm>
            <a:off x="298516" y="1481118"/>
            <a:ext cx="8845484" cy="4643751"/>
          </a:xfrm>
        </p:spPr>
        <p:txBody>
          <a:bodyPr/>
          <a:lstStyle/>
          <a:p>
            <a:r>
              <a:rPr lang="en-US" sz="2000" dirty="0"/>
              <a:t>IBM Rational </a:t>
            </a:r>
            <a:r>
              <a:rPr lang="en-US" sz="2000" dirty="0" err="1"/>
              <a:t>ClearQuest</a:t>
            </a:r>
            <a:r>
              <a:rPr lang="en-US" sz="2000" dirty="0"/>
              <a:t> is a fully customizable database workflow application development and production system</a:t>
            </a:r>
          </a:p>
          <a:p>
            <a:r>
              <a:rPr lang="en-US" sz="2000" dirty="0"/>
              <a:t>It provides flexible change and defect tracking, customizable processes, near real-time reporting and lifecycle traceability for better visibility and control of the software development lifecycle</a:t>
            </a:r>
          </a:p>
          <a:p>
            <a:r>
              <a:rPr lang="en-US" sz="2000" dirty="0"/>
              <a:t>IBM Rational </a:t>
            </a:r>
            <a:r>
              <a:rPr lang="en-US" sz="2000" dirty="0" err="1"/>
              <a:t>ClearQuest</a:t>
            </a:r>
            <a:r>
              <a:rPr lang="en-US" sz="2000" dirty="0"/>
              <a:t> provides scalable, multiplatform support to any size organization so you can continue to customize processes as your development needs evolve</a:t>
            </a:r>
          </a:p>
          <a:p>
            <a:r>
              <a:rPr lang="en-US" sz="2000" dirty="0"/>
              <a:t>It provides integration with various automation tools which can be considered an additional feature</a:t>
            </a:r>
          </a:p>
          <a:p>
            <a:r>
              <a:rPr lang="en-US" sz="2000" dirty="0"/>
              <a:t>Other than that, it has an end-to-end, customizable defect tracking systems</a:t>
            </a:r>
          </a:p>
          <a:p>
            <a:r>
              <a:rPr lang="en-US" sz="2000" dirty="0"/>
              <a:t>It is a commercial product and can seem a little costly, you can try it free for 30 </a:t>
            </a:r>
            <a:r>
              <a:rPr lang="en-US" sz="2000" dirty="0" smtClean="0"/>
              <a:t>days</a:t>
            </a:r>
            <a:endParaRPr lang="en-US" sz="2000" dirty="0"/>
          </a:p>
        </p:txBody>
      </p:sp>
    </p:spTree>
    <p:extLst>
      <p:ext uri="{BB962C8B-B14F-4D97-AF65-F5344CB8AC3E}">
        <p14:creationId xmlns:p14="http://schemas.microsoft.com/office/powerpoint/2010/main" val="24992827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1.1: Defect Tracking Tool</a:t>
            </a:r>
            <a:r>
              <a:rPr lang="en-US" dirty="0"/>
              <a:t/>
            </a:r>
            <a:br>
              <a:rPr lang="en-US" dirty="0"/>
            </a:br>
            <a:r>
              <a:rPr lang="en-US" dirty="0"/>
              <a:t>Features of IBM Rational </a:t>
            </a:r>
            <a:r>
              <a:rPr lang="en-US" dirty="0" err="1" smtClean="0"/>
              <a:t>ClearQuest</a:t>
            </a:r>
            <a:endParaRPr lang="en-US" dirty="0"/>
          </a:p>
        </p:txBody>
      </p:sp>
      <p:sp>
        <p:nvSpPr>
          <p:cNvPr id="5" name="Content Placeholder 4"/>
          <p:cNvSpPr>
            <a:spLocks noGrp="1"/>
          </p:cNvSpPr>
          <p:nvPr>
            <p:ph idx="1"/>
          </p:nvPr>
        </p:nvSpPr>
        <p:spPr/>
        <p:txBody>
          <a:bodyPr/>
          <a:lstStyle/>
          <a:p>
            <a:r>
              <a:rPr lang="en-US" dirty="0"/>
              <a:t>Enhance software quality with built-in defect and change-tracking capabilities</a:t>
            </a:r>
          </a:p>
          <a:p>
            <a:r>
              <a:rPr lang="en-US" dirty="0"/>
              <a:t>Customize and automate workflows for greater efficiency and predictability</a:t>
            </a:r>
          </a:p>
          <a:p>
            <a:r>
              <a:rPr lang="en-US" dirty="0"/>
              <a:t>Simplify compliance management with tools that help you efficiently manage compliance processes and track approvals.</a:t>
            </a:r>
          </a:p>
          <a:p>
            <a:r>
              <a:rPr lang="en-US" dirty="0"/>
              <a:t>Gain visibility into projects with near real-time reports for better decision making</a:t>
            </a:r>
          </a:p>
          <a:p>
            <a:r>
              <a:rPr lang="en-US" dirty="0"/>
              <a:t>Exploit enhanced integrations with several other IBM lifecycle products</a:t>
            </a:r>
          </a:p>
          <a:p>
            <a:endParaRPr lang="en-US" dirty="0"/>
          </a:p>
        </p:txBody>
      </p:sp>
    </p:spTree>
    <p:extLst>
      <p:ext uri="{BB962C8B-B14F-4D97-AF65-F5344CB8AC3E}">
        <p14:creationId xmlns:p14="http://schemas.microsoft.com/office/powerpoint/2010/main" val="28991872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241" y="1684578"/>
            <a:ext cx="7210425"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sz="1400" dirty="0"/>
              <a:t>1.1: Defect Tracking Tool</a:t>
            </a:r>
            <a:r>
              <a:rPr lang="en-US" dirty="0"/>
              <a:t/>
            </a:r>
            <a:br>
              <a:rPr lang="en-US" dirty="0"/>
            </a:br>
            <a:r>
              <a:rPr lang="en-US" dirty="0"/>
              <a:t>IBM Rational </a:t>
            </a:r>
            <a:r>
              <a:rPr lang="en-US" dirty="0" err="1"/>
              <a:t>ClearQuest</a:t>
            </a:r>
            <a:r>
              <a:rPr lang="en-US" dirty="0"/>
              <a:t>– User </a:t>
            </a:r>
            <a:r>
              <a:rPr lang="en-US" dirty="0" smtClean="0"/>
              <a:t>Interface</a:t>
            </a:r>
            <a:endParaRPr lang="en-US" dirty="0"/>
          </a:p>
        </p:txBody>
      </p:sp>
    </p:spTree>
    <p:extLst>
      <p:ext uri="{BB962C8B-B14F-4D97-AF65-F5344CB8AC3E}">
        <p14:creationId xmlns:p14="http://schemas.microsoft.com/office/powerpoint/2010/main" val="18054042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rac bug tracking system"/>
          <p:cNvPicPr/>
          <p:nvPr/>
        </p:nvPicPr>
        <p:blipFill>
          <a:blip r:embed="rId3">
            <a:extLst>
              <a:ext uri="{28A0092B-C50C-407E-A947-70E740481C1C}">
                <a14:useLocalDpi xmlns:a14="http://schemas.microsoft.com/office/drawing/2010/main" val="0"/>
              </a:ext>
            </a:extLst>
          </a:blip>
          <a:srcRect/>
          <a:stretch>
            <a:fillRect/>
          </a:stretch>
        </p:blipFill>
        <p:spPr bwMode="auto">
          <a:xfrm>
            <a:off x="5813947" y="3345406"/>
            <a:ext cx="2661313" cy="1240241"/>
          </a:xfrm>
          <a:prstGeom prst="rect">
            <a:avLst/>
          </a:prstGeom>
          <a:noFill/>
          <a:ln>
            <a:noFill/>
          </a:ln>
        </p:spPr>
      </p:pic>
      <p:sp>
        <p:nvSpPr>
          <p:cNvPr id="3" name="Title 2"/>
          <p:cNvSpPr>
            <a:spLocks noGrp="1"/>
          </p:cNvSpPr>
          <p:nvPr>
            <p:ph type="title"/>
          </p:nvPr>
        </p:nvSpPr>
        <p:spPr/>
        <p:txBody>
          <a:bodyPr/>
          <a:lstStyle/>
          <a:p>
            <a:r>
              <a:rPr lang="en-US" sz="1400" dirty="0"/>
              <a:t>1.1: Defect Tracking Tool</a:t>
            </a:r>
            <a:r>
              <a:rPr lang="en-US" dirty="0"/>
              <a:t/>
            </a:r>
            <a:br>
              <a:rPr lang="en-US" dirty="0"/>
            </a:br>
            <a:r>
              <a:rPr lang="en-US" dirty="0"/>
              <a:t>Introduction to </a:t>
            </a:r>
            <a:r>
              <a:rPr lang="en-US" dirty="0" err="1" smtClean="0"/>
              <a:t>Trac</a:t>
            </a:r>
            <a:endParaRPr lang="en-US" dirty="0"/>
          </a:p>
        </p:txBody>
      </p:sp>
      <p:sp>
        <p:nvSpPr>
          <p:cNvPr id="4" name="Content Placeholder 3"/>
          <p:cNvSpPr>
            <a:spLocks noGrp="1"/>
          </p:cNvSpPr>
          <p:nvPr>
            <p:ph idx="1"/>
          </p:nvPr>
        </p:nvSpPr>
        <p:spPr/>
        <p:txBody>
          <a:bodyPr/>
          <a:lstStyle/>
          <a:p>
            <a:r>
              <a:rPr lang="en-US" dirty="0"/>
              <a:t>The </a:t>
            </a:r>
            <a:r>
              <a:rPr lang="en-US" dirty="0" err="1"/>
              <a:t>Trac</a:t>
            </a:r>
            <a:r>
              <a:rPr lang="en-US" dirty="0"/>
              <a:t> is web based, open source software</a:t>
            </a:r>
          </a:p>
          <a:p>
            <a:r>
              <a:rPr lang="en-US" dirty="0" err="1"/>
              <a:t>Trac</a:t>
            </a:r>
            <a:r>
              <a:rPr lang="en-US" dirty="0"/>
              <a:t> system is developed by </a:t>
            </a:r>
            <a:r>
              <a:rPr lang="en-US" dirty="0" err="1"/>
              <a:t>Edgewall</a:t>
            </a:r>
            <a:r>
              <a:rPr lang="en-US" dirty="0"/>
              <a:t> Software</a:t>
            </a:r>
          </a:p>
          <a:p>
            <a:r>
              <a:rPr lang="en-US" dirty="0"/>
              <a:t>Written in Python, </a:t>
            </a:r>
            <a:r>
              <a:rPr lang="en-US" dirty="0" err="1"/>
              <a:t>Trac</a:t>
            </a:r>
            <a:r>
              <a:rPr lang="en-US" dirty="0"/>
              <a:t> tightly integrates its bug tracking capabilities with its wiki system and a revision control system of your choice</a:t>
            </a:r>
          </a:p>
          <a:p>
            <a:endParaRPr lang="en-US" dirty="0"/>
          </a:p>
          <a:p>
            <a:endParaRPr lang="en-US" dirty="0"/>
          </a:p>
          <a:p>
            <a:endParaRPr lang="en-US" dirty="0"/>
          </a:p>
        </p:txBody>
      </p:sp>
    </p:spTree>
    <p:extLst>
      <p:ext uri="{BB962C8B-B14F-4D97-AF65-F5344CB8AC3E}">
        <p14:creationId xmlns:p14="http://schemas.microsoft.com/office/powerpoint/2010/main" val="8339396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1.1: Defect Tracking Tool</a:t>
            </a:r>
            <a:r>
              <a:rPr lang="en-US" sz="1800" dirty="0"/>
              <a:t/>
            </a:r>
            <a:br>
              <a:rPr lang="en-US" sz="1800" dirty="0"/>
            </a:br>
            <a:r>
              <a:rPr lang="en-US" dirty="0"/>
              <a:t>Features of </a:t>
            </a:r>
            <a:r>
              <a:rPr lang="en-US" dirty="0" err="1" smtClean="0"/>
              <a:t>Trac</a:t>
            </a:r>
            <a:endParaRPr lang="en-US" dirty="0"/>
          </a:p>
        </p:txBody>
      </p:sp>
      <p:sp>
        <p:nvSpPr>
          <p:cNvPr id="5" name="Content Placeholder 4"/>
          <p:cNvSpPr>
            <a:spLocks noGrp="1"/>
          </p:cNvSpPr>
          <p:nvPr>
            <p:ph idx="1"/>
          </p:nvPr>
        </p:nvSpPr>
        <p:spPr>
          <a:xfrm>
            <a:off x="298516" y="1412878"/>
            <a:ext cx="8845484" cy="4643751"/>
          </a:xfrm>
        </p:spPr>
        <p:txBody>
          <a:bodyPr/>
          <a:lstStyle/>
          <a:p>
            <a:r>
              <a:rPr lang="en-US" sz="2000" dirty="0"/>
              <a:t>It supports multiple platforms like Linux, Unix, Mac OS X, Windows</a:t>
            </a:r>
          </a:p>
          <a:p>
            <a:r>
              <a:rPr lang="en-US" sz="2000" dirty="0" err="1"/>
              <a:t>Trac</a:t>
            </a:r>
            <a:r>
              <a:rPr lang="en-US" sz="2000" dirty="0"/>
              <a:t> allows wiki markup in issue descriptions and commit messages, creating links and seamless references between bugs, tasks, </a:t>
            </a:r>
            <a:r>
              <a:rPr lang="en-US" sz="2000" dirty="0" err="1"/>
              <a:t>changesets</a:t>
            </a:r>
            <a:r>
              <a:rPr lang="en-US" sz="2000" dirty="0"/>
              <a:t>, files and wiki pages</a:t>
            </a:r>
          </a:p>
          <a:p>
            <a:r>
              <a:rPr lang="en-US" sz="2000" dirty="0"/>
              <a:t>It features project management capabilities like generating milestones and roadmaps, a customizable reporting system, timelines, support for multiple repositories, built-in spam filtering, and is available in many common languages</a:t>
            </a:r>
          </a:p>
          <a:p>
            <a:r>
              <a:rPr lang="en-US" sz="2000" dirty="0"/>
              <a:t>A timeline shows all current and past project events in order, making the acquisition of an overview of the project and defect tracking software progress very easy</a:t>
            </a:r>
          </a:p>
          <a:p>
            <a:r>
              <a:rPr lang="en-US" sz="2000" dirty="0"/>
              <a:t>The roadmap shows the road ahead, listing the upcoming milestones</a:t>
            </a:r>
          </a:p>
          <a:p>
            <a:r>
              <a:rPr lang="en-US" sz="2000" dirty="0"/>
              <a:t>It has a number of plugins available for it extending its base feature set even further</a:t>
            </a:r>
          </a:p>
          <a:p>
            <a:r>
              <a:rPr lang="en-US" sz="2000" dirty="0" err="1"/>
              <a:t>Trac</a:t>
            </a:r>
            <a:r>
              <a:rPr lang="en-US" sz="2000" dirty="0"/>
              <a:t> is made available as open source under a modified BSD license, though older versions were released under the </a:t>
            </a:r>
            <a:r>
              <a:rPr lang="en-US" sz="2000" dirty="0" smtClean="0"/>
              <a:t>GPL</a:t>
            </a:r>
            <a:endParaRPr lang="en-US" sz="2000" dirty="0"/>
          </a:p>
        </p:txBody>
      </p:sp>
    </p:spTree>
    <p:extLst>
      <p:ext uri="{BB962C8B-B14F-4D97-AF65-F5344CB8AC3E}">
        <p14:creationId xmlns:p14="http://schemas.microsoft.com/office/powerpoint/2010/main" val="27422316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rac-bug-tracker"/>
          <p:cNvPicPr/>
          <p:nvPr/>
        </p:nvPicPr>
        <p:blipFill>
          <a:blip r:embed="rId3">
            <a:extLst>
              <a:ext uri="{28A0092B-C50C-407E-A947-70E740481C1C}">
                <a14:useLocalDpi xmlns:a14="http://schemas.microsoft.com/office/drawing/2010/main" val="0"/>
              </a:ext>
            </a:extLst>
          </a:blip>
          <a:srcRect/>
          <a:stretch>
            <a:fillRect/>
          </a:stretch>
        </p:blipFill>
        <p:spPr bwMode="auto">
          <a:xfrm>
            <a:off x="450661" y="1572194"/>
            <a:ext cx="7505700" cy="4095750"/>
          </a:xfrm>
          <a:prstGeom prst="rect">
            <a:avLst/>
          </a:prstGeom>
          <a:noFill/>
          <a:ln>
            <a:solidFill>
              <a:schemeClr val="accent1"/>
            </a:solidFill>
          </a:ln>
        </p:spPr>
      </p:pic>
      <p:sp>
        <p:nvSpPr>
          <p:cNvPr id="3" name="Title 2"/>
          <p:cNvSpPr>
            <a:spLocks noGrp="1"/>
          </p:cNvSpPr>
          <p:nvPr>
            <p:ph type="title"/>
          </p:nvPr>
        </p:nvSpPr>
        <p:spPr/>
        <p:txBody>
          <a:bodyPr/>
          <a:lstStyle/>
          <a:p>
            <a:r>
              <a:rPr lang="en-US" sz="1400" dirty="0"/>
              <a:t>1.1: Defect Tracking Tool</a:t>
            </a:r>
            <a:r>
              <a:rPr lang="en-US" sz="1800" dirty="0"/>
              <a:t/>
            </a:r>
            <a:br>
              <a:rPr lang="en-US" sz="1800" dirty="0"/>
            </a:br>
            <a:r>
              <a:rPr lang="en-US" dirty="0" err="1"/>
              <a:t>Trac</a:t>
            </a:r>
            <a:r>
              <a:rPr lang="en-US" dirty="0"/>
              <a:t>– User </a:t>
            </a:r>
            <a:r>
              <a:rPr lang="en-US" dirty="0" smtClean="0"/>
              <a:t>Interface</a:t>
            </a:r>
            <a:endParaRPr lang="en-US" dirty="0"/>
          </a:p>
        </p:txBody>
      </p:sp>
    </p:spTree>
    <p:extLst>
      <p:ext uri="{BB962C8B-B14F-4D97-AF65-F5344CB8AC3E}">
        <p14:creationId xmlns:p14="http://schemas.microsoft.com/office/powerpoint/2010/main" val="36798521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idx="1"/>
          </p:nvPr>
        </p:nvSpPr>
        <p:spPr/>
        <p:txBody>
          <a:bodyPr/>
          <a:lstStyle/>
          <a:p>
            <a:r>
              <a:rPr lang="en-US" dirty="0"/>
              <a:t>In this lesson, you have learnt:</a:t>
            </a:r>
          </a:p>
          <a:p>
            <a:pPr lvl="1"/>
            <a:r>
              <a:rPr lang="en-US" dirty="0"/>
              <a:t>The introduction to Defect Tracking Tools</a:t>
            </a:r>
          </a:p>
          <a:p>
            <a:pPr lvl="1"/>
            <a:r>
              <a:rPr lang="en-US" dirty="0"/>
              <a:t>The importance of Defect Tracking tools</a:t>
            </a:r>
          </a:p>
          <a:p>
            <a:pPr lvl="1"/>
            <a:r>
              <a:rPr lang="en-US" dirty="0"/>
              <a:t>An overview of some popular and commonly used defect tracking tools</a:t>
            </a:r>
          </a:p>
          <a:p>
            <a:endParaRPr lang="en-US" dirty="0"/>
          </a:p>
        </p:txBody>
      </p:sp>
    </p:spTree>
    <p:extLst>
      <p:ext uri="{BB962C8B-B14F-4D97-AF65-F5344CB8AC3E}">
        <p14:creationId xmlns:p14="http://schemas.microsoft.com/office/powerpoint/2010/main" val="24838448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a:t>
            </a:r>
            <a:r>
              <a:rPr lang="en-US" dirty="0" smtClean="0"/>
              <a:t>Question</a:t>
            </a:r>
            <a:endParaRPr lang="en-US" dirty="0"/>
          </a:p>
        </p:txBody>
      </p:sp>
      <p:sp>
        <p:nvSpPr>
          <p:cNvPr id="4" name="Content Placeholder 3"/>
          <p:cNvSpPr>
            <a:spLocks noGrp="1"/>
          </p:cNvSpPr>
          <p:nvPr>
            <p:ph idx="1"/>
          </p:nvPr>
        </p:nvSpPr>
        <p:spPr>
          <a:xfrm>
            <a:off x="339460" y="1494766"/>
            <a:ext cx="6887389" cy="4643751"/>
          </a:xfrm>
        </p:spPr>
        <p:txBody>
          <a:bodyPr/>
          <a:lstStyle/>
          <a:p>
            <a:r>
              <a:rPr lang="en-US" sz="1800" dirty="0"/>
              <a:t>Question1:  ___________ are computer database systems that store defects and help people to manage them</a:t>
            </a:r>
          </a:p>
          <a:p>
            <a:r>
              <a:rPr lang="en-US" sz="1800" dirty="0"/>
              <a:t>Question 2: Which of the following defect tracking tool is built on Ruby on Rails?</a:t>
            </a:r>
          </a:p>
          <a:p>
            <a:pPr lvl="1"/>
            <a:r>
              <a:rPr lang="en-US" sz="1400" dirty="0" err="1"/>
              <a:t>Redmine</a:t>
            </a:r>
            <a:endParaRPr lang="en-US" sz="1400" dirty="0"/>
          </a:p>
          <a:p>
            <a:pPr lvl="1"/>
            <a:r>
              <a:rPr lang="en-US" sz="1400" dirty="0"/>
              <a:t>Bugzilla</a:t>
            </a:r>
          </a:p>
          <a:p>
            <a:pPr lvl="1"/>
            <a:r>
              <a:rPr lang="en-US" sz="1400" dirty="0"/>
              <a:t>HP ALM</a:t>
            </a:r>
          </a:p>
          <a:p>
            <a:pPr lvl="1"/>
            <a:r>
              <a:rPr lang="en-US" sz="1400" dirty="0"/>
              <a:t>JIRA</a:t>
            </a:r>
          </a:p>
          <a:p>
            <a:r>
              <a:rPr lang="en-US" sz="1800" dirty="0"/>
              <a:t>Question 3:  Adding attachments is easy if we are using any tool to log the defect</a:t>
            </a:r>
          </a:p>
          <a:p>
            <a:pPr lvl="1"/>
            <a:r>
              <a:rPr lang="en-US" sz="1400" dirty="0"/>
              <a:t>True/ False</a:t>
            </a:r>
          </a:p>
          <a:p>
            <a:r>
              <a:rPr lang="en-US" sz="1800" dirty="0"/>
              <a:t>Question 4:  Which of the following is a commercial defect tracking tool? </a:t>
            </a:r>
          </a:p>
          <a:p>
            <a:pPr lvl="1"/>
            <a:r>
              <a:rPr lang="en-US" sz="1400" dirty="0"/>
              <a:t>Bugzilla</a:t>
            </a:r>
          </a:p>
          <a:p>
            <a:pPr lvl="1"/>
            <a:r>
              <a:rPr lang="en-US" sz="1400" dirty="0" err="1"/>
              <a:t>Trac</a:t>
            </a:r>
            <a:endParaRPr lang="en-US" sz="1400" dirty="0"/>
          </a:p>
          <a:p>
            <a:pPr lvl="1"/>
            <a:r>
              <a:rPr lang="en-US" sz="1400" dirty="0"/>
              <a:t>IBM Rational </a:t>
            </a:r>
            <a:r>
              <a:rPr lang="en-US" sz="1400" dirty="0" err="1"/>
              <a:t>ClearQuest</a:t>
            </a:r>
            <a:endParaRPr lang="en-US" sz="1400" dirty="0"/>
          </a:p>
          <a:p>
            <a:pPr lvl="1"/>
            <a:r>
              <a:rPr lang="en-US" sz="1400" dirty="0"/>
              <a:t>None of the </a:t>
            </a:r>
            <a:r>
              <a:rPr lang="en-US" sz="1400" dirty="0" smtClean="0"/>
              <a:t>above</a:t>
            </a:r>
            <a:endParaRPr lang="en-US" sz="1400" dirty="0"/>
          </a:p>
          <a:p>
            <a:pPr lvl="1"/>
            <a:endParaRPr lang="en-US" sz="1400" dirty="0"/>
          </a:p>
        </p:txBody>
      </p:sp>
    </p:spTree>
    <p:extLst>
      <p:ext uri="{BB962C8B-B14F-4D97-AF65-F5344CB8AC3E}">
        <p14:creationId xmlns:p14="http://schemas.microsoft.com/office/powerpoint/2010/main" val="1122815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a:t>
            </a:r>
            <a:r>
              <a:rPr lang="en-US" dirty="0" smtClean="0"/>
              <a:t>Objectives</a:t>
            </a:r>
            <a:endParaRPr lang="en-US" dirty="0"/>
          </a:p>
        </p:txBody>
      </p:sp>
      <p:sp>
        <p:nvSpPr>
          <p:cNvPr id="5" name="Content Placeholder 4"/>
          <p:cNvSpPr>
            <a:spLocks noGrp="1"/>
          </p:cNvSpPr>
          <p:nvPr>
            <p:ph idx="1"/>
          </p:nvPr>
        </p:nvSpPr>
        <p:spPr/>
        <p:txBody>
          <a:bodyPr/>
          <a:lstStyle/>
          <a:p>
            <a:r>
              <a:rPr lang="en-US" dirty="0"/>
              <a:t>To understand the following topics:</a:t>
            </a:r>
          </a:p>
          <a:p>
            <a:pPr lvl="1"/>
            <a:r>
              <a:rPr lang="en-US" dirty="0"/>
              <a:t>Introduction to HP ALM</a:t>
            </a:r>
          </a:p>
          <a:p>
            <a:pPr lvl="1"/>
            <a:r>
              <a:rPr lang="en-US" dirty="0"/>
              <a:t>Features of HP ALM</a:t>
            </a:r>
          </a:p>
          <a:p>
            <a:pPr lvl="1"/>
            <a:r>
              <a:rPr lang="en-US" dirty="0"/>
              <a:t>HP ALM – User Interface</a:t>
            </a:r>
          </a:p>
          <a:p>
            <a:pPr lvl="1"/>
            <a:r>
              <a:rPr lang="en-US" dirty="0"/>
              <a:t>Introduction to IBM Rational </a:t>
            </a:r>
            <a:r>
              <a:rPr lang="en-US" dirty="0" err="1"/>
              <a:t>ClearQuest</a:t>
            </a:r>
            <a:endParaRPr lang="en-US" dirty="0"/>
          </a:p>
          <a:p>
            <a:pPr lvl="1"/>
            <a:r>
              <a:rPr lang="en-US" dirty="0"/>
              <a:t>Features of IBM Rational </a:t>
            </a:r>
            <a:r>
              <a:rPr lang="en-US" dirty="0" err="1"/>
              <a:t>ClearQuest</a:t>
            </a:r>
            <a:endParaRPr lang="en-US" dirty="0"/>
          </a:p>
          <a:p>
            <a:pPr lvl="1"/>
            <a:r>
              <a:rPr lang="en-US" dirty="0"/>
              <a:t>IBM Rational </a:t>
            </a:r>
            <a:r>
              <a:rPr lang="en-US" dirty="0" err="1"/>
              <a:t>ClearQuest</a:t>
            </a:r>
            <a:r>
              <a:rPr lang="en-US" dirty="0"/>
              <a:t> – User Interface</a:t>
            </a:r>
          </a:p>
          <a:p>
            <a:pPr lvl="1"/>
            <a:r>
              <a:rPr lang="en-US" dirty="0"/>
              <a:t>Introduction to </a:t>
            </a:r>
            <a:r>
              <a:rPr lang="en-US" dirty="0" err="1"/>
              <a:t>Trac</a:t>
            </a:r>
            <a:endParaRPr lang="en-US" dirty="0"/>
          </a:p>
          <a:p>
            <a:pPr lvl="1"/>
            <a:r>
              <a:rPr lang="en-US" dirty="0"/>
              <a:t>Features of </a:t>
            </a:r>
            <a:r>
              <a:rPr lang="en-US" dirty="0" err="1"/>
              <a:t>Trac</a:t>
            </a:r>
            <a:endParaRPr lang="en-US" dirty="0"/>
          </a:p>
          <a:p>
            <a:pPr lvl="1"/>
            <a:r>
              <a:rPr lang="en-US" dirty="0" err="1"/>
              <a:t>Trac</a:t>
            </a:r>
            <a:r>
              <a:rPr lang="en-US" dirty="0"/>
              <a:t> – User Interface</a:t>
            </a:r>
          </a:p>
          <a:p>
            <a:endParaRPr lang="en-US" dirty="0"/>
          </a:p>
          <a:p>
            <a:pPr lvl="1"/>
            <a:endParaRPr lang="en-US" dirty="0"/>
          </a:p>
        </p:txBody>
      </p:sp>
    </p:spTree>
    <p:extLst>
      <p:ext uri="{BB962C8B-B14F-4D97-AF65-F5344CB8AC3E}">
        <p14:creationId xmlns:p14="http://schemas.microsoft.com/office/powerpoint/2010/main" val="1113825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1.1: Defect Tracking Tools</a:t>
            </a:r>
            <a:r>
              <a:rPr lang="en-US" dirty="0"/>
              <a:t/>
            </a:r>
            <a:br>
              <a:rPr lang="en-US" dirty="0"/>
            </a:br>
            <a:r>
              <a:rPr lang="en-US" dirty="0"/>
              <a:t>Introduction to Defect Tracking </a:t>
            </a:r>
            <a:r>
              <a:rPr lang="en-US" dirty="0" smtClean="0"/>
              <a:t>Tool</a:t>
            </a:r>
            <a:endParaRPr lang="en-US" dirty="0"/>
          </a:p>
        </p:txBody>
      </p:sp>
      <p:sp>
        <p:nvSpPr>
          <p:cNvPr id="4" name="Content Placeholder 3"/>
          <p:cNvSpPr>
            <a:spLocks noGrp="1"/>
          </p:cNvSpPr>
          <p:nvPr>
            <p:ph idx="1"/>
          </p:nvPr>
        </p:nvSpPr>
        <p:spPr/>
        <p:txBody>
          <a:bodyPr/>
          <a:lstStyle/>
          <a:p>
            <a:r>
              <a:rPr lang="en-US" sz="1900" dirty="0"/>
              <a:t>Complex software systems typically have tens or hundreds or thousands of defects</a:t>
            </a:r>
          </a:p>
          <a:p>
            <a:r>
              <a:rPr lang="en-US" sz="1900" dirty="0"/>
              <a:t>Managing, evaluating and prioritizing these defects is a difficult task</a:t>
            </a:r>
          </a:p>
          <a:p>
            <a:r>
              <a:rPr lang="en-US" sz="1900" dirty="0"/>
              <a:t>Defect tracking systems are computer database systems that store defects and help people to manage them</a:t>
            </a:r>
          </a:p>
          <a:p>
            <a:r>
              <a:rPr lang="en-US" sz="1900" dirty="0"/>
              <a:t>A bug tracking system is a software application that is designed to help quality assurance and programmers keep track of reported software bugs in their work</a:t>
            </a:r>
          </a:p>
          <a:p>
            <a:r>
              <a:rPr lang="en-US" sz="1900" dirty="0"/>
              <a:t>It is a type of issue tracking system</a:t>
            </a:r>
          </a:p>
          <a:p>
            <a:r>
              <a:rPr lang="en-US" sz="1900" dirty="0"/>
              <a:t>They are termed as the “hallmarks of a good software team”</a:t>
            </a:r>
          </a:p>
          <a:p>
            <a:r>
              <a:rPr lang="en-US" sz="1900" dirty="0"/>
              <a:t>Bug tracking systems support the concept of the life cycle for a bug which is tracked through status assigned to the bug</a:t>
            </a:r>
          </a:p>
          <a:p>
            <a:r>
              <a:rPr lang="en-US" sz="1900" dirty="0"/>
              <a:t>A major component of a bug tracking system is a database that records facts about known bugs</a:t>
            </a:r>
          </a:p>
          <a:p>
            <a:r>
              <a:rPr lang="en-US" sz="1900" dirty="0"/>
              <a:t>The main benefit of a bug-tracking system is to provide a clear centralized overview of development requests and their </a:t>
            </a:r>
            <a:r>
              <a:rPr lang="en-US" sz="1900" dirty="0" smtClean="0"/>
              <a:t>state</a:t>
            </a:r>
            <a:endParaRPr lang="en-US" sz="1900" dirty="0"/>
          </a:p>
          <a:p>
            <a:endParaRPr lang="en-US" sz="1900" dirty="0"/>
          </a:p>
        </p:txBody>
      </p:sp>
    </p:spTree>
    <p:extLst>
      <p:ext uri="{BB962C8B-B14F-4D97-AF65-F5344CB8AC3E}">
        <p14:creationId xmlns:p14="http://schemas.microsoft.com/office/powerpoint/2010/main" val="37314590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1.1: Defect Tracking Tool</a:t>
            </a:r>
            <a:r>
              <a:rPr lang="en-US" sz="1800" dirty="0"/>
              <a:t/>
            </a:r>
            <a:br>
              <a:rPr lang="en-US" sz="1800" dirty="0"/>
            </a:br>
            <a:r>
              <a:rPr lang="en-US" dirty="0"/>
              <a:t>Introduction to </a:t>
            </a:r>
            <a:r>
              <a:rPr lang="en-US" dirty="0" smtClean="0"/>
              <a:t>Bugzilla</a:t>
            </a:r>
            <a:endParaRPr lang="en-US" dirty="0"/>
          </a:p>
        </p:txBody>
      </p:sp>
      <p:sp>
        <p:nvSpPr>
          <p:cNvPr id="5" name="Content Placeholder 4"/>
          <p:cNvSpPr>
            <a:spLocks noGrp="1"/>
          </p:cNvSpPr>
          <p:nvPr>
            <p:ph idx="1"/>
          </p:nvPr>
        </p:nvSpPr>
        <p:spPr>
          <a:xfrm>
            <a:off x="298516" y="1494766"/>
            <a:ext cx="7139514" cy="4643751"/>
          </a:xfrm>
        </p:spPr>
        <p:txBody>
          <a:bodyPr/>
          <a:lstStyle/>
          <a:p>
            <a:r>
              <a:rPr lang="en-US" dirty="0"/>
              <a:t>Bugzilla is a popular development tool with issue tracking capabilities</a:t>
            </a:r>
          </a:p>
          <a:p>
            <a:r>
              <a:rPr lang="en-US" dirty="0"/>
              <a:t>Bugzilla is a web-based project management software that is being published as an Open Source Software</a:t>
            </a:r>
          </a:p>
          <a:p>
            <a:r>
              <a:rPr lang="en-US" dirty="0"/>
              <a:t>Bugzilla was originally created by the Mozilla Foundation to track bugs in the development</a:t>
            </a:r>
          </a:p>
          <a:p>
            <a:r>
              <a:rPr lang="en-US" dirty="0"/>
              <a:t>Bugzilla is powerful &amp; commanding tool that will allow your team to get organized and communicate effectively</a:t>
            </a:r>
          </a:p>
          <a:p>
            <a:r>
              <a:rPr lang="en-US" dirty="0"/>
              <a:t>It is allow tracking the bugs &amp; code changes efficiently</a:t>
            </a:r>
          </a:p>
          <a:p>
            <a:r>
              <a:rPr lang="en-US" dirty="0"/>
              <a:t>This Bug Tracking Tool is used many of top rated organizations like Mozilla, Facebook, NASA, Open Office, </a:t>
            </a:r>
            <a:r>
              <a:rPr lang="en-US" dirty="0" err="1"/>
              <a:t>RedHat</a:t>
            </a:r>
            <a:r>
              <a:rPr lang="en-US" dirty="0"/>
              <a:t> etc.</a:t>
            </a:r>
          </a:p>
          <a:p>
            <a:endParaRPr lang="en-US" dirty="0"/>
          </a:p>
        </p:txBody>
      </p:sp>
      <p:pic>
        <p:nvPicPr>
          <p:cNvPr id="8" name="Picture 2" descr="http://cdn.guru99.com/images/5-2015/050215_0525_Top20BugTra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832" y="2518036"/>
            <a:ext cx="1562100" cy="1248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402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1.1: Defect Tracking Tool</a:t>
            </a:r>
            <a:r>
              <a:rPr lang="en-US" sz="1800" dirty="0"/>
              <a:t/>
            </a:r>
            <a:br>
              <a:rPr lang="en-US" sz="1800" dirty="0"/>
            </a:br>
            <a:r>
              <a:rPr lang="en-US" dirty="0"/>
              <a:t>Features of </a:t>
            </a:r>
            <a:r>
              <a:rPr lang="en-US" dirty="0" smtClean="0"/>
              <a:t>Bugzilla</a:t>
            </a:r>
            <a:endParaRPr lang="en-US" dirty="0"/>
          </a:p>
        </p:txBody>
      </p:sp>
      <p:sp>
        <p:nvSpPr>
          <p:cNvPr id="4" name="Content Placeholder 3"/>
          <p:cNvSpPr>
            <a:spLocks noGrp="1"/>
          </p:cNvSpPr>
          <p:nvPr>
            <p:ph idx="1"/>
          </p:nvPr>
        </p:nvSpPr>
        <p:spPr/>
        <p:txBody>
          <a:bodyPr/>
          <a:lstStyle/>
          <a:p>
            <a:r>
              <a:rPr lang="en-US" sz="1800" dirty="0"/>
              <a:t>Sporting a number of advanced tools, from notifications to duplicate bug detection to shared searches, Bugzilla is certainly a more feature-rich option</a:t>
            </a:r>
          </a:p>
          <a:p>
            <a:r>
              <a:rPr lang="en-US" sz="1800" dirty="0"/>
              <a:t>Increased scalability and performance because of optimized structure of database</a:t>
            </a:r>
          </a:p>
          <a:p>
            <a:r>
              <a:rPr lang="en-US" sz="1800" dirty="0"/>
              <a:t>High security</a:t>
            </a:r>
          </a:p>
          <a:p>
            <a:r>
              <a:rPr lang="en-US" sz="1800" dirty="0"/>
              <a:t>Support advanced query tool &amp; save the queries</a:t>
            </a:r>
          </a:p>
          <a:p>
            <a:r>
              <a:rPr lang="en-US" sz="1800" dirty="0"/>
              <a:t>Bugzilla incorporated with email notification facility</a:t>
            </a:r>
          </a:p>
          <a:p>
            <a:r>
              <a:rPr lang="en-US" sz="1800" dirty="0"/>
              <a:t>Bugzilla allow to setup email preferences based on user profiles and also user can add other email ids.</a:t>
            </a:r>
          </a:p>
          <a:p>
            <a:r>
              <a:rPr lang="en-US" sz="1800" dirty="0"/>
              <a:t>Excellent Permissions system</a:t>
            </a:r>
          </a:p>
          <a:p>
            <a:r>
              <a:rPr lang="en-US" sz="1800" dirty="0"/>
              <a:t>Bugzilla has an advanced search system along with a comprehensive reporting tool, capable of generating charts and automated scheduled reports</a:t>
            </a:r>
          </a:p>
          <a:p>
            <a:r>
              <a:rPr lang="en-US" sz="1800" dirty="0"/>
              <a:t>Bugzilla is extensible and customizable, both in the fields themselves as well as featuring the ability to create custom workflows for bugs</a:t>
            </a:r>
          </a:p>
          <a:p>
            <a:r>
              <a:rPr lang="en-US" sz="1800" dirty="0"/>
              <a:t>It also works with many database </a:t>
            </a:r>
            <a:r>
              <a:rPr lang="en-US" sz="1800" dirty="0" err="1"/>
              <a:t>backends</a:t>
            </a:r>
            <a:r>
              <a:rPr lang="en-US" sz="1800" dirty="0"/>
              <a:t>, and many different languages are supported out of the </a:t>
            </a:r>
            <a:r>
              <a:rPr lang="en-US" sz="1800" dirty="0" smtClean="0"/>
              <a:t>box</a:t>
            </a:r>
            <a:endParaRPr lang="en-US" sz="1800" dirty="0"/>
          </a:p>
        </p:txBody>
      </p:sp>
    </p:spTree>
    <p:extLst>
      <p:ext uri="{BB962C8B-B14F-4D97-AF65-F5344CB8AC3E}">
        <p14:creationId xmlns:p14="http://schemas.microsoft.com/office/powerpoint/2010/main" val="613619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ugzilla-defect-tracking-tool">
            <a:hlinkClick r:id="rId3" tgtFrame="&quot;_blank&quot;"/>
          </p:cNvPr>
          <p:cNvPicPr/>
          <p:nvPr/>
        </p:nvPicPr>
        <p:blipFill>
          <a:blip r:embed="rId4">
            <a:extLst>
              <a:ext uri="{28A0092B-C50C-407E-A947-70E740481C1C}">
                <a14:useLocalDpi xmlns:a14="http://schemas.microsoft.com/office/drawing/2010/main" val="0"/>
              </a:ext>
            </a:extLst>
          </a:blip>
          <a:srcRect/>
          <a:stretch>
            <a:fillRect/>
          </a:stretch>
        </p:blipFill>
        <p:spPr bwMode="auto">
          <a:xfrm>
            <a:off x="476250" y="1338760"/>
            <a:ext cx="8191500" cy="4972050"/>
          </a:xfrm>
          <a:prstGeom prst="rect">
            <a:avLst/>
          </a:prstGeom>
          <a:noFill/>
          <a:ln>
            <a:noFill/>
          </a:ln>
        </p:spPr>
      </p:pic>
      <p:sp>
        <p:nvSpPr>
          <p:cNvPr id="3" name="Title 2"/>
          <p:cNvSpPr>
            <a:spLocks noGrp="1"/>
          </p:cNvSpPr>
          <p:nvPr>
            <p:ph type="title"/>
          </p:nvPr>
        </p:nvSpPr>
        <p:spPr/>
        <p:txBody>
          <a:bodyPr/>
          <a:lstStyle/>
          <a:p>
            <a:r>
              <a:rPr lang="en-US" sz="1400" dirty="0"/>
              <a:t>1.1: Defect Tracking Tool</a:t>
            </a:r>
            <a:r>
              <a:rPr lang="en-US" sz="1800" dirty="0"/>
              <a:t/>
            </a:r>
            <a:br>
              <a:rPr lang="en-US" sz="1800" dirty="0"/>
            </a:br>
            <a:r>
              <a:rPr lang="en-US" dirty="0"/>
              <a:t>Bugzilla – User </a:t>
            </a:r>
            <a:r>
              <a:rPr lang="en-US" dirty="0" smtClean="0"/>
              <a:t>Interface</a:t>
            </a:r>
            <a:endParaRPr lang="en-US" dirty="0"/>
          </a:p>
        </p:txBody>
      </p:sp>
    </p:spTree>
    <p:extLst>
      <p:ext uri="{BB962C8B-B14F-4D97-AF65-F5344CB8AC3E}">
        <p14:creationId xmlns:p14="http://schemas.microsoft.com/office/powerpoint/2010/main" val="2126004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1.1: Defect Tracking Tool</a:t>
            </a:r>
            <a:r>
              <a:rPr lang="en-US" sz="1800" dirty="0"/>
              <a:t/>
            </a:r>
            <a:br>
              <a:rPr lang="en-US" sz="1800" dirty="0"/>
            </a:br>
            <a:r>
              <a:rPr lang="en-US" dirty="0"/>
              <a:t>Introduction to </a:t>
            </a:r>
            <a:r>
              <a:rPr lang="en-US" dirty="0" err="1" smtClean="0"/>
              <a:t>Redmine</a:t>
            </a:r>
            <a:endParaRPr lang="en-US" dirty="0"/>
          </a:p>
        </p:txBody>
      </p:sp>
      <p:sp>
        <p:nvSpPr>
          <p:cNvPr id="4" name="Content Placeholder 3"/>
          <p:cNvSpPr>
            <a:spLocks noGrp="1"/>
          </p:cNvSpPr>
          <p:nvPr>
            <p:ph idx="1"/>
          </p:nvPr>
        </p:nvSpPr>
        <p:spPr>
          <a:xfrm>
            <a:off x="298516" y="1385582"/>
            <a:ext cx="6620899" cy="4643751"/>
          </a:xfrm>
        </p:spPr>
        <p:txBody>
          <a:bodyPr/>
          <a:lstStyle/>
          <a:p>
            <a:r>
              <a:rPr lang="en-US" sz="1800" dirty="0" err="1"/>
              <a:t>Redmine</a:t>
            </a:r>
            <a:r>
              <a:rPr lang="en-US" sz="1800" dirty="0"/>
              <a:t> is a web based most commonly used project management tool.</a:t>
            </a:r>
          </a:p>
          <a:p>
            <a:r>
              <a:rPr lang="en-US" sz="1800" dirty="0" err="1"/>
              <a:t>Redmine</a:t>
            </a:r>
            <a:r>
              <a:rPr lang="en-US" sz="1800" dirty="0"/>
              <a:t> is a popular issue tracking tool built on Ruby on Rails in 2006</a:t>
            </a:r>
          </a:p>
          <a:p>
            <a:r>
              <a:rPr lang="en-US" sz="1800" dirty="0" err="1"/>
              <a:t>Redmine</a:t>
            </a:r>
            <a:r>
              <a:rPr lang="en-US" sz="1800" dirty="0"/>
              <a:t> is capable of managing multiple projects and integrates with a number of version control systems</a:t>
            </a:r>
          </a:p>
          <a:p>
            <a:r>
              <a:rPr lang="en-US" sz="1800" dirty="0"/>
              <a:t>In addition to basic issue tracking, </a:t>
            </a:r>
            <a:r>
              <a:rPr lang="en-US" sz="1800" dirty="0" err="1"/>
              <a:t>Redmine</a:t>
            </a:r>
            <a:r>
              <a:rPr lang="en-US" sz="1800" dirty="0"/>
              <a:t> also offers forums, wikis, time tracking tools, and the ability to generate Gantt charts and calendars to track progress</a:t>
            </a:r>
          </a:p>
          <a:p>
            <a:r>
              <a:rPr lang="en-US" sz="1800" dirty="0" err="1"/>
              <a:t>Redmine</a:t>
            </a:r>
            <a:r>
              <a:rPr lang="en-US" sz="1800" dirty="0"/>
              <a:t> is fairly flexible in its setup, supporting numerous database </a:t>
            </a:r>
            <a:r>
              <a:rPr lang="en-US" sz="1800" dirty="0" err="1"/>
              <a:t>backends</a:t>
            </a:r>
            <a:r>
              <a:rPr lang="en-US" sz="1800" dirty="0"/>
              <a:t> and dozens of languages, and is customizable as well, featuring the ability to add custom fields to issues, users, projects and more</a:t>
            </a:r>
          </a:p>
          <a:p>
            <a:r>
              <a:rPr lang="en-US" sz="1800" dirty="0"/>
              <a:t>It can be further customized with a number of community-created plugins and themes</a:t>
            </a:r>
          </a:p>
          <a:p>
            <a:r>
              <a:rPr lang="en-US" sz="1800" dirty="0" err="1"/>
              <a:t>Redmine</a:t>
            </a:r>
            <a:r>
              <a:rPr lang="en-US" sz="1800" dirty="0"/>
              <a:t> is licensed as open source under the GPL version 2, the source code can be found in the project’s subversion repository or mirrored on </a:t>
            </a:r>
            <a:r>
              <a:rPr lang="en-US" sz="1800" dirty="0" smtClean="0"/>
              <a:t>GitHub</a:t>
            </a:r>
            <a:endParaRPr lang="en-US" sz="1800" dirty="0"/>
          </a:p>
        </p:txBody>
      </p:sp>
      <p:pic>
        <p:nvPicPr>
          <p:cNvPr id="8" name="Picture 2" descr="http://cdn.guru99.com/images/5-2015/050215_0525_Top20BugTra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674" y="1206195"/>
            <a:ext cx="2299034" cy="1168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0997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1.1: Defect Tracking Tool</a:t>
            </a:r>
            <a:r>
              <a:rPr lang="en-US" sz="1800" dirty="0"/>
              <a:t/>
            </a:r>
            <a:br>
              <a:rPr lang="en-US" sz="1800" dirty="0"/>
            </a:br>
            <a:r>
              <a:rPr lang="en-US" dirty="0"/>
              <a:t>Features of </a:t>
            </a:r>
            <a:r>
              <a:rPr lang="en-US" dirty="0" err="1" smtClean="0"/>
              <a:t>Redmine</a:t>
            </a:r>
            <a:endParaRPr lang="en-US" dirty="0"/>
          </a:p>
        </p:txBody>
      </p:sp>
      <p:sp>
        <p:nvSpPr>
          <p:cNvPr id="4" name="Content Placeholder 3"/>
          <p:cNvSpPr>
            <a:spLocks noGrp="1"/>
          </p:cNvSpPr>
          <p:nvPr>
            <p:ph idx="1"/>
          </p:nvPr>
        </p:nvSpPr>
        <p:spPr/>
        <p:txBody>
          <a:bodyPr/>
          <a:lstStyle/>
          <a:p>
            <a:r>
              <a:rPr lang="en-US" dirty="0"/>
              <a:t>It supports multiple projects on same time</a:t>
            </a:r>
          </a:p>
          <a:p>
            <a:r>
              <a:rPr lang="en-US" dirty="0"/>
              <a:t>Strong role based access control</a:t>
            </a:r>
          </a:p>
          <a:p>
            <a:r>
              <a:rPr lang="en-US" dirty="0"/>
              <a:t>Issue tracking system is more flexible</a:t>
            </a:r>
          </a:p>
          <a:p>
            <a:r>
              <a:rPr lang="en-US" dirty="0"/>
              <a:t>Gantt chart and calendar give support to the illustration of projects and their deadlines</a:t>
            </a:r>
          </a:p>
          <a:p>
            <a:r>
              <a:rPr lang="en-US" dirty="0"/>
              <a:t>Superior files and documents management</a:t>
            </a:r>
          </a:p>
          <a:p>
            <a:r>
              <a:rPr lang="en-US" dirty="0"/>
              <a:t>Email notifications based on projects</a:t>
            </a:r>
          </a:p>
          <a:p>
            <a:r>
              <a:rPr lang="en-US" dirty="0"/>
              <a:t>Efficient Time tracking</a:t>
            </a:r>
          </a:p>
          <a:p>
            <a:r>
              <a:rPr lang="en-US" dirty="0"/>
              <a:t>It support self-registration for users</a:t>
            </a:r>
          </a:p>
          <a:p>
            <a:r>
              <a:rPr lang="en-US" dirty="0"/>
              <a:t>Support Multiple languages</a:t>
            </a:r>
          </a:p>
          <a:p>
            <a:r>
              <a:rPr lang="en-US" dirty="0"/>
              <a:t>Support multiple platforms with multiple databases</a:t>
            </a:r>
          </a:p>
          <a:p>
            <a:endParaRPr lang="en-US" dirty="0"/>
          </a:p>
        </p:txBody>
      </p:sp>
    </p:spTree>
    <p:extLst>
      <p:ext uri="{BB962C8B-B14F-4D97-AF65-F5344CB8AC3E}">
        <p14:creationId xmlns:p14="http://schemas.microsoft.com/office/powerpoint/2010/main" val="103506099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2c69fdd3-93b5-4f70-a8b7-c47f91c604ac">Class book</Material_x0020_Type>
    <Category xmlns="2c69fdd3-93b5-4f70-a8b7-c47f91c604ac">Module Artifact</Category>
    <Level xmlns="2c69fdd3-93b5-4f70-a8b7-c47f91c604ac">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EC6D46B5BD495499271C92F7A434DD0" ma:contentTypeVersion="3" ma:contentTypeDescription="Create a new document." ma:contentTypeScope="" ma:versionID="bc3549bdc5e715daded4d71e9661f4b4">
  <xsd:schema xmlns:xsd="http://www.w3.org/2001/XMLSchema" xmlns:xs="http://www.w3.org/2001/XMLSchema" xmlns:p="http://schemas.microsoft.com/office/2006/metadata/properties" xmlns:ns2="2c69fdd3-93b5-4f70-a8b7-c47f91c604ac" targetNamespace="http://schemas.microsoft.com/office/2006/metadata/properties" ma:root="true" ma:fieldsID="1d7197367855d9835b2a79bc120bc1a5" ns2:_="">
    <xsd:import namespace="2c69fdd3-93b5-4f70-a8b7-c47f91c604ac"/>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69fdd3-93b5-4f70-a8b7-c47f91c604ac"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19F09557-E402-44AF-A2B4-C23ACD5A960D}"/>
</file>

<file path=docProps/app.xml><?xml version="1.0" encoding="utf-8"?>
<Properties xmlns="http://schemas.openxmlformats.org/officeDocument/2006/extended-properties" xmlns:vt="http://schemas.openxmlformats.org/officeDocument/2006/docPropsVTypes">
  <Template/>
  <TotalTime>3325</TotalTime>
  <Words>2052</Words>
  <Application>Microsoft Office PowerPoint</Application>
  <PresentationFormat>On-screen Show (4:3)</PresentationFormat>
  <Paragraphs>190</Paragraphs>
  <Slides>29</Slides>
  <Notes>29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6" baseType="lpstr">
      <vt:lpstr>Arial</vt:lpstr>
      <vt:lpstr>Wingdings</vt:lpstr>
      <vt:lpstr>Candara</vt:lpstr>
      <vt:lpstr>Helvetica Light</vt:lpstr>
      <vt:lpstr>Calibri</vt:lpstr>
      <vt:lpstr>2_Corporate Presentation Template (4x3 - Normal)</vt:lpstr>
      <vt:lpstr>think-cell Slide</vt:lpstr>
      <vt:lpstr>Defect Reporting and Defect Life Cycle Management</vt:lpstr>
      <vt:lpstr>Lesson Objectives</vt:lpstr>
      <vt:lpstr>Lesson Objectives</vt:lpstr>
      <vt:lpstr>1.1: Defect Tracking Tools Introduction to Defect Tracking Tool</vt:lpstr>
      <vt:lpstr>1.1: Defect Tracking Tool Introduction to Bugzilla</vt:lpstr>
      <vt:lpstr>1.1: Defect Tracking Tool Features of Bugzilla</vt:lpstr>
      <vt:lpstr>1.1: Defect Tracking Tool Bugzilla – User Interface</vt:lpstr>
      <vt:lpstr>1.1: Defect Tracking Tool Introduction to Redmine</vt:lpstr>
      <vt:lpstr>1.1: Defect Tracking Tool Features of Redmine</vt:lpstr>
      <vt:lpstr>1.1: Defect Tracking Tool Redmine – User Interface</vt:lpstr>
      <vt:lpstr>1.1: Defect Tracking Tool Introduction to JIRA</vt:lpstr>
      <vt:lpstr>1.1: Defect Tracking Tool Features of JIRA</vt:lpstr>
      <vt:lpstr>1.1: Defect Tracking Tool Features of JIRA</vt:lpstr>
      <vt:lpstr>1.1: Defect Tracking Tool JIRA – User Interface</vt:lpstr>
      <vt:lpstr>1.1: Defect Tracking Tool Introduction to Mantis</vt:lpstr>
      <vt:lpstr>1.1: Defect Tracking Tool Features of Mantis</vt:lpstr>
      <vt:lpstr>1.1: Defect Tracking Tool Features of Mantis</vt:lpstr>
      <vt:lpstr>1.1: Defect Tracking Tool Mantis – User Interface</vt:lpstr>
      <vt:lpstr>1.1: Defect Tracking Tool Introduction to HP ALM</vt:lpstr>
      <vt:lpstr>1.1: Defect Tracking Tool Features of HP ALM</vt:lpstr>
      <vt:lpstr>1.1: Defect Tracking Tool HP ALM – User Interface</vt:lpstr>
      <vt:lpstr>1.1: Defect Tracking Tool Introduction to IBM Rational ClearQuest</vt:lpstr>
      <vt:lpstr>1.1: Defect Tracking Tool Features of IBM Rational ClearQuest</vt:lpstr>
      <vt:lpstr>1.1: Defect Tracking Tool IBM Rational ClearQuest– User Interface</vt:lpstr>
      <vt:lpstr>1.1: Defect Tracking Tool Introduction to Trac</vt:lpstr>
      <vt:lpstr>1.1: Defect Tracking Tool Features of Trac</vt:lpstr>
      <vt:lpstr>1.1: Defect Tracking Tool Trac– User Interface</vt:lpstr>
      <vt:lpstr>Summary</vt:lpstr>
      <vt:lpstr>Review Question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iGATE</dc:creator>
  <cp:lastModifiedBy>Nande, Satyen</cp:lastModifiedBy>
  <cp:revision>179</cp:revision>
  <cp:lastPrinted>2016-08-11T09:48:23Z</cp:lastPrinted>
  <dcterms:created xsi:type="dcterms:W3CDTF">2012-05-18T02:59:15Z</dcterms:created>
  <dcterms:modified xsi:type="dcterms:W3CDTF">2017-01-09T08:52:15Z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0x010100FEC6D46B5BD495499271C92F7A434DD0</vt:lpwstr>
  </property>
  <property fmtid="{D5CDD505-2E9C-101B-9397-08002B2CF9AE}" pid="4" name="_SourceUrl">
    <vt:lpwstr/>
  </property>
</Properties>
</file>