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801600" cy="9601200" type="A3"/>
  <p:notesSz cx="14295120" cy="9865995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>
      <p:cViewPr>
        <p:scale>
          <a:sx n="50" d="100"/>
          <a:sy n="50" d="100"/>
        </p:scale>
        <p:origin x="-1584" y="-174"/>
      </p:cViewPr>
      <p:guideLst>
        <p:guide orient="horz" pos="3010"/>
        <p:guide pos="40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130"/>
    </p:cViewPr>
  </p:sorterViewPr>
  <p:notesViewPr>
    <p:cSldViewPr>
      <p:cViewPr varScale="1">
        <p:scale>
          <a:sx n="52" d="100"/>
          <a:sy n="52" d="100"/>
        </p:scale>
        <p:origin x="-1704" y="-90"/>
      </p:cViewPr>
      <p:guideLst>
        <p:guide orient="horz" pos="3092"/>
        <p:guide pos="45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944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8097838" y="0"/>
            <a:ext cx="61944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88D99-96C7-4BA3-93AD-CDD289545B3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61944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8097838" y="9371013"/>
            <a:ext cx="61944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094EA-051B-434C-A2EC-383AB3E0537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94689" cy="493316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97441" y="0"/>
            <a:ext cx="6194689" cy="493316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D14F7620-F145-42AF-8DE8-92F507A37CD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79950" y="739775"/>
            <a:ext cx="493553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9545" y="4686499"/>
            <a:ext cx="11436350" cy="4439841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6194689" cy="493316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97441" y="9371285"/>
            <a:ext cx="6194689" cy="493316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CCE938C1-8317-4E7F-BA22-8F2C8C8B014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149860" y="76200"/>
          <a:ext cx="12501245" cy="947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/>
                <a:gridCol w="732155"/>
                <a:gridCol w="804545"/>
                <a:gridCol w="208280"/>
                <a:gridCol w="1381125"/>
                <a:gridCol w="708025"/>
                <a:gridCol w="716280"/>
                <a:gridCol w="3827780"/>
                <a:gridCol w="2507615"/>
              </a:tblGrid>
              <a:tr h="617220">
                <a:tc gridSpan="9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STANDARD OPERATING PROCEDURE 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278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Product </a:t>
                      </a:r>
                      <a:r>
                        <a:rPr lang="en-US" sz="1400" b="1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Name:VOLVO D5 CABIN Side Door 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Part No: 14686566</a:t>
                      </a:r>
                      <a:r>
                        <a:rPr lang="en-US" sz="1400" b="1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    Main</a:t>
                      </a:r>
                      <a:r>
                        <a:rPr lang="en-US" sz="1400" b="1" baseline="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 part –14762190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Customer Name: M/S VOLVO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 No: 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MAG/FAB/SD/08</a:t>
                      </a:r>
                      <a:endParaRPr lang="en-US" sz="1400" b="1" dirty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74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Welding Station No: 8 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Station Name: WA Door </a:t>
                      </a:r>
                      <a:endParaRPr lang="en-US" sz="14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Machine SL no.:       6346</a:t>
                      </a:r>
                      <a:endParaRPr lang="en-US" sz="14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Process</a:t>
                      </a:r>
                      <a:r>
                        <a:rPr lang="en-US" sz="1400" b="1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: Spot  </a:t>
                      </a: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Welding – DOOR WA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latin typeface="Calibri" panose="020F0502020204030204" charset="0"/>
                          <a:cs typeface="Calibri" panose="020F0502020204030204" charset="0"/>
                        </a:rPr>
                        <a:t>Date: 05/04/2023</a:t>
                      </a:r>
                      <a:endParaRPr lang="en-US" sz="1400" b="1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6040">
                <a:tc grid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300" dirty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endParaRPr lang="en-US" altLang="zh-CN" sz="13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altLang="zh-CN" sz="1300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altLang="zh-CN" sz="1300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altLang="zh-CN" sz="1300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en-US" altLang="zh-CN" sz="1300" b="0" dirty="0">
                        <a:latin typeface="Calibri" panose="020F0502020204030204" charset="0"/>
                        <a:ea typeface="Arial" panose="020B0604020202020204" pitchFamily="34" charset="0"/>
                        <a:cs typeface="Calibri" panose="020F0502020204030204" charset="0"/>
                      </a:endParaRP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IN" sz="1300" dirty="0">
                          <a:sym typeface="+mn-ea"/>
                        </a:rPr>
                        <a:t> </a:t>
                      </a:r>
                      <a:endParaRPr lang="en-US" altLang="en-IN" sz="1300" b="1" dirty="0"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Process parameter</a:t>
                      </a:r>
                      <a:endParaRPr lang="en-IN" sz="1300" b="1" dirty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Spec</a:t>
                      </a:r>
                      <a:endParaRPr lang="en-IN" sz="1300" b="1" dirty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300" b="1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Unit</a:t>
                      </a:r>
                      <a:endParaRPr lang="en-IN" sz="13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3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Process parameter</a:t>
                      </a:r>
                      <a:endParaRPr lang="en-IN" sz="1300" b="1" dirty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Spec</a:t>
                      </a:r>
                      <a:endParaRPr lang="en-IN" sz="1300" b="1" dirty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300" b="1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Unit</a:t>
                      </a:r>
                      <a:endParaRPr lang="en-IN" sz="13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gridSpan="2"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altLang="en-US" sz="1400" b="1" u="sng" dirty="0">
                        <a:solidFill>
                          <a:srgbClr val="00B050"/>
                        </a:solidFill>
                        <a:ea typeface="Calibri" panose="020F0502020204030204"/>
                        <a:sym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u="sng" dirty="0">
                          <a:solidFill>
                            <a:srgbClr val="00B050"/>
                          </a:solidFill>
                          <a:ea typeface="Calibri" panose="020F0502020204030204"/>
                          <a:sym typeface="Arial" panose="020B0604020202020204" pitchFamily="34" charset="0"/>
                        </a:rPr>
                        <a:t>Quality Activities</a:t>
                      </a:r>
                      <a:r>
                        <a:rPr lang="en-IN" altLang="en-US" sz="1400" b="1" dirty="0">
                          <a:solidFill>
                            <a:srgbClr val="00B050"/>
                          </a:solidFill>
                          <a:ea typeface="Calibri" panose="020F0502020204030204"/>
                          <a:sym typeface="Arial" panose="020B0604020202020204" pitchFamily="34" charset="0"/>
                        </a:rPr>
                        <a:t>: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dirty="0">
                          <a:ea typeface="Calibri" panose="020F0502020204030204"/>
                          <a:sym typeface="Arial" panose="020B0604020202020204" pitchFamily="34" charset="0"/>
                        </a:rPr>
                        <a:t>Ensure Pitch and No of Spots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dirty="0">
                          <a:ea typeface="Calibri" panose="020F0502020204030204"/>
                          <a:sym typeface="Arial" panose="020B0604020202020204" pitchFamily="34" charset="0"/>
                        </a:rPr>
                        <a:t>Welding should be slightly inner from the Outer edge, No burn mark allowed.</a:t>
                      </a:r>
                      <a:endParaRPr lang="en-IN" altLang="en-US" sz="1400" b="1" dirty="0">
                        <a:ea typeface="Calibri" panose="020F0502020204030204"/>
                        <a:sym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altLang="en-US" sz="1400" b="1" u="sng" dirty="0">
                        <a:solidFill>
                          <a:srgbClr val="7030A0"/>
                        </a:solidFill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u="sng" dirty="0">
                          <a:solidFill>
                            <a:srgbClr val="7030A0"/>
                          </a:solidFill>
                          <a:ea typeface="Calibri" panose="020F0502020204030204"/>
                        </a:rPr>
                        <a:t>5S Activities: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dirty="0">
                          <a:ea typeface="Calibri" panose="020F0502020204030204"/>
                        </a:rPr>
                        <a:t>Clean the fixture ,M/c</a:t>
                      </a:r>
                      <a:r>
                        <a:rPr lang="en-IN" altLang="en-US" sz="1400" b="1" baseline="0" dirty="0">
                          <a:ea typeface="Calibri" panose="020F0502020204030204"/>
                        </a:rPr>
                        <a:t> </a:t>
                      </a:r>
                      <a:r>
                        <a:rPr lang="en-IN" altLang="en-US" sz="1400" b="1" dirty="0">
                          <a:ea typeface="Calibri" panose="020F0502020204030204"/>
                        </a:rPr>
                        <a:t>before start the work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dirty="0">
                          <a:ea typeface="Calibri" panose="020F0502020204030204"/>
                        </a:rPr>
                        <a:t>Arrange all the parts before start the work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dirty="0">
                          <a:ea typeface="Calibri" panose="020F0502020204030204"/>
                        </a:rPr>
                        <a:t>After welding keep the parts</a:t>
                      </a:r>
                      <a:r>
                        <a:rPr lang="en-US" altLang="en-IN" sz="1400" b="1" dirty="0">
                          <a:ea typeface="Calibri" panose="020F0502020204030204"/>
                        </a:rPr>
                        <a:t> in</a:t>
                      </a:r>
                      <a:r>
                        <a:rPr lang="en-IN" altLang="en-US" sz="1400" b="1" dirty="0">
                          <a:ea typeface="Calibri" panose="020F0502020204030204"/>
                        </a:rPr>
                        <a:t> suitable place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altLang="en-US" sz="1400" b="1" u="sng" dirty="0">
                        <a:solidFill>
                          <a:srgbClr val="FF0000"/>
                        </a:solidFill>
                        <a:ea typeface="Calibri" panose="020F0502020204030204"/>
                        <a:sym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b="1" u="sng" dirty="0">
                          <a:solidFill>
                            <a:srgbClr val="FF0000"/>
                          </a:solidFill>
                          <a:ea typeface="Calibri" panose="020F0502020204030204"/>
                          <a:sym typeface="Arial" panose="020B0604020202020204" pitchFamily="34" charset="0"/>
                        </a:rPr>
                        <a:t>Safety Activities:</a:t>
                      </a:r>
                      <a:r>
                        <a:rPr lang="en-IN" altLang="en-US" sz="1400" b="1" dirty="0">
                          <a:sym typeface="Arial" panose="020B0604020202020204" pitchFamily="34" charset="0"/>
                        </a:rPr>
                        <a:t>1.Wear the proper safety shoes, goggles, Leather apron, hand gloves &amp; Ear plug</a:t>
                      </a:r>
                      <a:endParaRPr lang="en-IN" altLang="en-US" sz="1400" b="1" dirty="0">
                        <a:ea typeface="Calibri" panose="020F050202020403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3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algn="l"/>
                      <a:r>
                        <a:rPr lang="en-US" altLang="en-IN" sz="1500" b="1" dirty="0">
                          <a:latin typeface="+mj-lt"/>
                        </a:rPr>
                        <a:t>Air Pressure</a:t>
                      </a:r>
                      <a:endParaRPr lang="en-US" altLang="en-IN" sz="1500" b="1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500" b="1" dirty="0">
                          <a:latin typeface="+mj-lt"/>
                        </a:rPr>
                        <a:t>3.4  -  4</a:t>
                      </a:r>
                      <a:endParaRPr lang="en-US" altLang="en-IN" sz="1500" b="1" dirty="0">
                        <a:latin typeface="+mj-lt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Kg/cm2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Weld Time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12.5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 marL="68580" marR="68580" marT="0" marB="0"/>
                </a:tc>
                <a:tc vMerge="1" hMerge="1">
                  <a:tcPr marL="68580" marR="68580" marT="0" marB="0"/>
                </a:tc>
              </a:tr>
              <a:tr h="324485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Working mode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IK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Current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13.2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KA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95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Control mode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NO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Impulse No.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01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415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Squeeze1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Slope Down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Squeeze 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34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Cold 3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Pre-weld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dirty="0" smtClean="0">
                          <a:sym typeface="+mn-ea"/>
                        </a:rPr>
                        <a:t>5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%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Post weld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cold 1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Post Power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5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%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Slope up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Hold time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10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endParaRPr lang="en-US" altLang="en-IN" sz="1500" b="1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</a:rPr>
                        <a:t>Off Time </a:t>
                      </a:r>
                      <a:endParaRPr lang="en-US" altLang="en-IN" sz="1500" b="1" dirty="0" smtClean="0">
                        <a:effectLst/>
                        <a:latin typeface="+mj-lt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dirty="0" smtClean="0"/>
                        <a:t>10</a:t>
                      </a:r>
                      <a:endParaRPr lang="en-US" altLang="en-IN" sz="1500" dirty="0" smtClean="0"/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IN" sz="1500" b="1" dirty="0" smtClean="0">
                          <a:effectLst/>
                          <a:latin typeface="+mj-lt"/>
                          <a:ea typeface="Calibri" panose="020F0502020204030204"/>
                          <a:cs typeface="Calibri" panose="020F0502020204030204" charset="0"/>
                          <a:sym typeface="+mn-ea"/>
                        </a:rPr>
                        <a:t>Cycles</a:t>
                      </a:r>
                      <a:endParaRPr lang="en-IN" sz="1500" dirty="0" smtClean="0"/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/>
                </a:tc>
                <a:tc vMerge="1" hMerge="1">
                  <a:tcPr/>
                </a:tc>
              </a:tr>
              <a:tr h="318770">
                <a:tc grid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Prepared b</a:t>
                      </a:r>
                      <a:r>
                        <a:rPr lang="en-US" altLang="en-IN" sz="13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y :  Mukesh</a:t>
                      </a:r>
                      <a:endParaRPr lang="en-US" altLang="en-IN" sz="13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 smtClean="0"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Approved  by</a:t>
                      </a:r>
                      <a:r>
                        <a:rPr lang="en-US" altLang="en-IN" sz="1300" b="1" dirty="0" smtClean="0"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 : </a:t>
                      </a:r>
                      <a:r>
                        <a:rPr lang="en-IN" sz="1300" b="1" dirty="0" smtClean="0"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 </a:t>
                      </a:r>
                      <a:r>
                        <a:rPr lang="en-US" altLang="en-IN" sz="1300" b="1" dirty="0" smtClean="0">
                          <a:effectLst/>
                          <a:latin typeface="Calibri" panose="020F0502020204030204" charset="0"/>
                          <a:ea typeface="Calibri" panose="020F0502020204030204"/>
                          <a:cs typeface="Calibri" panose="020F0502020204030204" charset="0"/>
                        </a:rPr>
                        <a:t>R.Suresh</a:t>
                      </a:r>
                      <a:endParaRPr lang="en-US" altLang="en-IN" sz="1300" b="1" dirty="0" smtClean="0">
                        <a:effectLst/>
                        <a:latin typeface="Calibri" panose="020F0502020204030204" charset="0"/>
                        <a:ea typeface="Calibri" panose="020F0502020204030204"/>
                        <a:cs typeface="Calibri" panose="020F0502020204030204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55" name="Group 13"/>
          <p:cNvGrpSpPr/>
          <p:nvPr/>
        </p:nvGrpSpPr>
        <p:grpSpPr>
          <a:xfrm>
            <a:off x="10123171" y="76200"/>
            <a:ext cx="2145665" cy="598170"/>
            <a:chOff x="0" y="0"/>
            <a:chExt cx="3505200" cy="1590189"/>
          </a:xfrm>
        </p:grpSpPr>
        <p:pic>
          <p:nvPicPr>
            <p:cNvPr id="156" name="Picture 1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477170"/>
              <a:ext cx="3505200" cy="1113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7" name="Picture 15" descr="http://www.mag-india.com/images/logo_home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981200" y="0"/>
              <a:ext cx="1356893" cy="675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4" name="Straight Arrow Connector 103"/>
          <p:cNvCxnSpPr/>
          <p:nvPr/>
        </p:nvCxnSpPr>
        <p:spPr>
          <a:xfrm>
            <a:off x="7216140" y="53714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5240" y="2221230"/>
            <a:ext cx="6165850" cy="277368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IN" sz="1800" b="1" u="sng" dirty="0"/>
              <a:t>Procedure :</a:t>
            </a:r>
            <a:endParaRPr lang="en-IN" sz="1800" b="1" u="sng" dirty="0"/>
          </a:p>
          <a:p>
            <a:pPr marL="480060" indent="-480060">
              <a:buAutoNum type="arabicParenR"/>
            </a:pPr>
            <a:r>
              <a:rPr lang="en-IN" sz="1400" dirty="0"/>
              <a:t>Turn</a:t>
            </a:r>
            <a:r>
              <a:rPr lang="en-US" altLang="en-IN" sz="1400" dirty="0"/>
              <a:t> on </a:t>
            </a:r>
            <a:r>
              <a:rPr lang="en-IN" sz="1400" dirty="0"/>
              <a:t> the key</a:t>
            </a:r>
            <a:r>
              <a:rPr lang="en-US" altLang="en-IN" sz="1400" dirty="0"/>
              <a:t> as Shown in Fig No.1 and check Air pressure 3.4 to 4 Kg/cm2 as shown in Fig No.2</a:t>
            </a:r>
            <a:endParaRPr lang="en-IN" sz="1400" dirty="0"/>
          </a:p>
          <a:p>
            <a:pPr marL="480060" indent="-480060">
              <a:buAutoNum type="arabicParenR"/>
            </a:pPr>
            <a:r>
              <a:rPr lang="en-IN" sz="1400" dirty="0">
                <a:sym typeface="+mn-ea"/>
              </a:rPr>
              <a:t>Select the program </a:t>
            </a:r>
            <a:r>
              <a:rPr lang="en-US" altLang="en-IN" sz="1400" dirty="0">
                <a:sym typeface="+mn-ea"/>
              </a:rPr>
              <a:t>no. PR01 and move program selection  Knob at Number 01 as shown in Fig No.3</a:t>
            </a:r>
            <a:endParaRPr lang="en-IN" sz="1400" dirty="0"/>
          </a:p>
          <a:p>
            <a:pPr marL="480060" indent="-480060">
              <a:buAutoNum type="arabicParenR"/>
            </a:pPr>
            <a:r>
              <a:rPr lang="en-IN" sz="1400" dirty="0"/>
              <a:t>Ensure No water leakage</a:t>
            </a:r>
            <a:r>
              <a:rPr lang="en-US" altLang="en-IN" sz="1400" dirty="0"/>
              <a:t>.</a:t>
            </a:r>
            <a:endParaRPr lang="en-IN" sz="1400" dirty="0"/>
          </a:p>
          <a:p>
            <a:pPr marL="480060" indent="-480060">
              <a:buAutoNum type="arabicParenR"/>
            </a:pPr>
            <a:r>
              <a:rPr lang="en-IN" sz="1400" dirty="0"/>
              <a:t>Ensure the Top and bottom electrode  free from sharp edge, Highpoints and welding  ends filed and Flat.</a:t>
            </a:r>
            <a:r>
              <a:rPr lang="en-US" altLang="en-IN" sz="1400" dirty="0">
                <a:sym typeface="+mn-ea"/>
              </a:rPr>
              <a:t>as shown in Fig No.4</a:t>
            </a:r>
            <a:endParaRPr lang="en-IN" sz="1400" dirty="0"/>
          </a:p>
          <a:p>
            <a:pPr marL="480060" indent="-480060">
              <a:buAutoNum type="arabicParenR"/>
            </a:pPr>
            <a:r>
              <a:rPr lang="en-IN" sz="1400" dirty="0"/>
              <a:t>Place the Door on the Fixture </a:t>
            </a:r>
            <a:r>
              <a:rPr lang="en-US" altLang="en-IN" sz="1400" dirty="0">
                <a:sym typeface="+mn-ea"/>
              </a:rPr>
              <a:t>as shown in Fig No.5 </a:t>
            </a:r>
            <a:r>
              <a:rPr lang="en-IN" sz="1400" dirty="0"/>
              <a:t>and Do the spot welding by pressing the </a:t>
            </a:r>
            <a:r>
              <a:rPr lang="en-US" altLang="en-IN" sz="1400" dirty="0"/>
              <a:t>hand  two Bottons at a time </a:t>
            </a:r>
            <a:r>
              <a:rPr lang="en-IN" sz="1400" dirty="0"/>
              <a:t>. No of spot and pitch should</a:t>
            </a:r>
            <a:r>
              <a:rPr lang="en-US" altLang="en-IN" sz="1400" dirty="0"/>
              <a:t> </a:t>
            </a:r>
            <a:r>
              <a:rPr lang="en-IN" sz="1400" dirty="0"/>
              <a:t>be as per shown</a:t>
            </a:r>
            <a:r>
              <a:rPr lang="en-US" altLang="en-IN" sz="1400" dirty="0"/>
              <a:t> in </a:t>
            </a:r>
            <a:r>
              <a:rPr lang="en-US" altLang="en-IN" sz="1400" dirty="0">
                <a:sym typeface="+mn-ea"/>
              </a:rPr>
              <a:t>Fig No. 5, 6 and 7.</a:t>
            </a:r>
            <a:endParaRPr lang="en-IN" sz="1400" dirty="0"/>
          </a:p>
          <a:p>
            <a:pPr marL="480060" indent="-480060">
              <a:buAutoNum type="arabicParenR" startAt="6"/>
            </a:pPr>
            <a:r>
              <a:rPr lang="en-IN" sz="1400" dirty="0"/>
              <a:t>After completion remove  the</a:t>
            </a:r>
            <a:r>
              <a:rPr lang="en-US" altLang="en-IN" sz="1400" dirty="0"/>
              <a:t>  </a:t>
            </a:r>
            <a:r>
              <a:rPr lang="en-IN" sz="1400" dirty="0"/>
              <a:t>Door and Move to</a:t>
            </a:r>
            <a:r>
              <a:rPr lang="en-US" altLang="en-IN" sz="1400" dirty="0"/>
              <a:t>  </a:t>
            </a:r>
            <a:r>
              <a:rPr lang="en-IN" sz="1400" dirty="0"/>
              <a:t>sandering</a:t>
            </a:r>
            <a:r>
              <a:rPr lang="en-US" altLang="en-IN" sz="1400" dirty="0"/>
              <a:t> </a:t>
            </a:r>
            <a:r>
              <a:rPr lang="en-IN" sz="1400" dirty="0">
                <a:sym typeface="+mn-ea"/>
              </a:rPr>
              <a:t>process</a:t>
            </a:r>
            <a:r>
              <a:rPr lang="en-US" altLang="en-IN" sz="1400" dirty="0">
                <a:sym typeface="+mn-ea"/>
              </a:rPr>
              <a:t>.</a:t>
            </a:r>
            <a:r>
              <a:rPr lang="en-US" altLang="en-IN" sz="1400" dirty="0"/>
              <a:t>      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5029200"/>
            <a:ext cx="3151505" cy="108077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IN" sz="1400" dirty="0"/>
              <a:t>P7</a:t>
            </a:r>
            <a:r>
              <a:rPr lang="en-US" altLang="en-IN" sz="1400" dirty="0"/>
              <a:t>0</a:t>
            </a:r>
            <a:r>
              <a:rPr lang="en-IN" sz="1400" dirty="0"/>
              <a:t>=</a:t>
            </a:r>
            <a:r>
              <a:rPr lang="en-IN" sz="1400" dirty="0">
                <a:sym typeface="+mn-ea"/>
              </a:rPr>
              <a:t>No of </a:t>
            </a:r>
            <a:r>
              <a:rPr lang="en-US" altLang="en-IN" sz="1400" dirty="0">
                <a:sym typeface="+mn-ea"/>
              </a:rPr>
              <a:t>P</a:t>
            </a:r>
            <a:r>
              <a:rPr lang="en-IN" sz="1400" dirty="0">
                <a:sym typeface="+mn-ea"/>
              </a:rPr>
              <a:t>laces</a:t>
            </a:r>
            <a:r>
              <a:rPr lang="en-US" altLang="en-IN" sz="1400" dirty="0">
                <a:sym typeface="+mn-ea"/>
              </a:rPr>
              <a:t> X </a:t>
            </a:r>
            <a:r>
              <a:rPr lang="en-IN" sz="1400" dirty="0"/>
              <a:t>Pitch 7</a:t>
            </a:r>
            <a:r>
              <a:rPr lang="en-US" altLang="en-IN" sz="1400" dirty="0"/>
              <a:t>0</a:t>
            </a:r>
            <a:r>
              <a:rPr lang="en-IN" sz="1400" dirty="0"/>
              <a:t>mm</a:t>
            </a:r>
            <a:r>
              <a:rPr lang="en-IN" sz="2000" dirty="0"/>
              <a:t> </a:t>
            </a:r>
            <a:endParaRPr lang="en-IN" sz="2000" dirty="0"/>
          </a:p>
          <a:p>
            <a:r>
              <a:rPr lang="en-US" altLang="en-IN" sz="1400" dirty="0"/>
              <a:t>Door Outer Peripheri spots =67 x P70 </a:t>
            </a:r>
            <a:endParaRPr lang="en-US" altLang="en-IN" sz="1400" dirty="0"/>
          </a:p>
          <a:p>
            <a:r>
              <a:rPr lang="en-US" altLang="en-IN" sz="1400" dirty="0"/>
              <a:t>Door Top cut Inside </a:t>
            </a:r>
            <a:r>
              <a:rPr lang="en-US" altLang="en-IN" sz="1400" dirty="0">
                <a:sym typeface="+mn-ea"/>
              </a:rPr>
              <a:t>spots</a:t>
            </a:r>
            <a:r>
              <a:rPr lang="en-US" altLang="en-IN" sz="1400" dirty="0"/>
              <a:t>=45 X P70</a:t>
            </a:r>
            <a:endParaRPr lang="en-US" altLang="en-IN" sz="1400" dirty="0"/>
          </a:p>
          <a:p>
            <a:r>
              <a:rPr lang="en-US" altLang="en-IN" sz="1400" dirty="0"/>
              <a:t>Door Bottom Cut Inside </a:t>
            </a:r>
            <a:r>
              <a:rPr lang="en-US" altLang="en-IN" sz="1400" dirty="0">
                <a:sym typeface="+mn-ea"/>
              </a:rPr>
              <a:t>spots</a:t>
            </a:r>
            <a:r>
              <a:rPr lang="en-US" altLang="en-IN" sz="1400" dirty="0"/>
              <a:t> =36 x P70</a:t>
            </a:r>
            <a:endParaRPr lang="en-US" altLang="en-IN" sz="1400" dirty="0"/>
          </a:p>
        </p:txBody>
      </p:sp>
      <p:sp>
        <p:nvSpPr>
          <p:cNvPr id="10" name="TextBox 24"/>
          <p:cNvSpPr txBox="1"/>
          <p:nvPr/>
        </p:nvSpPr>
        <p:spPr>
          <a:xfrm>
            <a:off x="6550660" y="4994910"/>
            <a:ext cx="5795010" cy="55753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p>
            <a:r>
              <a:rPr lang="en-US" altLang="en-IN" sz="1400" b="1" dirty="0"/>
              <a:t>Dressing Frequency: </a:t>
            </a:r>
            <a:r>
              <a:rPr lang="en-IN" sz="1400" dirty="0"/>
              <a:t> </a:t>
            </a:r>
            <a:r>
              <a:rPr lang="en-US" altLang="en-IN" sz="1400" dirty="0"/>
              <a:t> Once After  Two Door      </a:t>
            </a:r>
            <a:r>
              <a:rPr lang="en-US" altLang="en-IN" sz="1400" b="1" dirty="0"/>
              <a:t>Carbon test</a:t>
            </a:r>
            <a:r>
              <a:rPr lang="en-US" altLang="en-IN" sz="1400" dirty="0"/>
              <a:t>:Every set up</a:t>
            </a:r>
            <a:endParaRPr lang="en-US" altLang="en-IN" sz="1400" dirty="0"/>
          </a:p>
          <a:p>
            <a:r>
              <a:rPr lang="en-US" altLang="en-IN" sz="1400" b="1" dirty="0"/>
              <a:t>Filing Frequency : </a:t>
            </a:r>
            <a:r>
              <a:rPr lang="en-US" altLang="en-IN" sz="1400" dirty="0"/>
              <a:t>Once in one Door                    </a:t>
            </a:r>
            <a:r>
              <a:rPr lang="en-US" altLang="en-IN" sz="1400" b="1" dirty="0"/>
              <a:t> Chisel Test: </a:t>
            </a:r>
            <a:r>
              <a:rPr lang="en-US" altLang="en-IN" sz="1400" dirty="0"/>
              <a:t>Every set up</a:t>
            </a:r>
            <a:endParaRPr lang="en-US" altLang="en-IN" sz="1400" dirty="0"/>
          </a:p>
        </p:txBody>
      </p:sp>
      <p:pic>
        <p:nvPicPr>
          <p:cNvPr id="14" name="Picture 13" descr="IMG_20230405_1558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2019300" cy="269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IMG_20230405_150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30905"/>
            <a:ext cx="1666240" cy="1255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IMG_20230405_155349"/>
          <p:cNvPicPr>
            <a:picLocks noChangeAspect="1"/>
          </p:cNvPicPr>
          <p:nvPr/>
        </p:nvPicPr>
        <p:blipFill>
          <a:blip r:embed="rId5"/>
          <a:srcRect l="2946" t="11301" r="11877" b="8466"/>
          <a:stretch>
            <a:fillRect/>
          </a:stretch>
        </p:blipFill>
        <p:spPr>
          <a:xfrm>
            <a:off x="2362200" y="2362200"/>
            <a:ext cx="2122170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8" name="Rounded Rectangular Callout 47"/>
          <p:cNvSpPr/>
          <p:nvPr/>
        </p:nvSpPr>
        <p:spPr>
          <a:xfrm>
            <a:off x="2286000" y="2514600"/>
            <a:ext cx="1104265" cy="323215"/>
          </a:xfrm>
          <a:prstGeom prst="wedgeRoundRectCallout">
            <a:avLst>
              <a:gd name="adj1" fmla="val -179959"/>
              <a:gd name="adj2" fmla="val 1227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r>
              <a:rPr lang="en-US" altLang="en-IN" sz="1300" dirty="0">
                <a:solidFill>
                  <a:schemeClr val="tx1"/>
                </a:solidFill>
              </a:rPr>
              <a:t>67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286000" y="3048000"/>
            <a:ext cx="1066165" cy="382905"/>
          </a:xfrm>
          <a:prstGeom prst="wedgeRoundRectCallout">
            <a:avLst>
              <a:gd name="adj1" fmla="val -196277"/>
              <a:gd name="adj2" fmla="val -1069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p>
            <a:r>
              <a:rPr lang="en-US" altLang="en-IN" sz="1300" dirty="0">
                <a:solidFill>
                  <a:schemeClr val="tx1"/>
                </a:solidFill>
              </a:rPr>
              <a:t>45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286000" y="3657600"/>
            <a:ext cx="1053465" cy="361315"/>
          </a:xfrm>
          <a:prstGeom prst="wedgeRoundRectCallout">
            <a:avLst>
              <a:gd name="adj1" fmla="val -209975"/>
              <a:gd name="adj2" fmla="val -3453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r>
              <a:rPr lang="en-US" altLang="en-IN" sz="1300" dirty="0">
                <a:solidFill>
                  <a:schemeClr val="tx1"/>
                </a:solidFill>
              </a:rPr>
              <a:t>36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286000" y="3657600"/>
            <a:ext cx="1053465" cy="361315"/>
          </a:xfrm>
          <a:prstGeom prst="wedgeRoundRectCallout">
            <a:avLst>
              <a:gd name="adj1" fmla="val 58378"/>
              <a:gd name="adj2" fmla="val 2459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p>
            <a:r>
              <a:rPr lang="en-US" altLang="en-IN" sz="1300" dirty="0">
                <a:solidFill>
                  <a:schemeClr val="tx1"/>
                </a:solidFill>
              </a:rPr>
              <a:t>36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286000" y="3048000"/>
            <a:ext cx="1066165" cy="382905"/>
          </a:xfrm>
          <a:prstGeom prst="wedgeRoundRectCallout">
            <a:avLst>
              <a:gd name="adj1" fmla="val 132549"/>
              <a:gd name="adj2" fmla="val 7271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p>
            <a:r>
              <a:rPr lang="en-US" altLang="en-IN" sz="1300" dirty="0">
                <a:solidFill>
                  <a:schemeClr val="tx1"/>
                </a:solidFill>
              </a:rPr>
              <a:t>45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2514600"/>
            <a:ext cx="1104265" cy="323215"/>
          </a:xfrm>
          <a:prstGeom prst="wedgeRoundRectCallout">
            <a:avLst>
              <a:gd name="adj1" fmla="val 115899"/>
              <a:gd name="adj2" fmla="val -303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p>
            <a:r>
              <a:rPr lang="en-US" altLang="en-IN" sz="1300" dirty="0">
                <a:solidFill>
                  <a:schemeClr val="tx1"/>
                </a:solidFill>
              </a:rPr>
              <a:t>67 X (P70)</a:t>
            </a:r>
            <a:endParaRPr lang="en-US" altLang="en-IN" sz="1300" dirty="0">
              <a:solidFill>
                <a:schemeClr val="tx1"/>
              </a:solidFill>
            </a:endParaRPr>
          </a:p>
        </p:txBody>
      </p:sp>
      <p:pic>
        <p:nvPicPr>
          <p:cNvPr id="2" name="Picture 1" descr="IMG_20230406_1156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754880"/>
            <a:ext cx="854075" cy="1139190"/>
          </a:xfrm>
          <a:prstGeom prst="rect">
            <a:avLst/>
          </a:prstGeom>
        </p:spPr>
      </p:pic>
      <p:pic>
        <p:nvPicPr>
          <p:cNvPr id="6" name="Picture 5" descr="IMG_20230406_1047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286000"/>
            <a:ext cx="804545" cy="1073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IMG_20230406_1057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8030" y="4778375"/>
            <a:ext cx="818515" cy="109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IMG_20230406_1141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615" y="2286000"/>
            <a:ext cx="817880" cy="1090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Oval 14"/>
          <p:cNvSpPr/>
          <p:nvPr/>
        </p:nvSpPr>
        <p:spPr>
          <a:xfrm>
            <a:off x="4640580" y="2208530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Fig-1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72000" y="5767070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Fig-4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61965" y="2209800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Fig-2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28615" y="3455035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Fig-3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61965" y="5803900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Fig-7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000" y="4647565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Fig-5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23515" y="4778375"/>
            <a:ext cx="666750" cy="3060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ysClr val="windowText" lastClr="000000"/>
                </a:solidFill>
              </a:rPr>
              <a:t>Fig-6</a:t>
            </a:r>
            <a:endParaRPr 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6477000" y="5552440"/>
            <a:ext cx="6054090" cy="55753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p>
            <a:r>
              <a:rPr lang="en-US" altLang="en-IN" sz="1400" b="1" dirty="0"/>
              <a:t>Note:</a:t>
            </a:r>
            <a:r>
              <a:rPr lang="en-US" altLang="en-IN" sz="1400" dirty="0"/>
              <a:t> For  Door Outer Peripheri Spot welding use Flat tip electrode Bottom and Round Tip at Top side and Door inside weld use round tip electrode both side.</a:t>
            </a:r>
            <a:endParaRPr lang="en-US" alt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10232</Words>
  <Application>WPS Presentation</Application>
  <PresentationFormat>A3 Paper (297x420 mm)</PresentationFormat>
  <Paragraphs>517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Times New Roman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R</dc:creator>
  <cp:lastModifiedBy>tejas.me</cp:lastModifiedBy>
  <cp:revision>101</cp:revision>
  <dcterms:created xsi:type="dcterms:W3CDTF">2006-08-16T00:00:00Z</dcterms:created>
  <dcterms:modified xsi:type="dcterms:W3CDTF">2023-04-06T12:23:01Z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