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81" r:id="rId6"/>
    <p:sldId id="273" r:id="rId7"/>
    <p:sldId id="271" r:id="rId8"/>
    <p:sldId id="261" r:id="rId9"/>
    <p:sldId id="265" r:id="rId10"/>
    <p:sldId id="267" r:id="rId11"/>
    <p:sldId id="272" r:id="rId12"/>
    <p:sldId id="269" r:id="rId13"/>
    <p:sldId id="279" r:id="rId14"/>
    <p:sldId id="276" r:id="rId15"/>
    <p:sldId id="274" r:id="rId16"/>
    <p:sldId id="275" r:id="rId17"/>
    <p:sldId id="264" r:id="rId18"/>
    <p:sldId id="278" r:id="rId19"/>
    <p:sldId id="280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7" autoAdjust="0"/>
    <p:restoredTop sz="99328" autoAdjust="0"/>
  </p:normalViewPr>
  <p:slideViewPr>
    <p:cSldViewPr showGuides="1">
      <p:cViewPr varScale="1">
        <p:scale>
          <a:sx n="87" d="100"/>
          <a:sy n="87" d="100"/>
        </p:scale>
        <p:origin x="-480" y="-84"/>
      </p:cViewPr>
      <p:guideLst>
        <p:guide orient="horz" pos="2160"/>
        <p:guide orient="horz" pos="346"/>
        <p:guide pos="249"/>
        <p:guide pos="2880"/>
        <p:guide pos="2971"/>
        <p:guide pos="2789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7862C-5FF3-4DD9-8AC1-B58B39D9351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E285C-BDFB-44AF-9FBF-AA0080601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7"/>
          <p:cNvSpPr/>
          <p:nvPr userDrawn="1"/>
        </p:nvSpPr>
        <p:spPr>
          <a:xfrm>
            <a:off x="8722236" y="-4675"/>
            <a:ext cx="419364" cy="409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368"/>
          <p:cNvSpPr/>
          <p:nvPr/>
        </p:nvSpPr>
        <p:spPr>
          <a:xfrm rot="5400000">
            <a:off x="4533189" y="10486"/>
            <a:ext cx="409338" cy="388363"/>
          </a:xfrm>
          <a:prstGeom prst="triangle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67"/>
          <p:cNvSpPr/>
          <p:nvPr/>
        </p:nvSpPr>
        <p:spPr>
          <a:xfrm>
            <a:off x="0" y="-1"/>
            <a:ext cx="4543676" cy="409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427984" cy="418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48680"/>
            <a:ext cx="9141600" cy="6309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85568" y="11528"/>
            <a:ext cx="442392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AB4030D0-224D-4747-9AEF-758FE15D0C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48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67"/>
          <p:cNvSpPr/>
          <p:nvPr userDrawn="1"/>
        </p:nvSpPr>
        <p:spPr>
          <a:xfrm>
            <a:off x="8722236" y="-4675"/>
            <a:ext cx="419364" cy="409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Isosceles Triangle 368"/>
          <p:cNvSpPr/>
          <p:nvPr userDrawn="1"/>
        </p:nvSpPr>
        <p:spPr>
          <a:xfrm rot="5400000">
            <a:off x="4533189" y="10486"/>
            <a:ext cx="409338" cy="388363"/>
          </a:xfrm>
          <a:prstGeom prst="triangle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67"/>
          <p:cNvSpPr/>
          <p:nvPr userDrawn="1"/>
        </p:nvSpPr>
        <p:spPr>
          <a:xfrm>
            <a:off x="0" y="-1"/>
            <a:ext cx="4543676" cy="4093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427984" cy="418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685568" y="11528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4030D0-224D-4747-9AEF-758FE15D0C16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6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2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30D0-224D-4747-9AEF-758FE15D0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jh836.tistory.com/14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u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url.haxx.se/docs/manu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adrenalinee31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-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REST endpoint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ResponseBody</a:t>
            </a:r>
            <a:r>
              <a:rPr lang="en-US" altLang="ko-KR" dirty="0"/>
              <a:t> : </a:t>
            </a:r>
            <a:r>
              <a:rPr lang="en-US" altLang="ko-KR" dirty="0" err="1"/>
              <a:t>ModelAndView</a:t>
            </a:r>
            <a:r>
              <a:rPr lang="ko-KR" altLang="en-US" dirty="0"/>
              <a:t>를 </a:t>
            </a:r>
            <a:r>
              <a:rPr lang="ko-KR" altLang="en-US" dirty="0" err="1"/>
              <a:t>스킵하고</a:t>
            </a:r>
            <a:r>
              <a:rPr lang="ko-KR" altLang="en-US" dirty="0"/>
              <a:t> 메시지변환기 사용해서 리소스를  전송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: </a:t>
            </a:r>
            <a:r>
              <a:rPr lang="en-US" altLang="ko-KR" dirty="0" err="1"/>
              <a:t>HttpMessageConverter</a:t>
            </a:r>
            <a:r>
              <a:rPr lang="ko-KR" altLang="en-US" dirty="0"/>
              <a:t>를 사용해서 선언한 </a:t>
            </a:r>
            <a:r>
              <a:rPr lang="ko-KR" altLang="en-US" dirty="0" err="1"/>
              <a:t>메서드</a:t>
            </a:r>
            <a:r>
              <a:rPr lang="ko-KR" altLang="en-US" dirty="0"/>
              <a:t> 인자 타입으로 </a:t>
            </a:r>
            <a:r>
              <a:rPr lang="ko-KR" altLang="en-US" dirty="0" smtClean="0"/>
              <a:t>변환한다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971997"/>
            <a:ext cx="806489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@Controller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RestfulUserController</a:t>
            </a:r>
            <a:r>
              <a:rPr lang="en-US" altLang="ko-KR" sz="1400" b="1" dirty="0"/>
              <a:t> {</a:t>
            </a:r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ResponseBody</a:t>
            </a:r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(method=</a:t>
            </a:r>
            <a:r>
              <a:rPr lang="en-US" altLang="ko-KR" sz="1400" b="1" dirty="0" err="1"/>
              <a:t>RequestMethod.GET</a:t>
            </a:r>
            <a:r>
              <a:rPr lang="en-US" altLang="ko-KR" sz="1400" b="1" dirty="0"/>
              <a:t>, consumes=“application/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” 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Map </a:t>
            </a:r>
            <a:r>
              <a:rPr lang="en-US" altLang="ko-KR" sz="1400" b="1" dirty="0" err="1"/>
              <a:t>getUserList</a:t>
            </a:r>
            <a:r>
              <a:rPr lang="en-US" altLang="ko-KR" sz="1400" b="1" dirty="0"/>
              <a:t>() {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916213"/>
            <a:ext cx="806489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RestController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RestfulUserController</a:t>
            </a:r>
            <a:r>
              <a:rPr lang="en-US" altLang="ko-KR" sz="1400" b="1" dirty="0"/>
              <a:t> {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(method=</a:t>
            </a:r>
            <a:r>
              <a:rPr lang="en-US" altLang="ko-KR" sz="1400" b="1" dirty="0" err="1"/>
              <a:t>RequestMethod.GET</a:t>
            </a:r>
            <a:r>
              <a:rPr lang="en-US" altLang="ko-KR" sz="1400" b="1" dirty="0"/>
              <a:t>, consumes=“application/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” 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Map </a:t>
            </a:r>
            <a:r>
              <a:rPr lang="en-US" altLang="ko-KR" sz="1400" b="1" dirty="0" err="1"/>
              <a:t>getUserList</a:t>
            </a:r>
            <a:r>
              <a:rPr lang="en-US" altLang="ko-KR" sz="1400" b="1" dirty="0" smtClean="0"/>
              <a:t>(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RequestBody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 err="1" smtClean="0"/>
              <a:t>UserVO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vo</a:t>
            </a:r>
            <a:r>
              <a:rPr lang="en-US" altLang="ko-KR" sz="1400" b="1" dirty="0" smtClean="0"/>
              <a:t>) </a:t>
            </a:r>
            <a:r>
              <a:rPr lang="en-US" altLang="ko-KR" sz="1400" b="1" dirty="0"/>
              <a:t>{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0432" y="1052736"/>
            <a:ext cx="84197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= </a:t>
            </a:r>
            <a:r>
              <a:rPr lang="en-US" altLang="ko-KR" dirty="0"/>
              <a:t>@</a:t>
            </a:r>
            <a:r>
              <a:rPr lang="en-US" altLang="ko-KR" dirty="0" smtClean="0"/>
              <a:t>Controller  +  </a:t>
            </a:r>
            <a:r>
              <a:rPr lang="en-US" altLang="ko-KR" dirty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08341" y="1556792"/>
            <a:ext cx="3507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@Controller + @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ResponseBody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Group 411"/>
          <p:cNvGrpSpPr/>
          <p:nvPr/>
        </p:nvGrpSpPr>
        <p:grpSpPr>
          <a:xfrm>
            <a:off x="467544" y="1628800"/>
            <a:ext cx="231349" cy="226884"/>
            <a:chOff x="1855214" y="1333680"/>
            <a:chExt cx="306961" cy="301037"/>
          </a:xfrm>
        </p:grpSpPr>
        <p:sp>
          <p:nvSpPr>
            <p:cNvPr id="11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08341" y="3491716"/>
            <a:ext cx="271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RestController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411"/>
          <p:cNvGrpSpPr/>
          <p:nvPr/>
        </p:nvGrpSpPr>
        <p:grpSpPr>
          <a:xfrm>
            <a:off x="467544" y="3563724"/>
            <a:ext cx="231349" cy="226884"/>
            <a:chOff x="1855214" y="1333680"/>
            <a:chExt cx="306961" cy="301037"/>
          </a:xfrm>
        </p:grpSpPr>
        <p:sp>
          <p:nvSpPr>
            <p:cNvPr id="15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8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en-US" altLang="ko-KR" dirty="0"/>
              <a:t> -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 Response Body</a:t>
            </a:r>
            <a:r>
              <a:rPr lang="ko-KR" altLang="en-US" dirty="0" smtClean="0"/>
              <a:t>가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JSON/XML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응답을 직접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리턴</a:t>
            </a:r>
            <a:endParaRPr lang="en-US" altLang="ko-KR" dirty="0" smtClean="0"/>
          </a:p>
          <a:p>
            <a:r>
              <a:rPr lang="en-US" altLang="ko-KR" dirty="0" smtClean="0"/>
              <a:t>@Controller</a:t>
            </a:r>
          </a:p>
          <a:p>
            <a:pPr lvl="1"/>
            <a:r>
              <a:rPr lang="en-US" altLang="ko-KR" dirty="0" smtClean="0"/>
              <a:t>View(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4714060" cy="25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4104456" cy="25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1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서버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참고사이트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https://sjh836.tistory.com/141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통신방법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URLConnection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HttpURLConnection</a:t>
            </a:r>
            <a:endParaRPr lang="en-US" altLang="ko-KR" dirty="0"/>
          </a:p>
          <a:p>
            <a:pPr lvl="1"/>
            <a:r>
              <a:rPr lang="en-US" altLang="ko-KR" dirty="0" err="1"/>
              <a:t>HttpClient</a:t>
            </a:r>
            <a:endParaRPr lang="en-US" altLang="ko-KR" dirty="0"/>
          </a:p>
          <a:p>
            <a:pPr lvl="1"/>
            <a:r>
              <a:rPr lang="en-US" altLang="ko-KR" dirty="0" err="1" smtClean="0"/>
              <a:t>RestTemplate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RestTemplate</a:t>
            </a:r>
            <a:endParaRPr lang="en-US" altLang="ko-KR" dirty="0" smtClean="0"/>
          </a:p>
          <a:p>
            <a:pPr lvl="1"/>
            <a:r>
              <a:rPr lang="ko-KR" altLang="en-US" dirty="0"/>
              <a:t>기계적이고 반복적인 코드를 최대한 </a:t>
            </a:r>
            <a:r>
              <a:rPr lang="ko-KR" altLang="en-US" dirty="0" smtClean="0"/>
              <a:t>줄여줌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RESTful</a:t>
            </a:r>
            <a:r>
              <a:rPr lang="ko-KR" altLang="en-US" dirty="0"/>
              <a:t>형식에 </a:t>
            </a:r>
            <a:r>
              <a:rPr lang="ko-KR" altLang="en-US" dirty="0" smtClean="0"/>
              <a:t>맞춤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json</a:t>
            </a:r>
            <a:r>
              <a:rPr lang="en-US" altLang="ko-KR" dirty="0"/>
              <a:t>, xml </a:t>
            </a:r>
            <a:r>
              <a:rPr lang="ko-KR" altLang="en-US" dirty="0"/>
              <a:t>를 쉽게 </a:t>
            </a:r>
            <a:r>
              <a:rPr lang="ko-KR" altLang="en-US" dirty="0" smtClean="0"/>
              <a:t>응답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서버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RestTemplate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77888" y="980728"/>
            <a:ext cx="7776864" cy="1296144"/>
            <a:chOff x="395536" y="2780928"/>
            <a:chExt cx="7776864" cy="1296144"/>
          </a:xfrm>
        </p:grpSpPr>
        <p:sp>
          <p:nvSpPr>
            <p:cNvPr id="6" name="직사각형 5"/>
            <p:cNvSpPr/>
            <p:nvPr/>
          </p:nvSpPr>
          <p:spPr>
            <a:xfrm>
              <a:off x="395536" y="2780928"/>
              <a:ext cx="7776864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400" dirty="0"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44" y="2927846"/>
              <a:ext cx="756084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/>
                <a:t>Public </a:t>
              </a:r>
              <a:r>
                <a:rPr lang="en-US" altLang="ko-KR" sz="1600" dirty="0" err="1" smtClean="0"/>
                <a:t>Pofile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 smtClean="0"/>
                <a:t>fetchFacebookProfile</a:t>
              </a:r>
              <a:r>
                <a:rPr lang="en-US" altLang="ko-KR" sz="1600" dirty="0" smtClean="0"/>
                <a:t>(String id) {</a:t>
              </a:r>
            </a:p>
            <a:p>
              <a:r>
                <a:rPr lang="en-US" altLang="ko-KR" sz="1600" dirty="0" smtClean="0"/>
                <a:t>  </a:t>
              </a:r>
              <a:r>
                <a:rPr lang="en-US" altLang="ko-KR" sz="1600" dirty="0" err="1" smtClean="0"/>
                <a:t>RestTemplate</a:t>
              </a:r>
              <a:r>
                <a:rPr lang="en-US" altLang="ko-KR" sz="1600" dirty="0" smtClean="0"/>
                <a:t> rest = new </a:t>
              </a:r>
              <a:r>
                <a:rPr lang="en-US" altLang="ko-KR" sz="1600" dirty="0" err="1" smtClean="0"/>
                <a:t>RestTemplate</a:t>
              </a:r>
              <a:r>
                <a:rPr lang="en-US" altLang="ko-KR" sz="1600" dirty="0" smtClean="0"/>
                <a:t>();</a:t>
              </a:r>
            </a:p>
            <a:p>
              <a:r>
                <a:rPr lang="en-US" altLang="ko-KR" sz="1600" dirty="0" smtClean="0"/>
                <a:t>  Return </a:t>
              </a:r>
              <a:r>
                <a:rPr lang="en-US" altLang="ko-KR" sz="1600" dirty="0" err="1" smtClean="0"/>
                <a:t>rest.getForObject</a:t>
              </a:r>
              <a:r>
                <a:rPr lang="en-US" altLang="ko-KR" sz="1600" dirty="0" smtClean="0"/>
                <a:t>(“http://graph.facebook.com/{id}, </a:t>
              </a:r>
              <a:r>
                <a:rPr lang="en-US" altLang="ko-KR" sz="1600" dirty="0" err="1" smtClean="0"/>
                <a:t>UserDTO.class</a:t>
              </a:r>
              <a:r>
                <a:rPr lang="en-US" altLang="ko-KR" sz="1600" dirty="0" smtClean="0"/>
                <a:t>, id);</a:t>
              </a:r>
            </a:p>
            <a:p>
              <a:r>
                <a:rPr lang="en-US" altLang="ko-KR" sz="1600" dirty="0"/>
                <a:t>}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1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-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</a:p>
          <a:p>
            <a:pPr lvl="1"/>
            <a:r>
              <a:rPr lang="ko-KR" altLang="en-US" dirty="0" err="1" smtClean="0"/>
              <a:t>자바스크립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처리에 사용되는 객체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89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REST - </a:t>
            </a:r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content-type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ko-KR" altLang="en-US" dirty="0"/>
              <a:t>을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으로 명시해줄 경우 반드시 </a:t>
            </a:r>
            <a:r>
              <a:rPr lang="en-US" altLang="ko-KR" dirty="0" err="1"/>
              <a:t>Stringify</a:t>
            </a:r>
            <a:r>
              <a:rPr lang="ko-KR" altLang="en-US" dirty="0"/>
              <a:t>를 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값이 아닐 경우 </a:t>
            </a:r>
            <a:r>
              <a:rPr lang="en-US" altLang="ko-KR" dirty="0" smtClean="0"/>
              <a:t>pre-process </a:t>
            </a:r>
            <a:r>
              <a:rPr lang="ko-KR" altLang="en-US" dirty="0" smtClean="0"/>
              <a:t>과정을 통해 </a:t>
            </a:r>
            <a:r>
              <a:rPr lang="en-US" altLang="ko-KR" dirty="0" smtClean="0"/>
              <a:t>query-string </a:t>
            </a:r>
            <a:r>
              <a:rPr lang="ko-KR" altLang="en-US" dirty="0" smtClean="0"/>
              <a:t>형태로 변경시킨다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B4030D0-224D-4747-9AEF-758FE15D0C16}" type="slidenum">
              <a:rPr lang="ko-KR" altLang="en-US" smtClean="0"/>
              <a:pPr algn="ctr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476053"/>
            <a:ext cx="34793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$.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ajax({</a:t>
            </a:r>
          </a:p>
          <a:p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url: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“</a:t>
            </a:r>
            <a:r>
              <a:rPr lang="en-US" altLang="ko-KR" sz="1600" dirty="0" err="1" smtClean="0">
                <a:latin typeface="+mn-ea"/>
                <a:cs typeface="Microsoft Himalaya" panose="01010100010101010101" pitchFamily="2" charset="0"/>
              </a:rPr>
              <a:t>serverurl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",</a:t>
            </a:r>
            <a:endParaRPr lang="en-US" altLang="ko-KR" sz="1600" dirty="0">
              <a:latin typeface="+mn-ea"/>
              <a:cs typeface="Microsoft Himalaya" panose="01010100010101010101" pitchFamily="2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cs typeface="Microsoft Himalaya" panose="01010100010101010101" pitchFamily="2" charset="0"/>
              </a:rPr>
              <a:t>type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: "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post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cs typeface="Microsoft Himalaya" panose="01010100010101010101" pitchFamily="2" charset="0"/>
              </a:rPr>
              <a:t>data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: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JSON.stringify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(data),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latin typeface="+mn-ea"/>
                <a:cs typeface="Microsoft Himalaya" panose="01010100010101010101" pitchFamily="2" charset="0"/>
              </a:rPr>
              <a:t>contentType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: "application/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json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"</a:t>
            </a:r>
          </a:p>
          <a:p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21982" y="2476053"/>
            <a:ext cx="401045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$.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ajax({</a:t>
            </a:r>
          </a:p>
          <a:p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url: 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“</a:t>
            </a:r>
            <a:r>
              <a:rPr lang="en-US" altLang="ko-KR" sz="1600" dirty="0" err="1" smtClean="0">
                <a:latin typeface="+mn-ea"/>
                <a:cs typeface="Microsoft Himalaya" panose="01010100010101010101" pitchFamily="2" charset="0"/>
              </a:rPr>
              <a:t>severurl</a:t>
            </a:r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",</a:t>
            </a:r>
            <a:endParaRPr lang="en-US" altLang="ko-KR" sz="1600" dirty="0">
              <a:latin typeface="+mn-ea"/>
              <a:cs typeface="Microsoft Himalaya" panose="01010100010101010101" pitchFamily="2" charset="0"/>
            </a:endParaRPr>
          </a:p>
          <a:p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type: "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Microsoft Himalaya" panose="01010100010101010101" pitchFamily="2" charset="0"/>
              </a:rPr>
              <a:t>post</a:t>
            </a:r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",</a:t>
            </a:r>
          </a:p>
          <a:p>
            <a:r>
              <a:rPr lang="en-US" altLang="ko-KR" sz="1600" dirty="0">
                <a:latin typeface="+mn-ea"/>
                <a:cs typeface="Microsoft Himalaya" panose="01010100010101010101" pitchFamily="2" charset="0"/>
              </a:rPr>
              <a:t>data: data</a:t>
            </a:r>
          </a:p>
          <a:p>
            <a:r>
              <a:rPr lang="en-US" altLang="ko-KR" sz="1600" dirty="0" smtClean="0">
                <a:latin typeface="+mn-ea"/>
                <a:cs typeface="Microsoft Himalaya" panose="01010100010101010101" pitchFamily="2" charset="0"/>
              </a:rPr>
              <a:t>});</a:t>
            </a:r>
          </a:p>
          <a:p>
            <a:endParaRPr lang="en-US" altLang="ko-KR" sz="1600" dirty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341" y="2058224"/>
            <a:ext cx="14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RESTful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411"/>
          <p:cNvGrpSpPr/>
          <p:nvPr/>
        </p:nvGrpSpPr>
        <p:grpSpPr>
          <a:xfrm>
            <a:off x="467544" y="2130232"/>
            <a:ext cx="231349" cy="226884"/>
            <a:chOff x="1855214" y="1333680"/>
            <a:chExt cx="306961" cy="301037"/>
          </a:xfrm>
        </p:grpSpPr>
        <p:sp>
          <p:nvSpPr>
            <p:cNvPr id="9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68780" y="2059008"/>
            <a:ext cx="38636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  <a:cs typeface="Microsoft Himalaya" panose="01010100010101010101" pitchFamily="2" charset="0"/>
              </a:rPr>
              <a:t>x-www-form-</a:t>
            </a:r>
            <a:r>
              <a:rPr lang="en-US" altLang="ko-KR" dirty="0" err="1" smtClean="0">
                <a:latin typeface="+mn-ea"/>
                <a:cs typeface="Microsoft Himalaya" panose="01010100010101010101" pitchFamily="2" charset="0"/>
              </a:rPr>
              <a:t>urlencoded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Group 411"/>
          <p:cNvGrpSpPr/>
          <p:nvPr/>
        </p:nvGrpSpPr>
        <p:grpSpPr>
          <a:xfrm>
            <a:off x="4427984" y="2131016"/>
            <a:ext cx="231349" cy="226884"/>
            <a:chOff x="1855214" y="1333680"/>
            <a:chExt cx="306961" cy="301037"/>
          </a:xfrm>
        </p:grpSpPr>
        <p:sp>
          <p:nvSpPr>
            <p:cNvPr id="1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27984" y="4149080"/>
            <a:ext cx="4392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data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key-value pair</a:t>
            </a:r>
            <a:r>
              <a:rPr lang="ko-KR" altLang="en-US" sz="1400" dirty="0"/>
              <a:t>형태로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되어 전송</a:t>
            </a:r>
          </a:p>
        </p:txBody>
      </p:sp>
    </p:spTree>
    <p:extLst>
      <p:ext uri="{BB962C8B-B14F-4D97-AF65-F5344CB8AC3E}">
        <p14:creationId xmlns:p14="http://schemas.microsoft.com/office/powerpoint/2010/main" val="26902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-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 미디어 타입 결정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ContentNegotiatingViewResolver</a:t>
            </a:r>
            <a:r>
              <a:rPr lang="en-US" altLang="ko-KR" dirty="0" smtClean="0"/>
              <a:t> : URL</a:t>
            </a:r>
            <a:r>
              <a:rPr lang="ko-KR" altLang="en-US" dirty="0" smtClean="0"/>
              <a:t>의 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Accept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기본코덴츠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>
                <a:hlinkClick r:id="rId2"/>
              </a:rPr>
              <a:t>http://localhost/user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localhost/user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http://localhost/user</a:t>
            </a:r>
            <a:r>
              <a:rPr lang="en-US" altLang="ko-KR" dirty="0"/>
              <a:t>. </a:t>
            </a:r>
            <a:r>
              <a:rPr lang="en-US" altLang="ko-KR" dirty="0" smtClean="0"/>
              <a:t>xml : xml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PathVariable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</a:t>
            </a:r>
            <a:r>
              <a:rPr lang="en-US" altLang="ko-KR" dirty="0" smtClean="0"/>
              <a:t>“.” </a:t>
            </a:r>
            <a:r>
              <a:rPr lang="ko-KR" altLang="en-US" dirty="0" smtClean="0"/>
              <a:t>이 들어간 인자를 인식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못하기도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만들기 유용함</a:t>
            </a:r>
            <a:endParaRPr lang="en-US" altLang="ko-KR" dirty="0"/>
          </a:p>
          <a:p>
            <a:pPr lvl="1"/>
            <a:r>
              <a:rPr lang="en-US" altLang="ko-KR" dirty="0" smtClean="0"/>
              <a:t>&lt;bean id=“</a:t>
            </a:r>
            <a:r>
              <a:rPr lang="en-US" altLang="ko-KR" dirty="0" err="1" smtClean="0"/>
              <a:t>contentNegotiationManager</a:t>
            </a:r>
            <a:r>
              <a:rPr lang="en-US" altLang="ko-KR" dirty="0" smtClean="0"/>
              <a:t>” class=“”&gt;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8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개발을 빠르고 쉽게</a:t>
            </a:r>
            <a:r>
              <a:rPr lang="en-US" altLang="ko-KR" dirty="0"/>
              <a:t>, </a:t>
            </a:r>
            <a:r>
              <a:rPr lang="ko-KR" altLang="en-US" dirty="0"/>
              <a:t>개발된 </a:t>
            </a:r>
            <a:r>
              <a:rPr lang="en-US" altLang="ko-KR" dirty="0"/>
              <a:t>API</a:t>
            </a:r>
            <a:r>
              <a:rPr lang="ko-KR" altLang="en-US" dirty="0"/>
              <a:t>를 테스트할 수 있고</a:t>
            </a:r>
            <a:r>
              <a:rPr lang="en-US" altLang="ko-KR" dirty="0"/>
              <a:t>, </a:t>
            </a:r>
            <a:r>
              <a:rPr lang="ko-KR" altLang="en-US" dirty="0"/>
              <a:t>팀원들간 공유를 할 수 있게 해주는 </a:t>
            </a:r>
            <a:r>
              <a:rPr lang="ko-KR" altLang="en-US" dirty="0" smtClean="0"/>
              <a:t>플랫폼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www.getpostman.com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800"/>
            <a:ext cx="8101198" cy="51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https://curl.haxx.se/docs/manual.html</a:t>
            </a:r>
            <a:endParaRPr lang="en-US" altLang="ko-KR" dirty="0" smtClean="0"/>
          </a:p>
          <a:p>
            <a:r>
              <a:rPr lang="ko-KR" altLang="en-US" dirty="0" smtClean="0"/>
              <a:t>커맨드라인 환경에서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요청 보내기</a:t>
            </a:r>
            <a:endParaRPr lang="en-US" altLang="ko-KR" dirty="0" smtClean="0"/>
          </a:p>
          <a:p>
            <a:r>
              <a:rPr lang="en-US" altLang="ko-KR" dirty="0" err="1" smtClean="0"/>
              <a:t>cURL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75659"/>
              </p:ext>
            </p:extLst>
          </p:nvPr>
        </p:nvGraphicFramePr>
        <p:xfrm>
          <a:off x="539552" y="1804000"/>
          <a:ext cx="799288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224136"/>
                <a:gridCol w="6120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short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-I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응답 헤더 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옵션이 없으면 응답 본문만 출력함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--verbose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처리과정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오류 메시지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요청 메시지와 응답 메시지를 헤더와 본문을 포함해 전체 출력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지정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옵션이 없으면 기본값은 </a:t>
                      </a:r>
                      <a:r>
                        <a:rPr lang="en-US" altLang="ko-KR" dirty="0" smtClean="0"/>
                        <a:t>GET)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 post data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서버에서 </a:t>
                      </a:r>
                      <a:r>
                        <a:rPr lang="en-US" altLang="ko-KR" dirty="0" smtClean="0"/>
                        <a:t>HTTP301</a:t>
                      </a:r>
                      <a:r>
                        <a:rPr lang="ko-KR" altLang="en-US" dirty="0" smtClean="0"/>
                        <a:t>이나 </a:t>
                      </a:r>
                      <a:r>
                        <a:rPr lang="en-US" altLang="ko-KR" dirty="0" smtClean="0"/>
                        <a:t>HTTP302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응답이 왔을 경우 </a:t>
                      </a:r>
                      <a:r>
                        <a:rPr lang="en-US" altLang="ko-KR" baseline="0" dirty="0" smtClean="0"/>
                        <a:t>redirect URL</a:t>
                      </a:r>
                      <a:r>
                        <a:rPr lang="ko-KR" altLang="en-US" baseline="0" dirty="0" smtClean="0"/>
                        <a:t>로 따라간다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--output 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</a:t>
                      </a:r>
                      <a:r>
                        <a:rPr lang="ko-KR" altLang="en-US" dirty="0" smtClean="0"/>
                        <a:t>에서 받아온 데이터를 </a:t>
                      </a:r>
                      <a:r>
                        <a:rPr lang="en-US" altLang="ko-KR" dirty="0" smtClean="0"/>
                        <a:t>FILE</a:t>
                      </a:r>
                      <a:r>
                        <a:rPr lang="ko-KR" altLang="en-US" dirty="0" smtClean="0"/>
                        <a:t>에 저장</a:t>
                      </a:r>
                      <a:r>
                        <a:rPr lang="en-US" altLang="ko-KR" dirty="0" smtClean="0"/>
                        <a:t>. (download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 유용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파일 업로드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JSON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268760"/>
            <a:ext cx="806489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$curl –I –H “</a:t>
            </a:r>
            <a:r>
              <a:rPr lang="en-US" altLang="ko-KR" sz="1400" b="1" dirty="0" err="1"/>
              <a:t>Content-Type:application</a:t>
            </a:r>
            <a:r>
              <a:rPr lang="en-US" altLang="ko-KR" sz="1400" b="1" dirty="0"/>
              <a:t>/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en-US" altLang="ko-KR" sz="1400" b="1" dirty="0"/>
              <a:t>” –X get –d ‘&lt;message&gt;&lt;name&gt;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&lt;/name&gt;&lt;/message</a:t>
            </a:r>
            <a:r>
              <a:rPr lang="en-US" altLang="ko-KR" sz="1400" b="1" dirty="0" smtClean="0"/>
              <a:t>&gt;’ http://localhost:80/getUserInfo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539552" y="3340149"/>
            <a:ext cx="806489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/>
              <a:t>$curl –I –H “</a:t>
            </a:r>
            <a:r>
              <a:rPr lang="en-US" altLang="ko-KR" sz="1400" b="1" dirty="0" err="1" smtClean="0"/>
              <a:t>Content-Type:application</a:t>
            </a:r>
            <a:r>
              <a:rPr lang="en-US" altLang="ko-KR" sz="1400" b="1" dirty="0" smtClean="0"/>
              <a:t>/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altLang="ko-KR" sz="1400" b="1" dirty="0" smtClean="0"/>
              <a:t>” </a:t>
            </a:r>
            <a:r>
              <a:rPr lang="en-US" altLang="ko-KR" sz="1400" b="1" dirty="0"/>
              <a:t>–X get –d </a:t>
            </a:r>
            <a:r>
              <a:rPr lang="en-US" altLang="ko-KR" sz="1400" b="1" dirty="0" smtClean="0"/>
              <a:t>‘{“name”:””</a:t>
            </a:r>
            <a:r>
              <a:rPr lang="en-US" altLang="ko-KR" sz="1400" b="1" dirty="0" err="1" smtClean="0"/>
              <a:t>jong</a:t>
            </a:r>
            <a:r>
              <a:rPr lang="en-US" altLang="ko-KR" sz="1400" b="1" dirty="0" smtClean="0"/>
              <a:t>”}’ </a:t>
            </a:r>
            <a:r>
              <a:rPr lang="en-US" altLang="ko-KR" sz="1400" b="1" dirty="0"/>
              <a:t>http://</a:t>
            </a:r>
            <a:r>
              <a:rPr lang="en-US" altLang="ko-KR" sz="1400" b="1" dirty="0" smtClean="0"/>
              <a:t>localhost:80/getUserInfo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422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5" name="Group 411"/>
          <p:cNvGrpSpPr/>
          <p:nvPr/>
        </p:nvGrpSpPr>
        <p:grpSpPr>
          <a:xfrm>
            <a:off x="467544" y="1257900"/>
            <a:ext cx="231349" cy="226884"/>
            <a:chOff x="1855214" y="1333680"/>
            <a:chExt cx="306961" cy="301037"/>
          </a:xfrm>
        </p:grpSpPr>
        <p:sp>
          <p:nvSpPr>
            <p:cNvPr id="6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415"/>
          <p:cNvSpPr/>
          <p:nvPr/>
        </p:nvSpPr>
        <p:spPr>
          <a:xfrm>
            <a:off x="746338" y="980728"/>
            <a:ext cx="69220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JSON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REST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REST – server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REST – client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구현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Postman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Curl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CORS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15" name="Group 411"/>
          <p:cNvGrpSpPr/>
          <p:nvPr/>
        </p:nvGrpSpPr>
        <p:grpSpPr>
          <a:xfrm>
            <a:off x="467544" y="1799770"/>
            <a:ext cx="231349" cy="226884"/>
            <a:chOff x="1855214" y="1333680"/>
            <a:chExt cx="306961" cy="301037"/>
          </a:xfrm>
        </p:grpSpPr>
        <p:sp>
          <p:nvSpPr>
            <p:cNvPr id="17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411"/>
          <p:cNvGrpSpPr/>
          <p:nvPr/>
        </p:nvGrpSpPr>
        <p:grpSpPr>
          <a:xfrm>
            <a:off x="467544" y="2341640"/>
            <a:ext cx="231349" cy="226884"/>
            <a:chOff x="1855214" y="1333680"/>
            <a:chExt cx="306961" cy="301037"/>
          </a:xfrm>
        </p:grpSpPr>
        <p:sp>
          <p:nvSpPr>
            <p:cNvPr id="22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411"/>
          <p:cNvGrpSpPr/>
          <p:nvPr/>
        </p:nvGrpSpPr>
        <p:grpSpPr>
          <a:xfrm>
            <a:off x="467544" y="2842076"/>
            <a:ext cx="231349" cy="226884"/>
            <a:chOff x="1855214" y="1333680"/>
            <a:chExt cx="306961" cy="301037"/>
          </a:xfrm>
        </p:grpSpPr>
        <p:sp>
          <p:nvSpPr>
            <p:cNvPr id="16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411"/>
          <p:cNvGrpSpPr/>
          <p:nvPr/>
        </p:nvGrpSpPr>
        <p:grpSpPr>
          <a:xfrm>
            <a:off x="467544" y="3418140"/>
            <a:ext cx="231349" cy="226884"/>
            <a:chOff x="1855214" y="1333680"/>
            <a:chExt cx="306961" cy="301037"/>
          </a:xfrm>
        </p:grpSpPr>
        <p:sp>
          <p:nvSpPr>
            <p:cNvPr id="24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411"/>
          <p:cNvGrpSpPr/>
          <p:nvPr/>
        </p:nvGrpSpPr>
        <p:grpSpPr>
          <a:xfrm>
            <a:off x="467544" y="3994204"/>
            <a:ext cx="231349" cy="226884"/>
            <a:chOff x="1855214" y="1333680"/>
            <a:chExt cx="306961" cy="301037"/>
          </a:xfrm>
        </p:grpSpPr>
        <p:sp>
          <p:nvSpPr>
            <p:cNvPr id="27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411"/>
          <p:cNvGrpSpPr/>
          <p:nvPr/>
        </p:nvGrpSpPr>
        <p:grpSpPr>
          <a:xfrm>
            <a:off x="467544" y="4498260"/>
            <a:ext cx="231349" cy="226884"/>
            <a:chOff x="1855214" y="1333680"/>
            <a:chExt cx="306961" cy="301037"/>
          </a:xfrm>
        </p:grpSpPr>
        <p:sp>
          <p:nvSpPr>
            <p:cNvPr id="30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CORS</a:t>
            </a:r>
          </a:p>
          <a:p>
            <a:pPr lvl="1"/>
            <a:r>
              <a:rPr lang="en-US" altLang="ko-KR" dirty="0" smtClean="0"/>
              <a:t>Cross </a:t>
            </a:r>
            <a:r>
              <a:rPr lang="en-US" altLang="ko-KR" dirty="0" err="1" smtClean="0"/>
              <a:t>Orgin</a:t>
            </a:r>
            <a:r>
              <a:rPr lang="en-US" altLang="ko-KR" dirty="0" smtClean="0"/>
              <a:t> Resource Sharing(</a:t>
            </a:r>
            <a:r>
              <a:rPr lang="ko-KR" altLang="en-US" dirty="0" smtClean="0"/>
              <a:t>외부 도메인 연결 요청</a:t>
            </a:r>
            <a:r>
              <a:rPr lang="en-US" altLang="ko-KR" smtClean="0"/>
              <a:t>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참고사이트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://brunch.co.kr/@adrenalinee31/1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JSON(JavaScript Object Notation)</a:t>
            </a:r>
          </a:p>
          <a:p>
            <a:pPr lvl="1"/>
            <a:r>
              <a:rPr lang="en-US" altLang="ko-KR" dirty="0" smtClean="0"/>
              <a:t>JSON</a:t>
            </a:r>
            <a:r>
              <a:rPr lang="ko-KR" altLang="en-US" dirty="0" smtClean="0"/>
              <a:t>은 경량</a:t>
            </a:r>
            <a:r>
              <a:rPr lang="en-US" altLang="ko-KR" dirty="0" smtClean="0"/>
              <a:t>(lightweight)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교환 방식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Javascript</a:t>
            </a:r>
            <a:r>
              <a:rPr lang="ko-KR" altLang="en-US" dirty="0" smtClean="0"/>
              <a:t>에서 객체를 만들 때 사용하는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http://www.json.org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/>
              <a:t>A collection of name/value </a:t>
            </a:r>
            <a:r>
              <a:rPr lang="en-US" altLang="ko-KR" dirty="0" smtClean="0"/>
              <a:t>pairs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An ordered list of values.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- Jackson</a:t>
            </a:r>
          </a:p>
          <a:p>
            <a:pPr lvl="1"/>
            <a:r>
              <a:rPr lang="en-US" altLang="ko-KR" dirty="0" smtClean="0"/>
              <a:t>JSON </a:t>
            </a:r>
            <a:r>
              <a:rPr lang="ko-KR" altLang="en-US" dirty="0" smtClean="0"/>
              <a:t>형태를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객체로 </a:t>
            </a:r>
            <a:r>
              <a:rPr lang="en-US" altLang="ko-KR" dirty="0" smtClean="0"/>
              <a:t>,  Java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사용하는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라이브러</a:t>
            </a:r>
            <a:r>
              <a:rPr lang="ko-KR" altLang="en-US" dirty="0"/>
              <a:t>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github.com/FasterXML/jackson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2777" y="2924944"/>
            <a:ext cx="70235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{  “</a:t>
            </a:r>
            <a:r>
              <a:rPr lang="en-US" altLang="ko-KR" sz="1400" dirty="0" err="1" smtClean="0">
                <a:latin typeface="+mn-ea"/>
                <a:cs typeface="Microsoft Himalaya" panose="01010100010101010101" pitchFamily="2" charset="0"/>
              </a:rPr>
              <a:t>firstName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”:”</a:t>
            </a:r>
            <a:r>
              <a:rPr lang="en-US" altLang="ko-KR" sz="1400" dirty="0" err="1" smtClean="0">
                <a:latin typeface="+mn-ea"/>
                <a:cs typeface="Microsoft Himalaya" panose="01010100010101010101" pitchFamily="2" charset="0"/>
              </a:rPr>
              <a:t>gildong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”, </a:t>
            </a:r>
            <a:r>
              <a:rPr lang="en-US" altLang="ko-KR" sz="1400" dirty="0" err="1" smtClean="0">
                <a:latin typeface="+mn-ea"/>
                <a:cs typeface="Microsoft Himalaya" panose="01010100010101010101" pitchFamily="2" charset="0"/>
              </a:rPr>
              <a:t>lastName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:”</a:t>
            </a:r>
            <a:r>
              <a:rPr lang="en-US" altLang="ko-KR" sz="1400" dirty="0" err="1" smtClean="0">
                <a:latin typeface="+mn-ea"/>
                <a:cs typeface="Microsoft Himalaya" panose="01010100010101010101" pitchFamily="2" charset="0"/>
              </a:rPr>
              <a:t>hong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” }</a:t>
            </a:r>
            <a:endParaRPr lang="ko-KR" altLang="en-US" sz="1400" dirty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69" y="3933056"/>
            <a:ext cx="70235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[ “</a:t>
            </a:r>
            <a:r>
              <a:rPr lang="en-US" altLang="ko-KR" sz="1400" dirty="0" err="1" smtClean="0">
                <a:latin typeface="+mn-ea"/>
                <a:cs typeface="Microsoft Himalaya" panose="01010100010101010101" pitchFamily="2" charset="0"/>
              </a:rPr>
              <a:t>scott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”, “tom”, “king” ]</a:t>
            </a:r>
            <a:endParaRPr lang="ko-KR" altLang="en-US" sz="1400" dirty="0">
              <a:latin typeface="+mn-ea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“/”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mvc:Annotation-driven</a:t>
            </a:r>
            <a:r>
              <a:rPr lang="en-US" altLang="ko-KR" dirty="0" smtClean="0"/>
              <a:t>/&gt;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MappingJacksonHttpMessageConverter</a:t>
            </a:r>
            <a:r>
              <a:rPr lang="ko-KR" altLang="en-US" dirty="0" smtClean="0"/>
              <a:t>는 자동으로 생성되어 빈으로 </a:t>
            </a:r>
            <a:r>
              <a:rPr lang="ko-KR" altLang="en-US" dirty="0" smtClean="0"/>
              <a:t>등록됨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Pom.xml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58059"/>
              </p:ext>
            </p:extLst>
          </p:nvPr>
        </p:nvGraphicFramePr>
        <p:xfrm>
          <a:off x="539552" y="2636912"/>
          <a:ext cx="7992888" cy="1814838"/>
        </p:xfrm>
        <a:graphic>
          <a:graphicData uri="http://schemas.openxmlformats.org/drawingml/2006/table">
            <a:tbl>
              <a:tblPr/>
              <a:tblGrid>
                <a:gridCol w="4464496"/>
                <a:gridCol w="3528392"/>
              </a:tblGrid>
              <a:tr h="18148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3F5FBF"/>
                          </a:solidFill>
                          <a:effectLst/>
                          <a:latin typeface="맑은 고딕"/>
                          <a:ea typeface="맑은 고딕"/>
                        </a:rPr>
                        <a:t>&lt;!-- </a:t>
                      </a:r>
                      <a:r>
                        <a:rPr lang="en-US" sz="1400" u="sng" kern="0" spc="0" dirty="0" err="1">
                          <a:solidFill>
                            <a:srgbClr val="3F5FB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jackson</a:t>
                      </a:r>
                      <a:r>
                        <a:rPr lang="en-US" sz="1400" kern="0" spc="0" dirty="0">
                          <a:solidFill>
                            <a:srgbClr val="3F5FBF"/>
                          </a:solidFill>
                          <a:effectLst/>
                          <a:latin typeface="맑은 고딕"/>
                          <a:ea typeface="맑은 고딕"/>
                        </a:rPr>
                        <a:t> --&gt;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 dirty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     &lt;</a:t>
                      </a:r>
                      <a:r>
                        <a:rPr lang="en-US" sz="1400" kern="0" spc="0" dirty="0" err="1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com.fasterxml.jackson.core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 dirty="0" err="1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groupId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		</a:t>
                      </a:r>
                      <a:r>
                        <a:rPr lang="en-US" sz="1400" kern="0" spc="0" dirty="0" smtClean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 dirty="0" err="1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jackson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en-US" sz="14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</a:rPr>
                        <a:t>databind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 dirty="0" err="1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artifactId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		</a:t>
                      </a:r>
                      <a:r>
                        <a:rPr lang="en-US" sz="1400" kern="0" spc="0" dirty="0" smtClean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kern="0" spc="0" dirty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2.9.8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 dirty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version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kern="0" spc="0" dirty="0">
                          <a:solidFill>
                            <a:srgbClr val="3F7F7F"/>
                          </a:solidFill>
                          <a:effectLst/>
                          <a:latin typeface="맑은 고딕"/>
                          <a:ea typeface="맑은 고딕"/>
                        </a:rPr>
                        <a:t>dependency</a:t>
                      </a:r>
                      <a:r>
                        <a:rPr lang="en-US" sz="1400" kern="0" spc="0" dirty="0">
                          <a:solidFill>
                            <a:srgbClr val="008080"/>
                          </a:solidFill>
                          <a:effectLst/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5260" algn="l"/>
                          <a:tab pos="382270" algn="l"/>
                        </a:tabLs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_x312609520" descr="EMB00001cccbf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39582"/>
            <a:ext cx="2972062" cy="8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HTTP Request Body(</a:t>
            </a:r>
            <a:r>
              <a:rPr lang="ko-KR" altLang="en-US" dirty="0" smtClean="0"/>
              <a:t>요청 몸체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Java </a:t>
            </a:r>
            <a:r>
              <a:rPr lang="ko-KR" altLang="en-US" dirty="0" smtClean="0"/>
              <a:t>객체로 전달받을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HTTP Response Body(</a:t>
            </a:r>
            <a:r>
              <a:rPr lang="ko-KR" altLang="en-US" dirty="0" smtClean="0"/>
              <a:t>응답 몸체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전송할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2420888"/>
            <a:ext cx="8424614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dirty="0">
              <a:latin typeface="+mn-ea"/>
              <a:cs typeface="Microsoft Himalaya" panose="01010100010101010101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5" y="2537478"/>
            <a:ext cx="5925922" cy="171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-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JACKSON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JsonIgnorePropertie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Serializer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Deseriallize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 무시할 속성이나 속성 목록을 표시하는 데 사용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레벨에서 무시 될 수 있는 개별 속성을 표시</a:t>
            </a:r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JsonIgnoreType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달린 형식의 모든 속성을 무시하도록 시정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JsonInclude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속성을 제외하는데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Serialize </a:t>
            </a:r>
            <a:r>
              <a:rPr lang="ko-KR" altLang="en-US" dirty="0" smtClean="0"/>
              <a:t>시 동작을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기본적으로 </a:t>
            </a:r>
            <a:r>
              <a:rPr lang="ko-KR" altLang="en-US" dirty="0" err="1" smtClean="0"/>
              <a:t>잭슨은</a:t>
            </a:r>
            <a:r>
              <a:rPr lang="ko-KR" altLang="en-US" dirty="0" smtClean="0"/>
              <a:t> 값의 유무와 상관없이 무조건 </a:t>
            </a:r>
            <a:r>
              <a:rPr lang="en-US" altLang="ko-KR" dirty="0" smtClean="0"/>
              <a:t>serialize</a:t>
            </a:r>
            <a:r>
              <a:rPr lang="ko-KR" altLang="en-US" dirty="0" smtClean="0"/>
              <a:t>하게 되지만 </a:t>
            </a:r>
            <a:r>
              <a:rPr lang="en-US" altLang="ko-KR" dirty="0" smtClean="0"/>
              <a:t>not null 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none empty </a:t>
            </a:r>
            <a:r>
              <a:rPr lang="ko-KR" altLang="en-US" dirty="0" smtClean="0"/>
              <a:t>일 경우에만 </a:t>
            </a:r>
            <a:r>
              <a:rPr lang="en-US" altLang="ko-KR" dirty="0" smtClean="0"/>
              <a:t>serialize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endParaRPr lang="en-US" altLang="ko-KR" dirty="0" smtClean="0"/>
          </a:p>
          <a:p>
            <a:pPr lvl="2"/>
            <a:r>
              <a:rPr lang="en-US" altLang="ko-KR" dirty="0"/>
              <a:t>Getter/</a:t>
            </a:r>
            <a:r>
              <a:rPr lang="en-US" altLang="ko-KR" dirty="0" err="1"/>
              <a:t>seetter</a:t>
            </a:r>
            <a:r>
              <a:rPr lang="ko-KR" altLang="en-US" dirty="0"/>
              <a:t>의 이름을 </a:t>
            </a:r>
            <a:r>
              <a:rPr lang="en-US" altLang="ko-KR" dirty="0"/>
              <a:t>property</a:t>
            </a:r>
            <a:r>
              <a:rPr lang="ko-KR" altLang="en-US" dirty="0"/>
              <a:t>와 다른 이름을 사용할 수 있도록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JsonFormat</a:t>
            </a:r>
            <a:endParaRPr lang="en-US" altLang="ko-KR" dirty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 smtClean="0"/>
              <a:t>JsonFormat</a:t>
            </a:r>
            <a:r>
              <a:rPr lang="en-US" altLang="ko-KR" dirty="0" smtClean="0"/>
              <a:t>(pattern=“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”)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5576" y="4581128"/>
            <a:ext cx="806489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JsonInclude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JsonInclude.Include.NOT_NULL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RestfulUserController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{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5576" y="1556792"/>
            <a:ext cx="806489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JsonIncludeProperties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({“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foo”,”bar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”})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RestfulUserController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06879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ResponseEntity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</a:t>
            </a:r>
            <a:r>
              <a:rPr lang="ko-KR" altLang="en-US" dirty="0" smtClean="0"/>
              <a:t>의 플랫폼에 </a:t>
            </a:r>
            <a:r>
              <a:rPr lang="ko-KR" altLang="en-US" dirty="0" err="1" smtClean="0"/>
              <a:t>구애받지</a:t>
            </a:r>
            <a:r>
              <a:rPr lang="ko-KR" altLang="en-US" dirty="0" smtClean="0"/>
              <a:t> 않는 독립적인 </a:t>
            </a:r>
            <a:r>
              <a:rPr lang="en-US" altLang="ko-KR" dirty="0" smtClean="0"/>
              <a:t>Restful API</a:t>
            </a:r>
            <a:r>
              <a:rPr lang="ko-KR" altLang="en-US" dirty="0" smtClean="0"/>
              <a:t>를 개발하기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상태코드</a:t>
            </a:r>
            <a:r>
              <a:rPr lang="en-US" altLang="ko-KR" dirty="0"/>
              <a:t>,</a:t>
            </a:r>
            <a:r>
              <a:rPr lang="ko-KR" altLang="en-US" dirty="0" smtClean="0"/>
              <a:t> 응답헤더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반환데이터를 모두 지정해서 반환해주기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리소스 표현으로 반환되는 객체와 더불어 응답에 대한 메타데이터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헤더와 상태코드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가지는 객체임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5576" y="2276872"/>
            <a:ext cx="8064896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(method=</a:t>
            </a:r>
            <a:r>
              <a:rPr lang="en-US" altLang="ko-KR" sz="1400" b="1" dirty="0" err="1"/>
              <a:t>RequestMethod.GET</a:t>
            </a:r>
            <a:r>
              <a:rPr lang="en-US" altLang="ko-KR" sz="1400" b="1" dirty="0"/>
              <a:t>, consumes=“application/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” 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ResponseEntity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 </a:t>
            </a:r>
            <a:r>
              <a:rPr lang="en-US" altLang="ko-KR" sz="1400" b="1" dirty="0" err="1"/>
              <a:t>getUserList</a:t>
            </a:r>
            <a:r>
              <a:rPr lang="en-US" altLang="ko-KR" sz="1400" b="1" dirty="0"/>
              <a:t>() 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dirty="0" smtClean="0"/>
              <a:t>   URI </a:t>
            </a:r>
            <a:r>
              <a:rPr lang="en-US" altLang="ko-KR" sz="1400" dirty="0"/>
              <a:t>location = ...;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HttpHeaders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responseHeaders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HttpHeaders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responseHeaders.setLocation</a:t>
            </a:r>
            <a:r>
              <a:rPr lang="en-US" altLang="ko-KR" sz="1400" dirty="0"/>
              <a:t>(location); </a:t>
            </a:r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responseHeaders.set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MyResponseHeader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MyValue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/>
              <a:t>ObjectMapper</a:t>
            </a:r>
            <a:r>
              <a:rPr lang="en-US" altLang="ko-KR" sz="1400" dirty="0"/>
              <a:t> om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ObjectMapper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String body= </a:t>
            </a:r>
            <a:r>
              <a:rPr lang="en-US" altLang="ko-KR" sz="1400" dirty="0" err="1"/>
              <a:t>om.writeValueAsString</a:t>
            </a:r>
            <a:r>
              <a:rPr lang="en-US" altLang="ko-KR" sz="1400" dirty="0"/>
              <a:t>(list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return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ResponseEntity</a:t>
            </a:r>
            <a:r>
              <a:rPr lang="en-US" altLang="ko-KR" sz="1400" b="1" dirty="0">
                <a:solidFill>
                  <a:srgbClr val="FF0000"/>
                </a:solidFill>
              </a:rPr>
              <a:t>&lt;String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&gt;(body,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responseHeaders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</a:rPr>
              <a:t>HttpStatus.CREATED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755576" y="4780890"/>
            <a:ext cx="8064896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(method=</a:t>
            </a:r>
            <a:r>
              <a:rPr lang="en-US" altLang="ko-KR" sz="1400" b="1" dirty="0" err="1"/>
              <a:t>RequestMethod.GET</a:t>
            </a:r>
            <a:r>
              <a:rPr lang="en-US" altLang="ko-KR" sz="1400" b="1" dirty="0"/>
              <a:t>, consumes=“application/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” )</a:t>
            </a:r>
          </a:p>
          <a:p>
            <a:r>
              <a:rPr lang="en-US" altLang="ko-KR" sz="1400" b="1" dirty="0" smtClean="0"/>
              <a:t>public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ResponseEntity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 </a:t>
            </a:r>
            <a:r>
              <a:rPr lang="en-US" altLang="ko-KR" sz="1400" b="1" dirty="0" err="1"/>
              <a:t>getUserList</a:t>
            </a:r>
            <a:r>
              <a:rPr lang="en-US" altLang="ko-KR" sz="1400" b="1" dirty="0"/>
              <a:t>() 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return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ResponseEntity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   .</a:t>
            </a:r>
            <a:r>
              <a:rPr lang="en-US" altLang="ko-KR" sz="1400" b="1" dirty="0">
                <a:solidFill>
                  <a:srgbClr val="FF0000"/>
                </a:solidFill>
              </a:rPr>
              <a:t>created(location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   .</a:t>
            </a:r>
            <a:r>
              <a:rPr lang="en-US" altLang="ko-KR" sz="1400" b="1" dirty="0">
                <a:solidFill>
                  <a:srgbClr val="FF0000"/>
                </a:solidFill>
              </a:rPr>
              <a:t>header("</a:t>
            </a:r>
            <a:r>
              <a:rPr lang="en-US" altLang="ko-KR" sz="1400" b="1" dirty="0" err="1">
                <a:solidFill>
                  <a:srgbClr val="FF0000"/>
                </a:solidFill>
              </a:rPr>
              <a:t>MyResponseHeader</a:t>
            </a:r>
            <a:r>
              <a:rPr lang="en-US" altLang="ko-KR" sz="1400" b="1" dirty="0">
                <a:solidFill>
                  <a:srgbClr val="FF0000"/>
                </a:solidFill>
              </a:rPr>
              <a:t>", "</a:t>
            </a:r>
            <a:r>
              <a:rPr lang="en-US" altLang="ko-KR" sz="1400" b="1" dirty="0" err="1">
                <a:solidFill>
                  <a:srgbClr val="FF0000"/>
                </a:solidFill>
              </a:rPr>
              <a:t>MyValue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   .</a:t>
            </a:r>
            <a:r>
              <a:rPr lang="en-US" altLang="ko-KR" sz="1400" b="1" dirty="0">
                <a:solidFill>
                  <a:srgbClr val="FF0000"/>
                </a:solidFill>
              </a:rPr>
              <a:t>body("Hello World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817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REST(Representational Safe Transfer)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HTTP URI</a:t>
            </a:r>
            <a:r>
              <a:rPr lang="ko-KR" altLang="en-US" dirty="0" smtClean="0"/>
              <a:t>를 통해 제어할 자원을 명시하고 </a:t>
            </a:r>
            <a:r>
              <a:rPr lang="en-US" altLang="ko-KR" dirty="0" smtClean="0"/>
              <a:t>HTTP Method(GET, POST, PUT, DELETE)</a:t>
            </a:r>
            <a:r>
              <a:rPr lang="ko-KR" altLang="en-US" dirty="0" smtClean="0"/>
              <a:t>를 통해 해당 자원을 제어하는 명령을 내리는 방식의 아키텍</a:t>
            </a:r>
            <a:r>
              <a:rPr lang="ko-KR" altLang="en-US" dirty="0"/>
              <a:t>처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REST</a:t>
            </a:r>
            <a:r>
              <a:rPr lang="ko-KR" altLang="en-US" dirty="0" smtClean="0"/>
              <a:t>의 원리를 따르는 시스템은 </a:t>
            </a:r>
            <a:r>
              <a:rPr lang="en-US" altLang="ko-KR" dirty="0" smtClean="0"/>
              <a:t>RESTful</a:t>
            </a:r>
            <a:r>
              <a:rPr lang="ko-KR" altLang="en-US" dirty="0" smtClean="0"/>
              <a:t>이란 용어로 지칭</a:t>
            </a:r>
            <a:endParaRPr lang="en-US" altLang="ko-KR" dirty="0" smtClean="0"/>
          </a:p>
          <a:p>
            <a:pPr lvl="1"/>
            <a:r>
              <a:rPr lang="ko-KR" altLang="en-US" dirty="0" err="1"/>
              <a:t>모바일과</a:t>
            </a:r>
            <a:r>
              <a:rPr lang="ko-KR" altLang="en-US" dirty="0"/>
              <a:t> 같은 다양한 클라이언트의 등장하면서 </a:t>
            </a:r>
            <a:r>
              <a:rPr lang="en-US" altLang="ko-KR" dirty="0"/>
              <a:t>Backend </a:t>
            </a:r>
            <a:r>
              <a:rPr lang="ko-KR" altLang="en-US" dirty="0"/>
              <a:t>하나로 다양한 </a:t>
            </a:r>
            <a:r>
              <a:rPr lang="en-US" altLang="ko-KR" dirty="0"/>
              <a:t>Device</a:t>
            </a:r>
            <a:r>
              <a:rPr lang="ko-KR" altLang="en-US" dirty="0"/>
              <a:t>를 대응하기 위해 </a:t>
            </a:r>
            <a:r>
              <a:rPr lang="en-US" altLang="ko-KR" dirty="0"/>
              <a:t>REST</a:t>
            </a:r>
            <a:r>
              <a:rPr lang="ko-KR" altLang="en-US" dirty="0"/>
              <a:t>의 필요성이 </a:t>
            </a:r>
            <a:r>
              <a:rPr lang="ko-KR" altLang="en-US" dirty="0" smtClean="0"/>
              <a:t>증대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9083" y="1052736"/>
            <a:ext cx="803106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자원</a:t>
            </a:r>
            <a:r>
              <a:rPr lang="en-US" altLang="ko-KR" dirty="0"/>
              <a:t>(URI) + </a:t>
            </a:r>
            <a:r>
              <a:rPr lang="ko-KR" altLang="en-US" dirty="0"/>
              <a:t>행위</a:t>
            </a:r>
            <a:r>
              <a:rPr lang="en-US" altLang="ko-KR" dirty="0"/>
              <a:t>(HTTP METHOD) + </a:t>
            </a:r>
            <a:r>
              <a:rPr lang="ko-KR" altLang="en-US" dirty="0"/>
              <a:t>표현</a:t>
            </a:r>
            <a:r>
              <a:rPr lang="en-US" altLang="ko-KR" dirty="0"/>
              <a:t>(Representations)</a:t>
            </a:r>
          </a:p>
        </p:txBody>
      </p:sp>
      <p:grpSp>
        <p:nvGrpSpPr>
          <p:cNvPr id="18" name="Group 411"/>
          <p:cNvGrpSpPr/>
          <p:nvPr/>
        </p:nvGrpSpPr>
        <p:grpSpPr>
          <a:xfrm>
            <a:off x="467544" y="1124744"/>
            <a:ext cx="231349" cy="226884"/>
            <a:chOff x="1855214" y="1333680"/>
            <a:chExt cx="306961" cy="301037"/>
          </a:xfrm>
        </p:grpSpPr>
        <p:sp>
          <p:nvSpPr>
            <p:cNvPr id="19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1442"/>
              </p:ext>
            </p:extLst>
          </p:nvPr>
        </p:nvGraphicFramePr>
        <p:xfrm>
          <a:off x="789083" y="3870340"/>
          <a:ext cx="507906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765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CRUD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Create(Insert)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Read(Select)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 or</a:t>
                      </a:r>
                      <a:r>
                        <a:rPr lang="en-US" altLang="ko-KR" baseline="0" dirty="0" smtClean="0"/>
                        <a:t> Create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411"/>
          <p:cNvGrpSpPr/>
          <p:nvPr/>
        </p:nvGrpSpPr>
        <p:grpSpPr>
          <a:xfrm>
            <a:off x="467544" y="3499440"/>
            <a:ext cx="231349" cy="226884"/>
            <a:chOff x="1855214" y="1333680"/>
            <a:chExt cx="306961" cy="301037"/>
          </a:xfrm>
        </p:grpSpPr>
        <p:sp>
          <p:nvSpPr>
            <p:cNvPr id="2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8341" y="3429000"/>
            <a:ext cx="24801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Method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CRUD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정의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웹 접근 방식과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방식과의 차이점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30D0-224D-4747-9AEF-758FE15D0C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57706"/>
              </p:ext>
            </p:extLst>
          </p:nvPr>
        </p:nvGraphicFramePr>
        <p:xfrm>
          <a:off x="429592" y="1359974"/>
          <a:ext cx="3026856" cy="2591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8472"/>
                <a:gridCol w="1628384"/>
              </a:tblGrid>
              <a:tr h="667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 Method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REST URI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/users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/users/</a:t>
                      </a:r>
                      <a:r>
                        <a:rPr lang="en-US" altLang="ko-KR" dirty="0" err="1" smtClean="0"/>
                        <a:t>hong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/users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/users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/users/</a:t>
                      </a:r>
                      <a:r>
                        <a:rPr lang="en-US" altLang="ko-KR" dirty="0" err="1" smtClean="0"/>
                        <a:t>hong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5395"/>
              </p:ext>
            </p:extLst>
          </p:nvPr>
        </p:nvGraphicFramePr>
        <p:xfrm>
          <a:off x="4861176" y="1359973"/>
          <a:ext cx="3958974" cy="2591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8227"/>
                <a:gridCol w="1180747"/>
              </a:tblGrid>
              <a:tr h="65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URI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 Method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/getUserList.do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getUser.do?id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/insertUser.do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/updateUser.do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POST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87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deleteUser.do?id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GET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0032" y="4114707"/>
            <a:ext cx="3960118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기존의 요청방식은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GET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과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POST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만으로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CRUD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를 처리하며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, URI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는 액션을 나타냄</a:t>
            </a:r>
            <a:endParaRPr lang="en-US" altLang="ko-KR" sz="1400" dirty="0" smtClean="0">
              <a:latin typeface="+mn-ea"/>
              <a:cs typeface="Microsoft Himalaya" panose="01010100010101010101" pitchFamily="2" charset="0"/>
            </a:endParaRPr>
          </a:p>
          <a:p>
            <a:endParaRPr lang="en-US" altLang="ko-KR" sz="1400" dirty="0" smtClean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479" y="4130496"/>
            <a:ext cx="3011923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REST 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요청방식은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4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가지 </a:t>
            </a:r>
            <a:r>
              <a:rPr lang="ko-KR" altLang="en-US" sz="1400" dirty="0" err="1" smtClean="0">
                <a:latin typeface="+mn-ea"/>
                <a:cs typeface="Microsoft Himalaya" panose="01010100010101010101" pitchFamily="2" charset="0"/>
              </a:rPr>
              <a:t>메소드를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 모두 사용하여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CRUD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를 처리하며 </a:t>
            </a:r>
            <a:r>
              <a:rPr lang="en-US" altLang="ko-KR" sz="1400" dirty="0" smtClean="0">
                <a:latin typeface="+mn-ea"/>
                <a:cs typeface="Microsoft Himalaya" panose="01010100010101010101" pitchFamily="2" charset="0"/>
              </a:rPr>
              <a:t>URI</a:t>
            </a:r>
            <a:r>
              <a:rPr lang="ko-KR" altLang="en-US" sz="1400" dirty="0" smtClean="0">
                <a:latin typeface="+mn-ea"/>
                <a:cs typeface="Microsoft Himalaya" panose="01010100010101010101" pitchFamily="2" charset="0"/>
              </a:rPr>
              <a:t>는 제어하려는 자원을 나타냄</a:t>
            </a:r>
            <a:endParaRPr lang="ko-KR" altLang="en-US" sz="1400" dirty="0">
              <a:latin typeface="+mn-ea"/>
              <a:cs typeface="Microsoft Himalaya" panose="01010100010101010101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341" y="980728"/>
            <a:ext cx="11544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1538" y="980728"/>
            <a:ext cx="1476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기존의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요청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" name="Group 411"/>
          <p:cNvGrpSpPr/>
          <p:nvPr/>
        </p:nvGrpSpPr>
        <p:grpSpPr>
          <a:xfrm>
            <a:off x="467544" y="1052736"/>
            <a:ext cx="231349" cy="226884"/>
            <a:chOff x="1855214" y="1333680"/>
            <a:chExt cx="306961" cy="301037"/>
          </a:xfrm>
        </p:grpSpPr>
        <p:sp>
          <p:nvSpPr>
            <p:cNvPr id="12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411"/>
          <p:cNvGrpSpPr/>
          <p:nvPr/>
        </p:nvGrpSpPr>
        <p:grpSpPr>
          <a:xfrm>
            <a:off x="4860032" y="1052736"/>
            <a:ext cx="231349" cy="226884"/>
            <a:chOff x="1855214" y="1333680"/>
            <a:chExt cx="306961" cy="301037"/>
          </a:xfrm>
        </p:grpSpPr>
        <p:sp>
          <p:nvSpPr>
            <p:cNvPr id="15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7934"/>
              </p:ext>
            </p:extLst>
          </p:nvPr>
        </p:nvGraphicFramePr>
        <p:xfrm>
          <a:off x="3669952" y="1358201"/>
          <a:ext cx="938624" cy="2591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8624"/>
              </a:tblGrid>
              <a:tr h="667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목록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보기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</a:tr>
              <a:tr h="384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1400" dirty="0">
            <a:latin typeface="+mn-ea"/>
            <a:cs typeface="Microsoft Himalaya" panose="01010100010101010101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1148</Words>
  <Application>Microsoft Office PowerPoint</Application>
  <PresentationFormat>화면 슬라이드 쇼(4:3)</PresentationFormat>
  <Paragraphs>303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Spring</vt:lpstr>
      <vt:lpstr>목차</vt:lpstr>
      <vt:lpstr>JSON</vt:lpstr>
      <vt:lpstr>JSON</vt:lpstr>
      <vt:lpstr>JSON</vt:lpstr>
      <vt:lpstr>REST - SERVER</vt:lpstr>
      <vt:lpstr>SERVER response</vt:lpstr>
      <vt:lpstr>REST</vt:lpstr>
      <vt:lpstr>REST</vt:lpstr>
      <vt:lpstr>REST - SERVER</vt:lpstr>
      <vt:lpstr>REST - SERVER</vt:lpstr>
      <vt:lpstr>HTTP 서버 통신</vt:lpstr>
      <vt:lpstr>HTTP 서버 통신</vt:lpstr>
      <vt:lpstr>REST - CLIENT</vt:lpstr>
      <vt:lpstr>REST - CLIENT</vt:lpstr>
      <vt:lpstr>REST - CLIENT</vt:lpstr>
      <vt:lpstr>Postman</vt:lpstr>
      <vt:lpstr>cURL</vt:lpstr>
      <vt:lpstr>cURL</vt:lpstr>
      <vt:lpstr>CORS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87</cp:revision>
  <dcterms:created xsi:type="dcterms:W3CDTF">2018-03-15T21:12:38Z</dcterms:created>
  <dcterms:modified xsi:type="dcterms:W3CDTF">2020-03-27T00:01:50Z</dcterms:modified>
</cp:coreProperties>
</file>