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257" r:id="rId4"/>
    <p:sldId id="258" r:id="rId5"/>
    <p:sldId id="282" r:id="rId6"/>
    <p:sldId id="264" r:id="rId7"/>
    <p:sldId id="263" r:id="rId8"/>
    <p:sldId id="260" r:id="rId9"/>
    <p:sldId id="261" r:id="rId10"/>
    <p:sldId id="262" r:id="rId11"/>
    <p:sldId id="279" r:id="rId12"/>
    <p:sldId id="259" r:id="rId13"/>
    <p:sldId id="265" r:id="rId14"/>
    <p:sldId id="266" r:id="rId15"/>
    <p:sldId id="267" r:id="rId16"/>
    <p:sldId id="268" r:id="rId17"/>
    <p:sldId id="270" r:id="rId18"/>
    <p:sldId id="271" r:id="rId19"/>
    <p:sldId id="275" r:id="rId20"/>
    <p:sldId id="274" r:id="rId21"/>
    <p:sldId id="272" r:id="rId22"/>
    <p:sldId id="280" r:id="rId23"/>
    <p:sldId id="281" r:id="rId24"/>
    <p:sldId id="277" r:id="rId25"/>
    <p:sldId id="26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221" autoAdjust="0"/>
    <p:restoredTop sz="93138" autoAdjust="0"/>
  </p:normalViewPr>
  <p:slideViewPr>
    <p:cSldViewPr showGuides="1">
      <p:cViewPr varScale="1">
        <p:scale>
          <a:sx n="88" d="100"/>
          <a:sy n="88" d="100"/>
        </p:scale>
        <p:origin x="-10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38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DBA1-6522-42DC-8129-B12F71F791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A58EC-90DF-4AC8-95B3-6BE8B057C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주도 개발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Test-driven development TDD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테스트결과를 단순한 텍스트로 남기는 것이 아니라 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클래스로 남기기 때문에 개발자에게 테스트 방법 및 클래스의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넘겨줄 수도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A58EC-90DF-4AC8-95B3-6BE8B057CD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0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개체 틀 8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70609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179512" y="130622"/>
            <a:ext cx="8784976" cy="70609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dirty="0" smtClean="0"/>
              <a:t>마스터 </a:t>
            </a:r>
            <a:r>
              <a:rPr kumimoji="0" lang="ko-KR" altLang="en-US" dirty="0" smtClean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4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28424C-CB6F-4F0E-A6A6-CFED4F81F33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8CFC66-E114-4172-9581-BB400232F4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lang="ko-KR" altLang="en-US" sz="2400" kern="1200" dirty="0" smtClean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lang="ko-KR" altLang="en-US" sz="2000" kern="1200" dirty="0" smtClean="0">
          <a:solidFill>
            <a:schemeClr val="tx1"/>
          </a:solidFill>
          <a:latin typeface="+mn-ea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lang="ko-KR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://www.eclipse.org/downloads/packages/release/Oxygen/1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프레임워크 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 smtClean="0"/>
              <a:t>프레임워크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ORM</a:t>
            </a:r>
          </a:p>
          <a:p>
            <a:pPr lvl="1"/>
            <a:r>
              <a:rPr lang="en-US" altLang="ko-KR" dirty="0" err="1" smtClean="0"/>
              <a:t>MyBatis</a:t>
            </a:r>
            <a:r>
              <a:rPr lang="en-US" altLang="ko-KR" dirty="0" smtClean="0"/>
              <a:t>, Hibernate, JPA </a:t>
            </a:r>
            <a:r>
              <a:rPr lang="ko-KR" altLang="en-US" dirty="0" smtClean="0"/>
              <a:t>등 널리 사용되는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프레임워크와의 연결고리를 제공한다</a:t>
            </a:r>
            <a:r>
              <a:rPr lang="en-US" altLang="ko-KR" dirty="0" smtClean="0"/>
              <a:t>. ORM </a:t>
            </a:r>
            <a:r>
              <a:rPr lang="ko-KR" altLang="en-US" dirty="0" smtClean="0"/>
              <a:t>제품들을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의 기능과 조합해서 사용할 수 있도록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AOP</a:t>
            </a:r>
          </a:p>
          <a:p>
            <a:pPr lvl="1"/>
            <a:r>
              <a:rPr lang="en-US" altLang="ko-KR" dirty="0" smtClean="0"/>
              <a:t>AOP </a:t>
            </a:r>
            <a:r>
              <a:rPr lang="ko-KR" altLang="en-US" dirty="0" smtClean="0"/>
              <a:t>모듈을 통해 </a:t>
            </a:r>
            <a:r>
              <a:rPr lang="en-US" altLang="ko-KR" dirty="0" smtClean="0"/>
              <a:t>Aspect </a:t>
            </a:r>
            <a:r>
              <a:rPr lang="ko-KR" altLang="en-US" dirty="0" smtClean="0"/>
              <a:t>지향 프로그래밍을 지원한다</a:t>
            </a:r>
            <a:r>
              <a:rPr lang="en-US" altLang="ko-KR" dirty="0" smtClean="0"/>
              <a:t>. AOP </a:t>
            </a:r>
            <a:r>
              <a:rPr lang="ko-KR" altLang="en-US" dirty="0" smtClean="0"/>
              <a:t>모듈은 스프링 애플리케이션에서 </a:t>
            </a:r>
            <a:r>
              <a:rPr lang="en-US" altLang="ko-KR" dirty="0" smtClean="0"/>
              <a:t>Aspect</a:t>
            </a:r>
            <a:r>
              <a:rPr lang="ko-KR" altLang="en-US" dirty="0" smtClean="0"/>
              <a:t>를 개발할 수 있는 기반을 지원한다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Web</a:t>
            </a:r>
          </a:p>
          <a:p>
            <a:pPr lvl="1"/>
            <a:r>
              <a:rPr lang="ko-KR" altLang="en-US" dirty="0" smtClean="0"/>
              <a:t>일반적인 </a:t>
            </a:r>
            <a:r>
              <a:rPr lang="ko-KR" altLang="en-US" dirty="0" err="1" smtClean="0"/>
              <a:t>웹어플리케이션</a:t>
            </a:r>
            <a:r>
              <a:rPr lang="ko-KR" altLang="en-US" dirty="0" smtClean="0"/>
              <a:t> 개발에 필요한 기본기능을 제공하고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Webwork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struts</a:t>
            </a:r>
            <a:r>
              <a:rPr lang="ko-KR" altLang="en-US" dirty="0" smtClean="0"/>
              <a:t>와 같은 다른 </a:t>
            </a:r>
            <a:r>
              <a:rPr lang="ko-KR" altLang="en-US" dirty="0" err="1" smtClean="0"/>
              <a:t>웹어플리케이션</a:t>
            </a:r>
            <a:r>
              <a:rPr lang="ko-KR" altLang="en-US" dirty="0" smtClean="0"/>
              <a:t> 프레임워크와의 통합을 지원하다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65353" y="1766459"/>
            <a:ext cx="7178624" cy="3666437"/>
            <a:chOff x="399166" y="407578"/>
            <a:chExt cx="7178624" cy="3666437"/>
          </a:xfrm>
        </p:grpSpPr>
        <p:sp>
          <p:nvSpPr>
            <p:cNvPr id="5" name="TextBox 4"/>
            <p:cNvSpPr txBox="1"/>
            <p:nvPr/>
          </p:nvSpPr>
          <p:spPr>
            <a:xfrm>
              <a:off x="399166" y="86807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요청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1497432"/>
              <a:ext cx="2069686" cy="444696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Rockwell" panose="02060603020205020403" pitchFamily="18" charset="0"/>
                  <a:ea typeface="Kozuka Gothic Pro H" pitchFamily="34" charset="-128"/>
                </a:rPr>
                <a:t>DispatcherServlet</a:t>
              </a:r>
              <a:endParaRPr lang="ko-KR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67944" y="407578"/>
              <a:ext cx="2069686" cy="444696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Rockwell" panose="02060603020205020403" pitchFamily="18" charset="0"/>
                  <a:ea typeface="Kozuka Gothic Pro H" pitchFamily="34" charset="-128"/>
                </a:rPr>
                <a:t>HandlerMapping</a:t>
              </a:r>
              <a:endParaRPr lang="ko-KR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00" y="1964793"/>
              <a:ext cx="2069686" cy="444696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Rockwell" panose="02060603020205020403" pitchFamily="18" charset="0"/>
                  <a:ea typeface="Kozuka Gothic Pro H" pitchFamily="34" charset="-128"/>
                </a:rPr>
                <a:t>ModelAndView</a:t>
              </a:r>
              <a:endParaRPr lang="ko-KR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34008" y="2893419"/>
              <a:ext cx="2069686" cy="444696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Rockwell" panose="02060603020205020403" pitchFamily="18" charset="0"/>
                  <a:ea typeface="Kozuka Gothic Pro H" pitchFamily="34" charset="-128"/>
                </a:rPr>
                <a:t>ViewResolver</a:t>
              </a:r>
              <a:endParaRPr lang="ko-KR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82634" y="3629319"/>
              <a:ext cx="2069686" cy="444696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Rockwell" panose="02060603020205020403" pitchFamily="18" charset="0"/>
                  <a:ea typeface="Kozuka Gothic Pro H" pitchFamily="34" charset="-128"/>
                </a:rPr>
                <a:t>View</a:t>
              </a:r>
              <a:endParaRPr lang="ko-KR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08104" y="1171058"/>
              <a:ext cx="2069686" cy="444696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Rockwell" panose="02060603020205020403" pitchFamily="18" charset="0"/>
                  <a:ea typeface="Kozuka Gothic Pro H" pitchFamily="34" charset="-128"/>
                </a:rPr>
                <a:t>Controller</a:t>
              </a:r>
              <a:endParaRPr lang="ko-KR" altLang="en-US" sz="1600" dirty="0">
                <a:latin typeface="Rockwell" panose="02060603020205020403" pitchFamily="18" charset="0"/>
              </a:endParaRPr>
            </a:p>
          </p:txBody>
        </p:sp>
        <p:cxnSp>
          <p:nvCxnSpPr>
            <p:cNvPr id="12" name="직선 화살표 연결선 11"/>
            <p:cNvCxnSpPr>
              <a:endCxn id="6" idx="1"/>
            </p:cNvCxnSpPr>
            <p:nvPr/>
          </p:nvCxnSpPr>
          <p:spPr>
            <a:xfrm>
              <a:off x="399166" y="1719780"/>
              <a:ext cx="932474" cy="0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3423502" y="868070"/>
              <a:ext cx="718265" cy="851710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3423502" y="1237402"/>
              <a:ext cx="2084602" cy="482378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4572000" y="1615754"/>
              <a:ext cx="936105" cy="416053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 flipV="1">
              <a:off x="3423503" y="1786115"/>
              <a:ext cx="1148497" cy="199003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575902" y="1985118"/>
              <a:ext cx="889901" cy="948962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483134" y="2031807"/>
              <a:ext cx="92768" cy="1541209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3568" y="13155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①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2253" y="8747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②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259" y="11394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③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7477" y="1484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④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7221" y="25240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⑤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354" y="32015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9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en-US" altLang="ko-KR" dirty="0" smtClean="0"/>
              <a:t>1.8</a:t>
            </a:r>
          </a:p>
          <a:p>
            <a:pPr lvl="1"/>
            <a:r>
              <a:rPr lang="en-US" altLang="ko-KR" u="sng" dirty="0">
                <a:hlinkClick r:id="rId2"/>
              </a:rPr>
              <a:t>http://</a:t>
            </a:r>
            <a:r>
              <a:rPr lang="en-US" altLang="ko-KR" u="sng" dirty="0" smtClean="0">
                <a:hlinkClick r:id="rId2"/>
              </a:rPr>
              <a:t>www.oracle.com</a:t>
            </a:r>
            <a:endParaRPr lang="en-US" altLang="ko-KR" dirty="0"/>
          </a:p>
          <a:p>
            <a:r>
              <a:rPr lang="en-US" altLang="ko-KR" dirty="0"/>
              <a:t>Tomcat </a:t>
            </a:r>
            <a:r>
              <a:rPr lang="en-US" altLang="ko-KR" dirty="0" smtClean="0"/>
              <a:t>8.5</a:t>
            </a:r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tomcat.apache.org</a:t>
            </a:r>
            <a:endParaRPr lang="en-US" altLang="ko-KR" dirty="0" smtClean="0"/>
          </a:p>
          <a:p>
            <a:r>
              <a:rPr lang="en-US" altLang="ko-KR" dirty="0" smtClean="0"/>
              <a:t>Eclipse </a:t>
            </a:r>
            <a:r>
              <a:rPr lang="en-US" altLang="ko-KR" dirty="0" smtClean="0"/>
              <a:t>4.X</a:t>
            </a:r>
            <a:endParaRPr lang="en-US" altLang="ko-KR" dirty="0" smtClean="0"/>
          </a:p>
          <a:p>
            <a:pPr lvl="1"/>
            <a:r>
              <a:rPr lang="en-US" altLang="ko-KR" sz="2100" dirty="0">
                <a:hlinkClick r:id="rId4"/>
              </a:rPr>
              <a:t>http://www.eclipse.org/downloads/packages/release/Oxygen/1A</a:t>
            </a:r>
            <a:endParaRPr lang="en-US" altLang="ko-KR" sz="2100" dirty="0"/>
          </a:p>
          <a:p>
            <a:r>
              <a:rPr lang="en-US" altLang="ko-KR" dirty="0" smtClean="0"/>
              <a:t>STS plugin</a:t>
            </a:r>
          </a:p>
          <a:p>
            <a:pPr lvl="1"/>
            <a:r>
              <a:rPr lang="en-US" altLang="ko-KR" dirty="0" smtClean="0"/>
              <a:t>Eclipse Marketplace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sts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9984" y="5301208"/>
            <a:ext cx="792088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STS 3.9.1 standalone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r>
              <a:rPr lang="en-US" altLang="ko-KR" sz="2400" dirty="0" smtClean="0">
                <a:hlinkClick r:id="rId5"/>
              </a:rPr>
              <a:t>   https://spring.io/tools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873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Web Project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Maven </a:t>
            </a:r>
            <a:r>
              <a:rPr lang="ko-KR" altLang="en-US" dirty="0" smtClean="0"/>
              <a:t>프로젝트로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Configure </a:t>
            </a:r>
            <a:r>
              <a:rPr lang="ko-KR" altLang="en-US" dirty="0" err="1" smtClean="0"/>
              <a:t>컨텍스트메뉴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00B0F0"/>
                </a:solidFill>
              </a:rPr>
              <a:t>convert to maven project</a:t>
            </a:r>
          </a:p>
          <a:p>
            <a:r>
              <a:rPr lang="en-US" altLang="ko-KR" dirty="0" smtClean="0"/>
              <a:t>Spring </a:t>
            </a:r>
            <a:r>
              <a:rPr lang="ko-KR" altLang="en-US" dirty="0" smtClean="0"/>
              <a:t>프로젝트로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Add tools </a:t>
            </a:r>
            <a:r>
              <a:rPr lang="ko-KR" altLang="en-US" dirty="0" err="1" smtClean="0"/>
              <a:t>컨텍스트메뉴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00B0F0"/>
                </a:solidFill>
              </a:rPr>
              <a:t>add String Project Nature</a:t>
            </a:r>
          </a:p>
          <a:p>
            <a:r>
              <a:rPr lang="en-US" altLang="ko-KR" dirty="0" smtClean="0"/>
              <a:t>Spring </a:t>
            </a:r>
            <a:r>
              <a:rPr lang="ko-KR" altLang="en-US" dirty="0" smtClean="0"/>
              <a:t>라이브러리 설치</a:t>
            </a:r>
            <a:endParaRPr lang="en-US" altLang="ko-KR" dirty="0" smtClean="0"/>
          </a:p>
          <a:p>
            <a:pPr lvl="1"/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://mvnrepository.com/</a:t>
            </a:r>
            <a:r>
              <a:rPr lang="en-US" altLang="ko-KR" u="sng" dirty="0"/>
              <a:t> </a:t>
            </a:r>
            <a:r>
              <a:rPr lang="en-US" altLang="ko-KR" dirty="0"/>
              <a:t>Spring context </a:t>
            </a:r>
            <a:r>
              <a:rPr lang="ko-KR" altLang="en-US" dirty="0"/>
              <a:t>검색하여 </a:t>
            </a:r>
            <a:r>
              <a:rPr lang="en-US" altLang="ko-KR" dirty="0"/>
              <a:t>4.3.13 </a:t>
            </a:r>
            <a:r>
              <a:rPr lang="ko-KR" altLang="en-US" dirty="0"/>
              <a:t>버전 선택하여 </a:t>
            </a:r>
            <a:r>
              <a:rPr lang="en-US" altLang="ko-KR" dirty="0" smtClean="0"/>
              <a:t>pom.xml </a:t>
            </a:r>
            <a:r>
              <a:rPr lang="ko-KR" altLang="en-US" dirty="0" smtClean="0"/>
              <a:t>에 복사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Maven </a:t>
            </a:r>
            <a:r>
              <a:rPr lang="en-US" altLang="ko-KR" dirty="0"/>
              <a:t>Dependencies</a:t>
            </a:r>
            <a:r>
              <a:rPr lang="ko-KR" altLang="en-US" dirty="0"/>
              <a:t>에서 </a:t>
            </a:r>
            <a:r>
              <a:rPr lang="en-US" altLang="ko-KR" dirty="0"/>
              <a:t>jar </a:t>
            </a:r>
            <a:r>
              <a:rPr lang="ko-KR" altLang="en-US" dirty="0"/>
              <a:t>파일 추가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Spring </a:t>
            </a:r>
            <a:r>
              <a:rPr lang="ko-KR" altLang="en-US" dirty="0" smtClean="0"/>
              <a:t>설정파일 추가</a:t>
            </a:r>
            <a:endParaRPr lang="en-US" altLang="ko-KR" dirty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-&gt; new -&gt; Spring Bean Configuration File</a:t>
            </a:r>
          </a:p>
          <a:p>
            <a:pPr lvl="1"/>
            <a:r>
              <a:rPr lang="en-US" altLang="ko-KR" dirty="0" smtClean="0"/>
              <a:t>XSD namespace </a:t>
            </a:r>
            <a:r>
              <a:rPr lang="ko-KR" altLang="en-US" dirty="0" smtClean="0"/>
              <a:t>정의에서 </a:t>
            </a:r>
            <a:r>
              <a:rPr lang="en-US" altLang="ko-KR" dirty="0" smtClean="0">
                <a:solidFill>
                  <a:srgbClr val="FF0000"/>
                </a:solidFill>
              </a:rPr>
              <a:t>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>
                <a:effectLst/>
              </a:rPr>
              <a:t>라이브러리 관리</a:t>
            </a:r>
            <a:endParaRPr lang="en-US" altLang="ko-KR" dirty="0" smtClean="0">
              <a:effectLst/>
            </a:endParaRPr>
          </a:p>
          <a:p>
            <a:pPr lvl="1" fontAlgn="base"/>
            <a:r>
              <a:rPr lang="ko-KR" altLang="en-US" dirty="0" smtClean="0"/>
              <a:t>라이브러리 다운로드 자동화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의존성 있는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라이브러리를 하나씩 다운로드 받을 필요가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필요하다고 선언만 하면 </a:t>
            </a:r>
            <a:r>
              <a:rPr lang="ko-KR" altLang="en-US" dirty="0" err="1" smtClean="0"/>
              <a:t>메이븐이</a:t>
            </a:r>
            <a:r>
              <a:rPr lang="ko-KR" altLang="en-US" dirty="0" smtClean="0"/>
              <a:t> 자동으로 다운로드 받아준다</a:t>
            </a:r>
            <a:r>
              <a:rPr lang="en-US" altLang="ko-KR" dirty="0" smtClean="0"/>
              <a:t>.</a:t>
            </a:r>
            <a:endParaRPr lang="en-US" altLang="ko-KR" dirty="0" smtClean="0">
              <a:effectLst/>
            </a:endParaRPr>
          </a:p>
          <a:p>
            <a:pPr fontAlgn="base"/>
            <a:r>
              <a:rPr lang="ko-KR" altLang="en-US" dirty="0" err="1" smtClean="0">
                <a:effectLst/>
              </a:rPr>
              <a:t>빌드</a:t>
            </a:r>
            <a:r>
              <a:rPr lang="ko-KR" altLang="en-US" dirty="0" smtClean="0">
                <a:effectLst/>
              </a:rPr>
              <a:t> 툴</a:t>
            </a:r>
            <a:endParaRPr lang="en-US" altLang="ko-KR" dirty="0" smtClean="0">
              <a:effectLst/>
            </a:endParaRPr>
          </a:p>
          <a:p>
            <a:pPr fontAlgn="base"/>
            <a:r>
              <a:rPr lang="ko-KR" altLang="en-US" dirty="0" smtClean="0">
                <a:effectLst/>
              </a:rPr>
              <a:t>자바 </a:t>
            </a:r>
            <a:r>
              <a:rPr lang="ko-KR" altLang="en-US" dirty="0">
                <a:effectLst/>
              </a:rPr>
              <a:t>관련 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오픈소스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저장소</a:t>
            </a:r>
            <a:r>
              <a:rPr lang="en-US" altLang="ko-KR" dirty="0">
                <a:effectLst/>
              </a:rPr>
              <a:t>. 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u="sng" dirty="0" smtClean="0">
                <a:effectLst/>
                <a:hlinkClick r:id="rId2"/>
              </a:rPr>
              <a:t>https</a:t>
            </a:r>
            <a:r>
              <a:rPr lang="en-US" altLang="ko-KR" u="sng" dirty="0">
                <a:effectLst/>
                <a:hlinkClick r:id="rId2"/>
              </a:rPr>
              <a:t>://mvnrepository.com/</a:t>
            </a:r>
            <a:endParaRPr lang="en-US" altLang="ko-KR" dirty="0">
              <a:effectLst/>
            </a:endParaRPr>
          </a:p>
          <a:p>
            <a:pPr fontAlgn="base"/>
            <a:endParaRPr lang="en-US" altLang="ko-KR" dirty="0" smtClean="0">
              <a:effectLst/>
            </a:endParaRPr>
          </a:p>
          <a:p>
            <a:pPr fontAlgn="base"/>
            <a:r>
              <a:rPr lang="ko-KR" altLang="en-US" dirty="0" smtClean="0">
                <a:effectLst/>
              </a:rPr>
              <a:t>다운로드 </a:t>
            </a:r>
            <a:r>
              <a:rPr lang="ko-KR" altLang="en-US" dirty="0">
                <a:effectLst/>
              </a:rPr>
              <a:t>받아서 로컬에 </a:t>
            </a:r>
            <a:r>
              <a:rPr lang="ko-KR" altLang="en-US" dirty="0" smtClean="0">
                <a:effectLst/>
              </a:rPr>
              <a:t>저장</a:t>
            </a:r>
            <a:endParaRPr lang="en-US" altLang="ko-KR" dirty="0" smtClean="0">
              <a:effectLst/>
            </a:endParaRPr>
          </a:p>
          <a:p>
            <a:pPr lvl="1" fontAlgn="base"/>
            <a:r>
              <a:rPr lang="en-US" altLang="ko-KR" dirty="0"/>
              <a:t>C:\Users\user\.</a:t>
            </a:r>
            <a:r>
              <a:rPr lang="en-US" altLang="ko-KR" dirty="0" smtClean="0"/>
              <a:t>m2\repository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184482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DTD, schema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059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XSL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8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jUnit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jUnit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/>
              <a:t>에서 독립된 단위테스트</a:t>
            </a:r>
            <a:r>
              <a:rPr lang="en-US" altLang="ko-KR" dirty="0"/>
              <a:t>(unit Test)</a:t>
            </a:r>
            <a:r>
              <a:rPr lang="ko-KR" altLang="en-US" dirty="0"/>
              <a:t>를 지원해주는 프레임워크</a:t>
            </a:r>
            <a:endParaRPr lang="en-US" altLang="ko-KR" dirty="0"/>
          </a:p>
          <a:p>
            <a:pPr lvl="1"/>
            <a:r>
              <a:rPr lang="ko-KR" altLang="en-US" dirty="0" smtClean="0"/>
              <a:t>단위테스트란 소스 코드의 특정 모듈이 의도된 대로 정확히 작동하는지 검증하는 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모든 함수와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대한 테스트 케이스</a:t>
            </a:r>
            <a:r>
              <a:rPr lang="en-US" altLang="ko-KR" dirty="0" smtClean="0"/>
              <a:t>(Test case)</a:t>
            </a:r>
            <a:r>
              <a:rPr lang="ko-KR" altLang="en-US" dirty="0" smtClean="0"/>
              <a:t>를 작성하는 절차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jUnit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TDD</a:t>
            </a:r>
            <a:r>
              <a:rPr lang="ko-KR" altLang="en-US" dirty="0" smtClean="0"/>
              <a:t>의 창시자인 </a:t>
            </a:r>
            <a:r>
              <a:rPr lang="en-US" altLang="ko-KR" dirty="0" smtClean="0"/>
              <a:t>Kent Beck</a:t>
            </a:r>
            <a:r>
              <a:rPr lang="ko-KR" altLang="en-US" dirty="0" smtClean="0"/>
              <a:t>과 디자인 패턴 책의 저자인 </a:t>
            </a:r>
            <a:r>
              <a:rPr lang="en-US" altLang="ko-KR" dirty="0" smtClean="0"/>
              <a:t>Eric Gamma</a:t>
            </a:r>
            <a:r>
              <a:rPr lang="ko-KR" altLang="en-US" dirty="0" smtClean="0"/>
              <a:t>가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단정</a:t>
            </a:r>
            <a:r>
              <a:rPr lang="en-US" altLang="ko-KR" dirty="0" smtClean="0"/>
              <a:t>(assert)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테스트 케이스의 수행결과를 판별한다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assertEquals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예상값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실제값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jUnit4</a:t>
            </a:r>
            <a:r>
              <a:rPr lang="ko-KR" altLang="en-US" dirty="0" smtClean="0"/>
              <a:t>부터는 테스트를 지원하는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@Test, @Before, @After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@Test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호출될 때마다 새로운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생성하여 독립적인 테스트가 이루어지도록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결과는 성공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(</a:t>
            </a:r>
            <a:r>
              <a:rPr lang="ko-KR" altLang="en-US" dirty="0" smtClean="0"/>
              <a:t>붉은색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중 하나로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5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jUnit</a:t>
            </a:r>
            <a:r>
              <a:rPr lang="ko-KR" altLang="en-US" dirty="0" smtClean="0"/>
              <a:t>에서 테스트를 지원하는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@Test</a:t>
            </a:r>
          </a:p>
          <a:p>
            <a:pPr lvl="2"/>
            <a:r>
              <a:rPr lang="en-US" altLang="ko-KR" dirty="0" smtClean="0"/>
              <a:t>@Test</a:t>
            </a:r>
            <a:r>
              <a:rPr lang="ko-KR" altLang="en-US" dirty="0" smtClean="0"/>
              <a:t>가 선언된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테스트를 수행하는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Junit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서로 영향을 주지 않고 독립적으로 실행됨을 원칙으로 하므로 </a:t>
            </a:r>
            <a:r>
              <a:rPr lang="en-US" altLang="ko-KR" dirty="0" smtClean="0"/>
              <a:t>@Test</a:t>
            </a:r>
            <a:r>
              <a:rPr lang="ko-KR" altLang="en-US" dirty="0" smtClean="0"/>
              <a:t>마다 객체를 생성한다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@Ignore</a:t>
            </a:r>
          </a:p>
          <a:p>
            <a:pPr lvl="2"/>
            <a:r>
              <a:rPr lang="en-US" altLang="ko-KR" dirty="0" smtClean="0"/>
              <a:t>@Ignore</a:t>
            </a:r>
            <a:r>
              <a:rPr lang="ko-KR" altLang="en-US" dirty="0" smtClean="0"/>
              <a:t>가 선언된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테스트를 실행하지 않게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@Before</a:t>
            </a:r>
          </a:p>
          <a:p>
            <a:pPr lvl="2"/>
            <a:r>
              <a:rPr lang="en-US" altLang="ko-KR" dirty="0" smtClean="0"/>
              <a:t>Before</a:t>
            </a:r>
            <a:r>
              <a:rPr lang="ko-KR" altLang="en-US" dirty="0" smtClean="0"/>
              <a:t>가 선언된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@Test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실행되지 전에 먼저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@Test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공통으로 사용하는 코드를 </a:t>
            </a:r>
            <a:r>
              <a:rPr lang="en-US" altLang="ko-KR" dirty="0" smtClean="0"/>
              <a:t>@Before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선언하여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52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에서 테스트를 지원하는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@After</a:t>
            </a:r>
          </a:p>
          <a:p>
            <a:pPr lvl="2"/>
            <a:r>
              <a:rPr lang="en-US" altLang="ko-KR" dirty="0" smtClean="0"/>
              <a:t>@After</a:t>
            </a:r>
            <a:r>
              <a:rPr lang="ko-KR" altLang="en-US" dirty="0" smtClean="0"/>
              <a:t>가 선언된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@Test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실행된 후 실행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BeforeClass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 err="1" smtClean="0"/>
              <a:t>BeforeClass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@Test </a:t>
            </a:r>
            <a:r>
              <a:rPr lang="ko-KR" altLang="en-US" dirty="0" err="1" smtClean="0"/>
              <a:t>메소드보다</a:t>
            </a:r>
            <a:r>
              <a:rPr lang="ko-KR" altLang="en-US" dirty="0" smtClean="0"/>
              <a:t> 먼저 한번만 수행되어야 할 경우에 사용하면 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AfterClass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AfterClass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@Test </a:t>
            </a:r>
            <a:r>
              <a:rPr lang="ko-KR" altLang="en-US" dirty="0" err="1" smtClean="0"/>
              <a:t>메소드보다</a:t>
            </a:r>
            <a:r>
              <a:rPr lang="ko-KR" altLang="en-US" dirty="0" smtClean="0"/>
              <a:t> 나중에 한번만 수행되어야 할 경우에 사용하면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3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에서 테스트를 지원하는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&lt; 그림 11 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00" y="1771595"/>
            <a:ext cx="6028496" cy="46774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094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Spring </a:t>
            </a:r>
            <a:r>
              <a:rPr lang="ko-KR" altLang="en-US" dirty="0" smtClean="0"/>
              <a:t>프레임워</a:t>
            </a:r>
            <a:r>
              <a:rPr lang="ko-KR" altLang="en-US" dirty="0"/>
              <a:t>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AOP(Aspect Oriented Programming with Spring)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Data </a:t>
            </a:r>
            <a:r>
              <a:rPr lang="en-US" altLang="ko-KR" dirty="0" err="1"/>
              <a:t>Accss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Validation, Data Binding, Type Conversion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Web MVC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View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Unit/Integration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SpEL</a:t>
            </a:r>
            <a:r>
              <a:rPr lang="en-US" altLang="ko-KR" dirty="0"/>
              <a:t>(Spring Expression Language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94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테스트 결과를 확인하는 단정</a:t>
            </a:r>
            <a:r>
              <a:rPr lang="en-US" altLang="ko-KR" dirty="0" smtClean="0">
                <a:effectLst/>
              </a:rPr>
              <a:t>(assert) </a:t>
            </a:r>
            <a:r>
              <a:rPr lang="ko-KR" altLang="en-US" dirty="0" err="1" smtClean="0">
                <a:effectLst/>
              </a:rPr>
              <a:t>메서드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dirty="0" err="1" smtClean="0">
                <a:effectLst/>
              </a:rPr>
              <a:t>assertArrayEquals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err="1" smtClean="0">
                <a:effectLst/>
              </a:rPr>
              <a:t>a,b</a:t>
            </a:r>
            <a:r>
              <a:rPr lang="en-US" altLang="ko-KR" dirty="0" smtClean="0">
                <a:effectLst/>
              </a:rPr>
              <a:t>)</a:t>
            </a:r>
          </a:p>
          <a:p>
            <a:pPr lvl="2"/>
            <a:r>
              <a:rPr lang="ko-KR" altLang="en-US" dirty="0" smtClean="0">
                <a:effectLst/>
              </a:rPr>
              <a:t>배열 </a:t>
            </a:r>
            <a:r>
              <a:rPr lang="en-US" altLang="ko-KR" dirty="0">
                <a:effectLst/>
              </a:rPr>
              <a:t>a</a:t>
            </a:r>
            <a:r>
              <a:rPr lang="ko-KR" altLang="en-US" dirty="0">
                <a:effectLst/>
              </a:rPr>
              <a:t>와</a:t>
            </a:r>
            <a:r>
              <a:rPr lang="en-US" altLang="ko-KR" dirty="0">
                <a:effectLst/>
              </a:rPr>
              <a:t>b</a:t>
            </a:r>
            <a:r>
              <a:rPr lang="ko-KR" altLang="en-US" dirty="0">
                <a:effectLst/>
              </a:rPr>
              <a:t>가 일치함을 확인 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dirty="0" err="1" smtClean="0">
                <a:effectLst/>
              </a:rPr>
              <a:t>assertEquals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err="1" smtClean="0">
                <a:effectLst/>
              </a:rPr>
              <a:t>a,b</a:t>
            </a:r>
            <a:r>
              <a:rPr lang="en-US" altLang="ko-KR" dirty="0" smtClean="0">
                <a:effectLst/>
              </a:rPr>
              <a:t>)</a:t>
            </a:r>
          </a:p>
          <a:p>
            <a:pPr lvl="2"/>
            <a:r>
              <a:rPr lang="ko-KR" altLang="en-US" dirty="0" smtClean="0">
                <a:effectLst/>
              </a:rPr>
              <a:t>객체 </a:t>
            </a:r>
            <a:r>
              <a:rPr lang="en-US" altLang="ko-KR" dirty="0">
                <a:effectLst/>
              </a:rPr>
              <a:t>a</a:t>
            </a:r>
            <a:r>
              <a:rPr lang="ko-KR" altLang="en-US" dirty="0">
                <a:effectLst/>
              </a:rPr>
              <a:t>와</a:t>
            </a:r>
            <a:r>
              <a:rPr lang="en-US" altLang="ko-KR" dirty="0">
                <a:effectLst/>
              </a:rPr>
              <a:t>b</a:t>
            </a:r>
            <a:r>
              <a:rPr lang="ko-KR" altLang="en-US" dirty="0">
                <a:effectLst/>
              </a:rPr>
              <a:t>의 값이 같은지 확인 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dirty="0" err="1" smtClean="0">
                <a:effectLst/>
              </a:rPr>
              <a:t>assertSame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err="1" smtClean="0">
                <a:effectLst/>
              </a:rPr>
              <a:t>a,b</a:t>
            </a:r>
            <a:r>
              <a:rPr lang="en-US" altLang="ko-KR" dirty="0" smtClean="0">
                <a:effectLst/>
              </a:rPr>
              <a:t>)</a:t>
            </a:r>
          </a:p>
          <a:p>
            <a:pPr lvl="2"/>
            <a:r>
              <a:rPr lang="ko-KR" altLang="en-US" dirty="0" smtClean="0">
                <a:effectLst/>
              </a:rPr>
              <a:t>객체 </a:t>
            </a:r>
            <a:r>
              <a:rPr lang="en-US" altLang="ko-KR" dirty="0">
                <a:effectLst/>
              </a:rPr>
              <a:t>a</a:t>
            </a:r>
            <a:r>
              <a:rPr lang="ko-KR" altLang="en-US" dirty="0">
                <a:effectLst/>
              </a:rPr>
              <a:t>와</a:t>
            </a:r>
            <a:r>
              <a:rPr lang="en-US" altLang="ko-KR" dirty="0">
                <a:effectLst/>
              </a:rPr>
              <a:t>b</a:t>
            </a:r>
            <a:r>
              <a:rPr lang="ko-KR" altLang="en-US" dirty="0">
                <a:effectLst/>
              </a:rPr>
              <a:t>가 같은 객체임을 확인 </a:t>
            </a:r>
            <a:endParaRPr lang="en-US" altLang="ko-KR" dirty="0"/>
          </a:p>
          <a:p>
            <a:pPr lvl="1"/>
            <a:r>
              <a:rPr lang="en-US" altLang="ko-KR" dirty="0" err="1" smtClean="0">
                <a:effectLst/>
              </a:rPr>
              <a:t>assertTrue</a:t>
            </a:r>
            <a:r>
              <a:rPr lang="en-US" altLang="ko-KR" dirty="0" smtClean="0">
                <a:effectLst/>
              </a:rPr>
              <a:t>(a)</a:t>
            </a:r>
          </a:p>
          <a:p>
            <a:pPr lvl="2"/>
            <a:r>
              <a:rPr lang="en-US" altLang="ko-KR" dirty="0" smtClean="0">
                <a:effectLst/>
              </a:rPr>
              <a:t>a</a:t>
            </a:r>
            <a:r>
              <a:rPr lang="ko-KR" altLang="en-US" dirty="0">
                <a:effectLst/>
              </a:rPr>
              <a:t>가 참인지 확인 </a:t>
            </a:r>
            <a:endParaRPr lang="en-US" altLang="ko-KR" dirty="0"/>
          </a:p>
          <a:p>
            <a:pPr lvl="1"/>
            <a:r>
              <a:rPr lang="en-US" altLang="ko-KR" dirty="0" err="1" smtClean="0">
                <a:effectLst/>
              </a:rPr>
              <a:t>assertNotNull</a:t>
            </a:r>
            <a:r>
              <a:rPr lang="en-US" altLang="ko-KR" dirty="0" smtClean="0">
                <a:effectLst/>
              </a:rPr>
              <a:t>(a)</a:t>
            </a:r>
          </a:p>
          <a:p>
            <a:pPr lvl="2"/>
            <a:r>
              <a:rPr lang="en-US" altLang="ko-KR" dirty="0" smtClean="0">
                <a:effectLst/>
              </a:rPr>
              <a:t>a</a:t>
            </a:r>
            <a:r>
              <a:rPr lang="ko-KR" altLang="en-US" dirty="0">
                <a:effectLst/>
              </a:rPr>
              <a:t>객체가 </a:t>
            </a:r>
            <a:r>
              <a:rPr lang="en-US" altLang="ko-KR" dirty="0">
                <a:effectLst/>
              </a:rPr>
              <a:t>null</a:t>
            </a:r>
            <a:r>
              <a:rPr lang="ko-KR" altLang="en-US" dirty="0">
                <a:effectLst/>
              </a:rPr>
              <a:t>이 아님을 확인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877272"/>
            <a:ext cx="777686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000" dirty="0" smtClean="0"/>
              <a:t>http://junit.sourceforge.net/javadoc/org/junit/Assert.html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16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>
                <a:effectLst/>
              </a:rPr>
              <a:t>Java Project</a:t>
            </a:r>
            <a:r>
              <a:rPr lang="ko-KR" altLang="en-US" dirty="0">
                <a:effectLst/>
              </a:rPr>
              <a:t>를 생성</a:t>
            </a:r>
          </a:p>
          <a:p>
            <a:pPr lvl="1"/>
            <a:r>
              <a:rPr lang="en-US" altLang="ko-KR" dirty="0">
                <a:effectLst/>
              </a:rPr>
              <a:t>Project </a:t>
            </a:r>
            <a:r>
              <a:rPr lang="ko-KR" altLang="en-US" dirty="0">
                <a:effectLst/>
              </a:rPr>
              <a:t>이름에서 오른쪽 마우스를 클릭하고 </a:t>
            </a:r>
            <a:r>
              <a:rPr lang="en-US" altLang="ko-KR" dirty="0">
                <a:effectLst/>
              </a:rPr>
              <a:t>Properties</a:t>
            </a:r>
            <a:r>
              <a:rPr lang="ko-KR" altLang="en-US" dirty="0">
                <a:effectLst/>
              </a:rPr>
              <a:t>를 선택</a:t>
            </a:r>
          </a:p>
          <a:p>
            <a:pPr lvl="1"/>
            <a:r>
              <a:rPr lang="en-US" altLang="ko-KR" dirty="0">
                <a:effectLst/>
              </a:rPr>
              <a:t>Java BuildPath</a:t>
            </a:r>
            <a:r>
              <a:rPr lang="ko-KR" altLang="en-US" dirty="0">
                <a:effectLst/>
              </a:rPr>
              <a:t>를 선택</a:t>
            </a:r>
          </a:p>
          <a:p>
            <a:pPr lvl="1"/>
            <a:r>
              <a:rPr lang="en-US" altLang="ko-KR" dirty="0">
                <a:effectLst/>
              </a:rPr>
              <a:t>Libraries </a:t>
            </a:r>
            <a:r>
              <a:rPr lang="ko-KR" altLang="en-US" dirty="0">
                <a:effectLst/>
              </a:rPr>
              <a:t>탭을 선택하고</a:t>
            </a:r>
            <a:r>
              <a:rPr lang="en-US" altLang="ko-KR" dirty="0">
                <a:effectLst/>
              </a:rPr>
              <a:t>, Add Library</a:t>
            </a:r>
            <a:r>
              <a:rPr lang="ko-KR" altLang="en-US" dirty="0">
                <a:effectLst/>
              </a:rPr>
              <a:t>를 선택</a:t>
            </a:r>
          </a:p>
          <a:p>
            <a:pPr lvl="1"/>
            <a:r>
              <a:rPr lang="en-US" altLang="ko-KR" dirty="0">
                <a:effectLst/>
              </a:rPr>
              <a:t>JUnit</a:t>
            </a:r>
            <a:r>
              <a:rPr lang="ko-KR" altLang="en-US" dirty="0">
                <a:effectLst/>
              </a:rPr>
              <a:t>을 선택하고</a:t>
            </a:r>
            <a:r>
              <a:rPr lang="en-US" altLang="ko-KR" dirty="0">
                <a:effectLst/>
              </a:rPr>
              <a:t>, Next </a:t>
            </a:r>
            <a:r>
              <a:rPr lang="ko-KR" altLang="en-US" dirty="0">
                <a:effectLst/>
              </a:rPr>
              <a:t>버튼 </a:t>
            </a:r>
            <a:r>
              <a:rPr lang="ko-KR" altLang="en-US" dirty="0" smtClean="0">
                <a:effectLst/>
              </a:rPr>
              <a:t>선택</a:t>
            </a:r>
            <a:endParaRPr lang="en-US" altLang="ko-KR" dirty="0" smtClean="0">
              <a:effectLst/>
            </a:endParaRPr>
          </a:p>
          <a:p>
            <a:pPr lvl="1"/>
            <a:r>
              <a:rPr lang="ko-KR" altLang="en-US" dirty="0"/>
              <a:t>버전을 선택하고</a:t>
            </a:r>
            <a:r>
              <a:rPr lang="en-US" altLang="ko-KR" dirty="0"/>
              <a:t>, Finish </a:t>
            </a:r>
            <a:r>
              <a:rPr lang="ko-KR" altLang="en-US" dirty="0"/>
              <a:t>버튼 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Maven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Junit </a:t>
            </a:r>
            <a:r>
              <a:rPr lang="ko-KR" altLang="en-US" dirty="0" smtClean="0"/>
              <a:t>검색하여 </a:t>
            </a:r>
            <a:r>
              <a:rPr lang="en-US" altLang="ko-KR" dirty="0" smtClean="0"/>
              <a:t>4.12 </a:t>
            </a:r>
            <a:r>
              <a:rPr lang="ko-KR" altLang="en-US" dirty="0" smtClean="0"/>
              <a:t>버전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95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Pom.xml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72816"/>
            <a:ext cx="8136904" cy="369331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&lt;!-- https://mvnrepository.com/artifact/junit/junit --&gt;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u="sng" dirty="0" err="1"/>
              <a:t>junit</a:t>
            </a:r>
            <a:r>
              <a:rPr lang="en-US" altLang="ko-KR" u="sng" dirty="0"/>
              <a:t>&lt;/</a:t>
            </a:r>
            <a:r>
              <a:rPr lang="en-US" altLang="ko-KR" u="sng" dirty="0" err="1"/>
              <a:t>groupId</a:t>
            </a:r>
            <a:r>
              <a:rPr lang="en-US" altLang="ko-KR" u="sng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 err="1"/>
              <a:t>junit</a:t>
            </a:r>
            <a:r>
              <a:rPr lang="en-US" altLang="ko-KR" u="sng" dirty="0"/>
              <a:t>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r>
              <a:rPr lang="en-US" altLang="ko-KR" dirty="0"/>
              <a:t>&lt;version&gt;4.12&lt;/version&gt;</a:t>
            </a:r>
          </a:p>
          <a:p>
            <a:r>
              <a:rPr lang="en-US" altLang="ko-KR" dirty="0"/>
              <a:t>&lt;/dependency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&lt;!-- https://mvnrepository.com/artifact/org.springframework/spring-test --&gt;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&gt;spring-test&lt;/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&lt;version&gt;${</a:t>
            </a:r>
            <a:r>
              <a:rPr lang="en-US" altLang="ko-KR" dirty="0" err="1"/>
              <a:t>org.springframework</a:t>
            </a:r>
            <a:r>
              <a:rPr lang="en-US" altLang="ko-KR" dirty="0"/>
              <a:t>-version}&lt;/version&gt;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2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jUnit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1268760"/>
            <a:ext cx="8136904" cy="452431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/>
              <a:t>RunWith</a:t>
            </a:r>
            <a:r>
              <a:rPr lang="en-US" altLang="ko-KR" dirty="0"/>
              <a:t>(SpringJUnit4ClassRunner.</a:t>
            </a:r>
            <a:r>
              <a:rPr lang="en-US" altLang="ko-KR" b="1" dirty="0"/>
              <a:t>class)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/>
              <a:t>ContextConfiguration</a:t>
            </a:r>
            <a:r>
              <a:rPr lang="en-US" altLang="ko-KR" dirty="0"/>
              <a:t>(locations = "</a:t>
            </a:r>
            <a:r>
              <a:rPr lang="en-US" altLang="ko-KR" dirty="0" err="1"/>
              <a:t>classpath:spring</a:t>
            </a:r>
            <a:r>
              <a:rPr lang="en-US" altLang="ko-KR" dirty="0"/>
              <a:t>/*-context.xml")</a:t>
            </a:r>
          </a:p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BoardClient</a:t>
            </a:r>
            <a:r>
              <a:rPr lang="en-US" altLang="ko-KR" b="1" dirty="0"/>
              <a:t> {</a:t>
            </a:r>
          </a:p>
          <a:p>
            <a:r>
              <a:rPr lang="en-US" altLang="ko-KR" dirty="0" smtClean="0"/>
              <a:t>  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ApplicationContext</a:t>
            </a:r>
            <a:r>
              <a:rPr lang="en-US" altLang="ko-KR" dirty="0" smtClean="0"/>
              <a:t> </a:t>
            </a:r>
            <a:r>
              <a:rPr lang="en-US" altLang="ko-KR" dirty="0"/>
              <a:t>context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  @Test</a:t>
            </a:r>
          </a:p>
          <a:p>
            <a:r>
              <a:rPr lang="en-US" altLang="ko-KR" b="1" dirty="0" smtClean="0"/>
              <a:t>  public </a:t>
            </a:r>
            <a:r>
              <a:rPr lang="en-US" altLang="ko-KR" b="1" dirty="0"/>
              <a:t>void </a:t>
            </a:r>
            <a:r>
              <a:rPr lang="en-US" altLang="ko-KR" b="1" dirty="0" err="1"/>
              <a:t>dataSourceTest</a:t>
            </a:r>
            <a:r>
              <a:rPr lang="en-US" altLang="ko-KR" b="1" dirty="0"/>
              <a:t>() {</a:t>
            </a:r>
          </a:p>
          <a:p>
            <a:r>
              <a:rPr lang="fr-FR" altLang="ko-KR" dirty="0" smtClean="0"/>
              <a:t>    DataSource </a:t>
            </a:r>
            <a:r>
              <a:rPr lang="fr-FR" altLang="ko-KR" dirty="0"/>
              <a:t>ds = (DataSource) context.getBean("dataSource");</a:t>
            </a:r>
          </a:p>
          <a:p>
            <a:r>
              <a:rPr lang="en-US" altLang="ko-KR" b="1" dirty="0" smtClean="0"/>
              <a:t>    try { </a:t>
            </a:r>
            <a:endParaRPr lang="en-US" altLang="ko-KR" b="1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</a:t>
            </a:r>
            <a:r>
              <a:rPr lang="en-US" altLang="ko-KR" b="1" i="1" dirty="0" err="1" smtClean="0"/>
              <a:t>ds.getConnection</a:t>
            </a:r>
            <a:r>
              <a:rPr lang="en-US" altLang="ko-KR" b="1" i="1" dirty="0"/>
              <a:t>());</a:t>
            </a:r>
          </a:p>
          <a:p>
            <a:r>
              <a:rPr lang="en-US" altLang="ko-KR" dirty="0" smtClean="0"/>
              <a:t>    } </a:t>
            </a:r>
            <a:r>
              <a:rPr lang="en-US" altLang="ko-KR" b="1" dirty="0"/>
              <a:t>catch (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e)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56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참고사이트 및 교재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err="1"/>
              <a:t>스타트</a:t>
            </a:r>
            <a:r>
              <a:rPr lang="ko-KR" altLang="en-US" dirty="0"/>
              <a:t> 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채규태 </a:t>
            </a:r>
            <a:r>
              <a:rPr lang="en-US" altLang="ko-KR" dirty="0" smtClean="0"/>
              <a:t>/ Ruby paper</a:t>
            </a:r>
          </a:p>
          <a:p>
            <a:r>
              <a:rPr lang="ko-KR" altLang="en-US" dirty="0"/>
              <a:t>스프링 다운로드</a:t>
            </a:r>
          </a:p>
          <a:p>
            <a:pPr lvl="1"/>
            <a:r>
              <a:rPr lang="en-US" altLang="ko-KR" dirty="0"/>
              <a:t>https://github.com/spring-projects/spring-framework/releases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Spring-test</a:t>
            </a:r>
            <a:r>
              <a:rPr lang="ko-KR" altLang="en-US" dirty="0" smtClean="0"/>
              <a:t>를 사용한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Spring-test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/>
              <a:t>테스트를 지원하는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RunWith</a:t>
            </a:r>
            <a:r>
              <a:rPr lang="en-US" altLang="ko-KR" dirty="0"/>
              <a:t>(SpringJUnit4ClassRunner.</a:t>
            </a:r>
            <a:r>
              <a:rPr lang="en-US" altLang="ko-KR" b="1" dirty="0"/>
              <a:t>class)</a:t>
            </a:r>
            <a:endParaRPr lang="ko-KR" altLang="en-US" dirty="0"/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 err="1" smtClean="0"/>
              <a:t>WunWith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프레임워크의 테스트 실행방법을 확장할 때 사용하는 </a:t>
            </a:r>
            <a:r>
              <a:rPr lang="ko-KR" altLang="en-US" dirty="0" err="1" smtClean="0"/>
              <a:t>어노테이션이다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SpringJUint4ClassRunner</a:t>
            </a:r>
            <a:r>
              <a:rPr lang="ko-KR" altLang="en-US" dirty="0" smtClean="0"/>
              <a:t>라는 클래스를 지정해주면 </a:t>
            </a:r>
            <a:r>
              <a:rPr lang="en-US" altLang="ko-KR" dirty="0" err="1" smtClean="0"/>
              <a:t>jUnit</a:t>
            </a:r>
            <a:r>
              <a:rPr lang="ko-KR" altLang="en-US" dirty="0" smtClean="0"/>
              <a:t>이 테스트를 진행하는 중에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를 만들고 관리하는 작업을 진행해준다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각가의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테스트별로</a:t>
            </a:r>
            <a:r>
              <a:rPr lang="ko-KR" altLang="en-US" dirty="0" smtClean="0"/>
              <a:t> 객체가 생성되더라도 </a:t>
            </a:r>
            <a:r>
              <a:rPr lang="ko-KR" altLang="en-US" dirty="0" err="1" smtClean="0"/>
              <a:t>싱글톤</a:t>
            </a:r>
            <a:r>
              <a:rPr lang="en-US" altLang="ko-KR" dirty="0" smtClean="0"/>
              <a:t>(singleton)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Application Context</a:t>
            </a:r>
            <a:r>
              <a:rPr lang="ko-KR" altLang="en-US" dirty="0" smtClean="0"/>
              <a:t>를 보장한다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스프링 빈</a:t>
            </a:r>
            <a:r>
              <a:rPr lang="en-US" altLang="ko-KR" dirty="0" smtClean="0"/>
              <a:t>(Bean) </a:t>
            </a:r>
            <a:r>
              <a:rPr lang="ko-KR" altLang="en-US" dirty="0" smtClean="0"/>
              <a:t>설정 파일의 위치를 지정할 때 사용되는 </a:t>
            </a:r>
            <a:r>
              <a:rPr lang="ko-KR" altLang="en-US" dirty="0" err="1" smtClean="0"/>
              <a:t>어노테이션이다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1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프레임워크 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</a:t>
            </a:r>
            <a:r>
              <a:rPr lang="ko-KR" altLang="en-US" dirty="0" smtClean="0"/>
              <a:t>프레임워크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</a:t>
            </a:r>
            <a:r>
              <a:rPr lang="ko-KR" altLang="en-US" dirty="0" smtClean="0"/>
              <a:t>프레임워크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</a:t>
            </a:r>
            <a:r>
              <a:rPr lang="ko-KR" altLang="en-US" dirty="0" smtClean="0"/>
              <a:t>프레임워크 </a:t>
            </a:r>
            <a:r>
              <a:rPr lang="ko-KR" altLang="en-US" dirty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단위테스</a:t>
            </a:r>
            <a:r>
              <a:rPr lang="ko-KR" altLang="en-US" dirty="0"/>
              <a:t>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3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프레임워크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오픈소스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엔터프라이즈 개발을 편하게 해주는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경량급 애플리케이션 프레임워크이다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프렘임워크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비기능적 요구사항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확장성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만족하는 구조와 구현된 기능을 안정적으로 실행하도록 제어해주는 잘 만들어진 구조의 라이브러리 덩어리</a:t>
            </a:r>
            <a:endParaRPr lang="en-US" altLang="ko-KR" dirty="0"/>
          </a:p>
          <a:p>
            <a:pPr lvl="1"/>
            <a:r>
              <a:rPr lang="ko-KR" altLang="en-US" dirty="0"/>
              <a:t>개발자가 복잡하고 실수하기 쉬운 </a:t>
            </a:r>
            <a:r>
              <a:rPr lang="en-US" altLang="ko-KR" dirty="0"/>
              <a:t>Low Level</a:t>
            </a:r>
            <a:r>
              <a:rPr lang="ko-KR" altLang="en-US" dirty="0"/>
              <a:t>에 많이 신경 쓰지 않으면서 </a:t>
            </a:r>
            <a:r>
              <a:rPr lang="en-US" altLang="ko-KR" dirty="0"/>
              <a:t>Business Logic </a:t>
            </a:r>
            <a:r>
              <a:rPr lang="ko-KR" altLang="en-US" dirty="0"/>
              <a:t>개발에 전념할 수 있도록 해준다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솔루션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디자인 </a:t>
            </a:r>
            <a:r>
              <a:rPr lang="ko-KR" altLang="en-US" dirty="0"/>
              <a:t>패턴과 마찬가지로 반복적으로 발견되는 문제를 해결하기 위한 특화된 솔루션을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전자정부 </a:t>
            </a:r>
            <a:r>
              <a:rPr lang="ko-KR" altLang="en-US" dirty="0"/>
              <a:t>표준프레임워크의 기반 기술</a:t>
            </a:r>
          </a:p>
          <a:p>
            <a:r>
              <a:rPr lang="ko-KR" altLang="en-US" dirty="0" err="1" smtClean="0">
                <a:effectLst/>
              </a:rPr>
              <a:t>로드존슨</a:t>
            </a:r>
            <a:endParaRPr lang="en-US" altLang="ko-KR" dirty="0" smtClean="0"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스프링 </a:t>
            </a:r>
            <a:r>
              <a:rPr lang="ko-KR" altLang="en-US" dirty="0">
                <a:effectLst/>
              </a:rPr>
              <a:t>프레임워크 </a:t>
            </a:r>
            <a:r>
              <a:rPr lang="ko-KR" altLang="en-US" dirty="0" smtClean="0">
                <a:effectLst/>
              </a:rPr>
              <a:t>개발자는 </a:t>
            </a:r>
            <a:r>
              <a:rPr lang="ko-KR" altLang="en-US" dirty="0" err="1" smtClean="0"/>
              <a:t>로드존슨</a:t>
            </a:r>
            <a:r>
              <a:rPr lang="ko-KR" altLang="en-US" dirty="0" smtClean="0"/>
              <a:t> </a:t>
            </a:r>
            <a:r>
              <a:rPr lang="en-US" altLang="ko-KR" dirty="0"/>
              <a:t>2002</a:t>
            </a:r>
            <a:r>
              <a:rPr lang="ko-KR" altLang="en-US" dirty="0"/>
              <a:t>년 </a:t>
            </a:r>
            <a:r>
              <a:rPr lang="ko-KR" altLang="en-US" dirty="0" smtClean="0"/>
              <a:t>발표했으며 유지보수는 </a:t>
            </a:r>
            <a:r>
              <a:rPr lang="en-US" altLang="ko-KR" dirty="0" smtClean="0">
                <a:effectLst/>
              </a:rPr>
              <a:t>Pivotal 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smtClean="0">
                <a:effectLst/>
              </a:rPr>
              <a:t>VMware </a:t>
            </a:r>
            <a:r>
              <a:rPr lang="ko-KR" altLang="en-US" dirty="0">
                <a:effectLst/>
              </a:rPr>
              <a:t>자회사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에서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>
              <a:effectLst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프레임워크의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빠른구현시간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프레임워크는 애플리케이션들의 최소한의 공통점을 찾아 하부구조를 제공함으로써 개발자들은 비즈니스 </a:t>
            </a:r>
            <a:r>
              <a:rPr lang="ko-KR" altLang="en-US" dirty="0" err="1" smtClean="0"/>
              <a:t>로직만</a:t>
            </a:r>
            <a:r>
              <a:rPr lang="ko-KR" altLang="en-US" dirty="0" smtClean="0"/>
              <a:t> 구현하면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비기능업무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/>
              <a:t>프레임워크가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err="1" smtClean="0"/>
              <a:t>쉬운관리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프레임워크가 적용된 애플리케이션들은 </a:t>
            </a:r>
            <a:r>
              <a:rPr lang="ko-KR" altLang="en-US" dirty="0" err="1" smtClean="0"/>
              <a:t>아키텍쳐가</a:t>
            </a:r>
            <a:r>
              <a:rPr lang="ko-KR" altLang="en-US" dirty="0" smtClean="0"/>
              <a:t> 같으므로 관리가 수월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유지보수 인력과 시간을 줄일 수 있음</a:t>
            </a:r>
            <a:endParaRPr lang="en-US" altLang="ko-KR" dirty="0" smtClean="0"/>
          </a:p>
          <a:p>
            <a:r>
              <a:rPr lang="ko-KR" altLang="en-US" dirty="0" smtClean="0"/>
              <a:t>개발자들의 역량 획일화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프레임워크를 사용하면 숙련된 개발자와 초급 개발자가 생성한 코드가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r>
              <a:rPr lang="ko-KR" altLang="en-US" dirty="0" smtClean="0"/>
              <a:t>검증된 아키텍처의 재사용과 일관성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20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LifeCycle</a:t>
            </a:r>
            <a:r>
              <a:rPr lang="ko-KR" altLang="en-US" dirty="0" smtClean="0"/>
              <a:t>을 관리하며</a:t>
            </a:r>
            <a:r>
              <a:rPr lang="en-US" altLang="ko-KR" dirty="0" smtClean="0"/>
              <a:t>, Spring </a:t>
            </a:r>
            <a:r>
              <a:rPr lang="ko-KR" altLang="en-US" dirty="0" smtClean="0"/>
              <a:t>컨테이너로부터 필요할 객체를 가져와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IoC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제어의 역전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생성부터 소멸까지의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생명주기 관리를 개발자가 아닌 컨테이너가 대신 해줌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DI(Dependency </a:t>
            </a:r>
            <a:r>
              <a:rPr lang="en-US" altLang="ko-KR" dirty="0" smtClean="0"/>
              <a:t>Injection) </a:t>
            </a:r>
            <a:r>
              <a:rPr lang="ko-KR" altLang="en-US" dirty="0" smtClean="0"/>
              <a:t>의존성 </a:t>
            </a:r>
            <a:r>
              <a:rPr lang="ko-KR" altLang="en-US" dirty="0" smtClean="0"/>
              <a:t>주입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</a:t>
            </a:r>
            <a:r>
              <a:rPr lang="ko-KR" altLang="en-US" dirty="0" smtClean="0"/>
              <a:t>은 설정파일이나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통해서 객체 간의 의존관계를 설정할 수 있도록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AOP(Aspect Oriented Programming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</a:t>
            </a:r>
            <a:r>
              <a:rPr lang="ko-KR" altLang="en-US" dirty="0" smtClean="0"/>
              <a:t>은 트랜잭션이나 </a:t>
            </a:r>
            <a:r>
              <a:rPr lang="ko-KR" altLang="en-US" dirty="0" err="1" smtClean="0"/>
              <a:t>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보안과 같이 공통적으로 필요로 하는 모듈들을 실제 핵심 모듈에서 분리해서 적용할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POJO(Plain Old Java Object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Spring </a:t>
            </a:r>
            <a:r>
              <a:rPr lang="ko-KR" altLang="en-US" dirty="0" smtClean="0"/>
              <a:t>컨테이너에 저장되는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객체는 특정한 인터페이스를 구현하거나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클래스를 상속받지 않아도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7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PSA(Portable Service Abstraction)</a:t>
            </a:r>
          </a:p>
          <a:p>
            <a:pPr lvl="1"/>
            <a:r>
              <a:rPr lang="ko-KR" altLang="en-US" dirty="0" smtClean="0"/>
              <a:t>트랜잭션 추상화</a:t>
            </a:r>
            <a:r>
              <a:rPr lang="en-US" altLang="ko-KR" dirty="0" smtClean="0"/>
              <a:t>, OXM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액세스의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변환기능 등 기술적인 복잡함은 추상화를 통해 </a:t>
            </a:r>
            <a:r>
              <a:rPr lang="en-US" altLang="ko-KR" dirty="0" smtClean="0"/>
              <a:t>Low Level</a:t>
            </a:r>
            <a:r>
              <a:rPr lang="ko-KR" altLang="en-US" dirty="0" smtClean="0"/>
              <a:t>의 기술 구현구분과 기술을 사용하는 인터페이스로 분리한다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WAS</a:t>
            </a:r>
            <a:r>
              <a:rPr lang="ko-KR" altLang="en-US" dirty="0"/>
              <a:t>에 종속되지 않도록 </a:t>
            </a:r>
            <a:r>
              <a:rPr lang="ko-KR" altLang="en-US" dirty="0" smtClean="0"/>
              <a:t>추상화</a:t>
            </a:r>
            <a:endParaRPr lang="en-US" altLang="ko-KR" dirty="0" smtClean="0"/>
          </a:p>
          <a:p>
            <a:r>
              <a:rPr lang="ko-KR" altLang="en-US" dirty="0" smtClean="0"/>
              <a:t>트랜잭션 처리를 위한 일관된 방법을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JDBC, JTA </a:t>
            </a:r>
            <a:r>
              <a:rPr lang="ko-KR" altLang="en-US" dirty="0" smtClean="0"/>
              <a:t>등 어떤 트랜잭션을 사용하던 설정을 통해 정보를 관리하므로 트랜잭션 구현에 상관없이 동일한 코드 사용가능</a:t>
            </a:r>
            <a:endParaRPr lang="en-US" altLang="ko-KR" dirty="0" smtClean="0"/>
          </a:p>
          <a:p>
            <a:r>
              <a:rPr lang="ko-KR" altLang="en-US" dirty="0" smtClean="0"/>
              <a:t>영속성과 관련된 다양한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Mybais</a:t>
            </a:r>
            <a:r>
              <a:rPr lang="en-US" altLang="ko-KR" dirty="0" smtClean="0"/>
              <a:t>, Hibernate </a:t>
            </a:r>
            <a:r>
              <a:rPr lang="ko-KR" altLang="en-US" dirty="0" smtClean="0"/>
              <a:t>등 데이터베이스 처리를 위한 </a:t>
            </a:r>
            <a:r>
              <a:rPr lang="en-US" altLang="ko-KR" dirty="0" smtClean="0"/>
              <a:t>ORM(Object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Relation Mapping) </a:t>
            </a:r>
            <a:r>
              <a:rPr lang="ko-KR" altLang="en-US" dirty="0" smtClean="0"/>
              <a:t>프레임워크들과의 연동 지원</a:t>
            </a:r>
            <a:endParaRPr lang="en-US" altLang="ko-KR" dirty="0" smtClean="0"/>
          </a:p>
          <a:p>
            <a:r>
              <a:rPr lang="ko-KR" altLang="en-US" b="1" u="sng" dirty="0"/>
              <a:t>제어 반전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IoC</a:t>
            </a:r>
            <a:r>
              <a:rPr lang="en-US" altLang="ko-KR" b="1" u="sng" dirty="0"/>
              <a:t> : Inversion of Control)</a:t>
            </a:r>
            <a:r>
              <a:rPr lang="ko-KR" altLang="en-US" dirty="0"/>
              <a:t>을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객체 생성에 대한 </a:t>
            </a:r>
            <a:r>
              <a:rPr lang="ko-KR" altLang="en-US" dirty="0" err="1"/>
              <a:t>제어권이</a:t>
            </a:r>
            <a:r>
              <a:rPr lang="ko-KR" altLang="en-US" dirty="0"/>
              <a:t> 개발자가 아니라 프레임워크에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4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S</a:t>
            </a:r>
            <a:r>
              <a:rPr lang="en-US" altLang="ko-KR" dirty="0">
                <a:latin typeface="+mj-ea"/>
              </a:rPr>
              <a:t>pring </a:t>
            </a:r>
            <a:r>
              <a:rPr lang="ko-KR" altLang="en-US" dirty="0" smtClean="0">
                <a:latin typeface="+mj-ea"/>
              </a:rPr>
              <a:t>프레임워크 모듈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848872" cy="532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2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 smtClean="0"/>
              <a:t>프레임워크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Core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</a:t>
            </a:r>
            <a:r>
              <a:rPr lang="ko-KR" altLang="en-US" dirty="0" smtClean="0"/>
              <a:t>컨테이너는 </a:t>
            </a:r>
            <a:r>
              <a:rPr lang="en-US" altLang="ko-KR" dirty="0" smtClean="0"/>
              <a:t>Spring </a:t>
            </a:r>
            <a:r>
              <a:rPr lang="ko-KR" altLang="en-US" dirty="0" smtClean="0"/>
              <a:t>프레임워크의 기본 기능을 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모듈에 있는 </a:t>
            </a:r>
            <a:r>
              <a:rPr lang="en-US" altLang="ko-KR" dirty="0" err="1" smtClean="0"/>
              <a:t>BeanFactory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Spring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컨테이너이면서 스프링 </a:t>
            </a:r>
            <a:r>
              <a:rPr lang="en-US" altLang="ko-KR" dirty="0" smtClean="0"/>
              <a:t>DI</a:t>
            </a:r>
            <a:r>
              <a:rPr lang="ko-KR" altLang="en-US" dirty="0" smtClean="0"/>
              <a:t>의 기반이다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Context</a:t>
            </a:r>
          </a:p>
          <a:p>
            <a:pPr lvl="1"/>
            <a:r>
              <a:rPr lang="en-US" altLang="ko-KR" dirty="0" smtClean="0"/>
              <a:t>Context </a:t>
            </a:r>
            <a:r>
              <a:rPr lang="ko-KR" altLang="en-US" dirty="0" smtClean="0"/>
              <a:t>모듈은 </a:t>
            </a:r>
            <a:r>
              <a:rPr lang="en-US" altLang="ko-KR" dirty="0" err="1" smtClean="0"/>
              <a:t>BeanFactory</a:t>
            </a:r>
            <a:r>
              <a:rPr lang="ko-KR" altLang="en-US" dirty="0" smtClean="0"/>
              <a:t>의 개념을 확장한 것으로 국제화</a:t>
            </a:r>
            <a:r>
              <a:rPr lang="en-US" altLang="ko-KR" dirty="0" smtClean="0"/>
              <a:t>(I18N)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생명주기 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유효성 검증 등을 지원한다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JDBC(DAO)</a:t>
            </a:r>
          </a:p>
          <a:p>
            <a:pPr lvl="1"/>
            <a:r>
              <a:rPr lang="en-US" altLang="ko-KR" dirty="0" smtClean="0"/>
              <a:t>JDBC</a:t>
            </a:r>
            <a:r>
              <a:rPr lang="ko-KR" altLang="en-US" dirty="0" smtClean="0"/>
              <a:t>에 대한 추상화 계층으로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코딩이나 </a:t>
            </a:r>
            <a:r>
              <a:rPr lang="ko-KR" altLang="en-US" dirty="0" err="1" smtClean="0"/>
              <a:t>예외처리하는</a:t>
            </a:r>
            <a:r>
              <a:rPr lang="ko-KR" altLang="en-US" dirty="0" smtClean="0"/>
              <a:t> 부분을 간편화 시켰으며</a:t>
            </a:r>
            <a:r>
              <a:rPr lang="en-US" altLang="ko-KR" dirty="0" smtClean="0"/>
              <a:t>, AOP </a:t>
            </a:r>
            <a:r>
              <a:rPr lang="ko-KR" altLang="en-US" dirty="0" smtClean="0"/>
              <a:t>모듈을 이용해 트랜잭션 관리 서비스도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3534</TotalTime>
  <Words>1295</Words>
  <Application>Microsoft Office PowerPoint</Application>
  <PresentationFormat>화면 슬라이드 쇼(4:3)</PresentationFormat>
  <Paragraphs>233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테크닉</vt:lpstr>
      <vt:lpstr>1. 프레임워크 개요</vt:lpstr>
      <vt:lpstr>목차</vt:lpstr>
      <vt:lpstr>목차</vt:lpstr>
      <vt:lpstr>Spring 프레임워크 개요</vt:lpstr>
      <vt:lpstr> 프레임워크의 장점</vt:lpstr>
      <vt:lpstr>Spring 프레임워크 특징</vt:lpstr>
      <vt:lpstr>Spring 프레임워크 특징</vt:lpstr>
      <vt:lpstr>Spring 프레임워크 모듈</vt:lpstr>
      <vt:lpstr>Spring 프레임워크 모듈</vt:lpstr>
      <vt:lpstr>Spring 프레임워크 모듈</vt:lpstr>
      <vt:lpstr>PowerPoint 프레젠테이션</vt:lpstr>
      <vt:lpstr>개발환경 구축</vt:lpstr>
      <vt:lpstr>Spring 프로젝트</vt:lpstr>
      <vt:lpstr>Maven</vt:lpstr>
      <vt:lpstr>XML</vt:lpstr>
      <vt:lpstr>jUnit을 사용한 테스트</vt:lpstr>
      <vt:lpstr>jUnit을 사용한 테스트</vt:lpstr>
      <vt:lpstr>jUnit을 사용한 테스트</vt:lpstr>
      <vt:lpstr>jUnit을 사용한 테스트</vt:lpstr>
      <vt:lpstr>jUnit을 사용한 테스트</vt:lpstr>
      <vt:lpstr>jUnit을 사용한 테스트</vt:lpstr>
      <vt:lpstr>jUnit을 사용한 테스트</vt:lpstr>
      <vt:lpstr>jUnit을 사용한 테스트</vt:lpstr>
      <vt:lpstr>참고사이트 및 교재</vt:lpstr>
      <vt:lpstr>Spring-test를 사용한 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프레임워크 개요</dc:title>
  <dc:creator>user</dc:creator>
  <cp:lastModifiedBy>user</cp:lastModifiedBy>
  <cp:revision>60</cp:revision>
  <dcterms:created xsi:type="dcterms:W3CDTF">2017-11-28T13:48:49Z</dcterms:created>
  <dcterms:modified xsi:type="dcterms:W3CDTF">2019-04-08T21:51:30Z</dcterms:modified>
</cp:coreProperties>
</file>