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5" r:id="rId3"/>
    <p:sldId id="257" r:id="rId4"/>
    <p:sldId id="270" r:id="rId5"/>
    <p:sldId id="259" r:id="rId6"/>
    <p:sldId id="258" r:id="rId7"/>
    <p:sldId id="260" r:id="rId8"/>
    <p:sldId id="273" r:id="rId9"/>
    <p:sldId id="262" r:id="rId10"/>
    <p:sldId id="269" r:id="rId11"/>
    <p:sldId id="274" r:id="rId12"/>
    <p:sldId id="272" r:id="rId13"/>
    <p:sldId id="276" r:id="rId14"/>
    <p:sldId id="266" r:id="rId15"/>
    <p:sldId id="267" r:id="rId16"/>
    <p:sldId id="268" r:id="rId17"/>
    <p:sldId id="271" r:id="rId18"/>
    <p:sldId id="263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2466" autoAdjust="0"/>
  </p:normalViewPr>
  <p:slideViewPr>
    <p:cSldViewPr>
      <p:cViewPr varScale="1">
        <p:scale>
          <a:sx n="67" d="100"/>
          <a:sy n="67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E6AFF-6399-4304-A15F-727DC885F5E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4A2B5-B65D-4CCC-BF5A-6ACBB4F7DD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위빙</a:t>
            </a:r>
            <a:r>
              <a:rPr lang="ko-KR" altLang="en-US" dirty="0" smtClean="0"/>
              <a:t> 처리방식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컴파일타임 </a:t>
            </a:r>
            <a:r>
              <a:rPr lang="ko-KR" altLang="en-US" dirty="0" err="1" smtClean="0"/>
              <a:t>위빙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로딩타임 </a:t>
            </a:r>
            <a:r>
              <a:rPr lang="ko-KR" altLang="en-US" dirty="0" err="1" smtClean="0"/>
              <a:t>위빙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런타임 </a:t>
            </a:r>
            <a:r>
              <a:rPr lang="ko-KR" altLang="en-US" dirty="0" err="1" smtClean="0"/>
              <a:t>위빙</a:t>
            </a:r>
            <a:r>
              <a:rPr lang="ko-KR" altLang="en-US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스프링에서 지원하는 방식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A2B5-B65D-4CCC-BF5A-6ACBB4F7DD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j-ea"/>
                <a:ea typeface="+mj-ea"/>
              </a:defRPr>
            </a:lvl1pPr>
            <a:lvl2pPr>
              <a:defRPr sz="2200"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개체 틀 8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0609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0609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dirty="0" smtClean="0"/>
              <a:t>마</a:t>
            </a:r>
            <a:r>
              <a:rPr kumimoji="0" lang="en-US" altLang="ko-KR" dirty="0" smtClean="0"/>
              <a:t>s</a:t>
            </a:r>
            <a:r>
              <a:rPr kumimoji="0" lang="ko-KR" altLang="en-US" dirty="0" err="1" smtClean="0"/>
              <a:t>스터</a:t>
            </a:r>
            <a:r>
              <a:rPr kumimoji="0" lang="ko-KR" altLang="en-US" dirty="0" smtClean="0"/>
              <a:t>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496944" cy="500141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ko-KR" altLang="en-US" sz="2600" kern="1200" dirty="0" smtClean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lang="ko-KR" altLang="en-US" sz="2200" kern="1200" dirty="0" smtClean="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5.0.1.RELEASE/spring-framework-reference/core.html#a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Aspect </a:t>
            </a:r>
            <a:r>
              <a:rPr lang="en-US" altLang="ko-KR" dirty="0"/>
              <a:t>Oriented </a:t>
            </a:r>
            <a:r>
              <a:rPr lang="en-US" altLang="ko-KR" dirty="0" smtClean="0"/>
              <a:t>Programming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사용을 위한 스프링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aop:aspectj-autoproxy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ko-KR" altLang="en-US" dirty="0" smtClean="0"/>
              <a:t>컷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(“execution(* com..* *(..))”)                  public void </a:t>
            </a:r>
            <a:r>
              <a:rPr lang="en-US" altLang="ko-KR" dirty="0" err="1" smtClean="0"/>
              <a:t>allpointcut</a:t>
            </a:r>
            <a:r>
              <a:rPr lang="en-US" altLang="ko-KR" dirty="0" smtClean="0"/>
              <a:t>() { }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어드바이스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Before(“</a:t>
            </a:r>
            <a:r>
              <a:rPr lang="en-US" altLang="ko-KR" dirty="0" err="1"/>
              <a:t>allpointcut</a:t>
            </a:r>
            <a:r>
              <a:rPr lang="en-US" altLang="ko-KR" dirty="0" smtClean="0"/>
              <a:t>”)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애스펙트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@Aspect</a:t>
            </a:r>
          </a:p>
        </p:txBody>
      </p:sp>
    </p:spTree>
    <p:extLst>
      <p:ext uri="{BB962C8B-B14F-4D97-AF65-F5344CB8AC3E}">
        <p14:creationId xmlns:p14="http://schemas.microsoft.com/office/powerpoint/2010/main" val="33813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기반 </a:t>
            </a:r>
            <a:r>
              <a:rPr lang="en-US" altLang="ko-KR" dirty="0"/>
              <a:t>AOP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87978" y="1268760"/>
            <a:ext cx="232308" cy="226884"/>
            <a:chOff x="487978" y="1268760"/>
            <a:chExt cx="232308" cy="226884"/>
          </a:xfrm>
        </p:grpSpPr>
        <p:sp>
          <p:nvSpPr>
            <p:cNvPr id="12" name="Isosceles Triangle 412"/>
            <p:cNvSpPr/>
            <p:nvPr/>
          </p:nvSpPr>
          <p:spPr>
            <a:xfrm rot="5400000">
              <a:off x="472331" y="1284407"/>
              <a:ext cx="226884" cy="19559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413"/>
            <p:cNvSpPr/>
            <p:nvPr/>
          </p:nvSpPr>
          <p:spPr>
            <a:xfrm rot="5400000">
              <a:off x="509049" y="1284407"/>
              <a:ext cx="226884" cy="195590"/>
            </a:xfrm>
            <a:prstGeom prst="triangl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87978" y="2137384"/>
            <a:ext cx="7560840" cy="1141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en-US" altLang="ko-KR" sz="2000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aop:aspectj-autoproxy</a:t>
            </a:r>
            <a:r>
              <a:rPr lang="en-US" altLang="ko-KR" sz="2000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proxy-target-class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="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true“/&gt;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&lt;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beans:bean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id="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logAdvice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 class="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com.dbal.app.common.aop.LogAdvice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"&gt;&lt;/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beans:bean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 </a:t>
            </a:r>
            <a:endParaRPr lang="ko-KR" altLang="en-US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167135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어노테이션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사용을 위한 스프링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설정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70080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xml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기반 설정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Servlet-context.xml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 설정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4129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자바 기반 설정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978" y="3845022"/>
            <a:ext cx="7560840" cy="2680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</a:t>
            </a: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Configuration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</a:t>
            </a:r>
            <a:r>
              <a:rPr lang="en-US" altLang="ko-KR" sz="2000" dirty="0" err="1">
                <a:solidFill>
                  <a:schemeClr val="tx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EnableAspectJAutoProxy</a:t>
            </a: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proxyTargetClass</a:t>
            </a:r>
            <a:r>
              <a:rPr lang="en-US" altLang="ko-KR" sz="2000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2000" dirty="0">
                <a:solidFill>
                  <a:srgbClr val="66003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true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sz="2000" dirty="0">
                <a:solidFill>
                  <a:srgbClr val="66003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public class 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AopConfig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{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@</a:t>
            </a: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Bean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2000" dirty="0">
                <a:solidFill>
                  <a:srgbClr val="66003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public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BeforeAdvice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boforeAdvice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	</a:t>
            </a:r>
            <a:r>
              <a:rPr lang="en-US" altLang="ko-KR" sz="2000" dirty="0">
                <a:solidFill>
                  <a:srgbClr val="66003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return new </a:t>
            </a:r>
            <a:r>
              <a:rPr lang="en-US" altLang="ko-KR" sz="20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BeforeAdvice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en-US" altLang="ko-KR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ko-KR" altLang="en-US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1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기반 </a:t>
            </a:r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chemeClr val="accent1"/>
              </a:solidFill>
            </a:endParaRPr>
          </a:p>
          <a:p>
            <a:r>
              <a:rPr lang="en-US" altLang="ko-KR" sz="2000" dirty="0" smtClean="0">
                <a:solidFill>
                  <a:schemeClr val="accent1"/>
                </a:solidFill>
              </a:rPr>
              <a:t>@Aspect</a:t>
            </a:r>
            <a:endParaRPr lang="en-US" altLang="ko-KR" sz="2000" dirty="0" smtClean="0"/>
          </a:p>
          <a:p>
            <a:r>
              <a:rPr lang="en-US" altLang="ko-KR" sz="2000" b="1" dirty="0" smtClean="0"/>
              <a:t>public class </a:t>
            </a:r>
            <a:r>
              <a:rPr lang="en-US" altLang="ko-KR" sz="2000" b="1" dirty="0" err="1" smtClean="0"/>
              <a:t>BeforeAdvice</a:t>
            </a:r>
            <a:r>
              <a:rPr lang="en-US" altLang="ko-KR" sz="2000" b="1" dirty="0" smtClean="0"/>
              <a:t> {</a:t>
            </a:r>
          </a:p>
          <a:p>
            <a:endParaRPr lang="ko-KR" altLang="en-US" sz="2000" dirty="0"/>
          </a:p>
          <a:p>
            <a:r>
              <a:rPr lang="en-US" altLang="ko-KR" sz="2000" dirty="0" smtClean="0"/>
              <a:t>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@</a:t>
            </a:r>
            <a:r>
              <a:rPr lang="en-US" altLang="ko-KR" sz="2000" dirty="0" err="1">
                <a:solidFill>
                  <a:schemeClr val="accent1"/>
                </a:solidFill>
              </a:rPr>
              <a:t>Pointcut</a:t>
            </a:r>
            <a:r>
              <a:rPr lang="en-US" altLang="ko-KR" sz="2000" dirty="0"/>
              <a:t>("execution(* </a:t>
            </a:r>
            <a:r>
              <a:rPr lang="en-US" altLang="ko-KR" sz="2000" dirty="0" err="1"/>
              <a:t>com.yedam</a:t>
            </a:r>
            <a:r>
              <a:rPr lang="en-US" altLang="ko-KR" sz="2000" dirty="0"/>
              <a:t>..*</a:t>
            </a:r>
            <a:r>
              <a:rPr lang="en-US" altLang="ko-KR" sz="2000" dirty="0" err="1"/>
              <a:t>Impl</a:t>
            </a:r>
            <a:r>
              <a:rPr lang="en-US" altLang="ko-KR" sz="2000" dirty="0"/>
              <a:t>.*(..))")</a:t>
            </a:r>
          </a:p>
          <a:p>
            <a:r>
              <a:rPr lang="en-US" altLang="ko-KR" sz="2000" b="1" dirty="0" smtClean="0"/>
              <a:t>   public </a:t>
            </a:r>
            <a:r>
              <a:rPr lang="en-US" altLang="ko-KR" sz="2000" b="1" dirty="0"/>
              <a:t>void  </a:t>
            </a:r>
            <a:r>
              <a:rPr lang="en-US" altLang="ko-KR" sz="2000" b="1" dirty="0" err="1"/>
              <a:t>allpointcut</a:t>
            </a:r>
            <a:r>
              <a:rPr lang="en-US" altLang="ko-KR" sz="2000" b="1" dirty="0"/>
              <a:t>() {}</a:t>
            </a:r>
          </a:p>
          <a:p>
            <a:endParaRPr lang="ko-KR" altLang="en-US" sz="2000" dirty="0"/>
          </a:p>
          <a:p>
            <a:r>
              <a:rPr lang="en-US" altLang="ko-KR" sz="2000" dirty="0" smtClean="0"/>
              <a:t>   </a:t>
            </a:r>
            <a:r>
              <a:rPr lang="en-US" altLang="ko-KR" sz="2000" dirty="0" smtClean="0">
                <a:solidFill>
                  <a:schemeClr val="accent1"/>
                </a:solidFill>
              </a:rPr>
              <a:t>@</a:t>
            </a:r>
            <a:r>
              <a:rPr lang="en-US" altLang="ko-KR" sz="2000" dirty="0">
                <a:solidFill>
                  <a:schemeClr val="accent1"/>
                </a:solidFill>
              </a:rPr>
              <a:t>Before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allpointcut</a:t>
            </a:r>
            <a:r>
              <a:rPr lang="en-US" altLang="ko-KR" sz="2000" dirty="0"/>
              <a:t>()")</a:t>
            </a:r>
          </a:p>
          <a:p>
            <a:r>
              <a:rPr lang="en-US" altLang="ko-KR" sz="2000" b="1" dirty="0" smtClean="0"/>
              <a:t>   public </a:t>
            </a:r>
            <a:r>
              <a:rPr lang="en-US" altLang="ko-KR" sz="2000" b="1" dirty="0"/>
              <a:t>void </a:t>
            </a:r>
            <a:r>
              <a:rPr lang="en-US" altLang="ko-KR" sz="2000" b="1" dirty="0" err="1"/>
              <a:t>beforeLog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JoinPoint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jp</a:t>
            </a:r>
            <a:r>
              <a:rPr lang="en-US" altLang="ko-KR" sz="2000" b="1" dirty="0"/>
              <a:t>) {</a:t>
            </a:r>
          </a:p>
          <a:p>
            <a:r>
              <a:rPr lang="en-US" altLang="ko-KR" sz="2000" dirty="0" smtClean="0"/>
              <a:t>     String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jp.getSignature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getName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/>
              <a:t>("[</a:t>
            </a:r>
            <a:r>
              <a:rPr lang="ko-KR" altLang="en-US" sz="2000" dirty="0"/>
              <a:t>사전처리</a:t>
            </a:r>
            <a:r>
              <a:rPr lang="en-US" altLang="ko-KR" sz="2000" dirty="0"/>
              <a:t>] </a:t>
            </a:r>
            <a:r>
              <a:rPr lang="en-US" altLang="ko-KR" sz="2000" dirty="0" err="1"/>
              <a:t>beforeLog</a:t>
            </a:r>
            <a:r>
              <a:rPr lang="en-US" altLang="ko-KR" sz="2000" dirty="0"/>
              <a:t>" +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r>
              <a:rPr lang="en-US" altLang="ko-KR" sz="2000" dirty="0" smtClean="0"/>
              <a:t>   }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95536" y="2708920"/>
            <a:ext cx="8280920" cy="96659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5536" y="3675514"/>
            <a:ext cx="8280920" cy="169770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14761" y="2708920"/>
            <a:ext cx="2295872" cy="330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pointcut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14761" y="3789040"/>
            <a:ext cx="2295872" cy="3308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advice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212204"/>
            <a:ext cx="4487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Aspect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advice 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pointcut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87978" y="1268760"/>
            <a:ext cx="232308" cy="226884"/>
            <a:chOff x="487978" y="1268760"/>
            <a:chExt cx="232308" cy="226884"/>
          </a:xfrm>
        </p:grpSpPr>
        <p:sp>
          <p:nvSpPr>
            <p:cNvPr id="12" name="Isosceles Triangle 412"/>
            <p:cNvSpPr/>
            <p:nvPr/>
          </p:nvSpPr>
          <p:spPr>
            <a:xfrm rot="5400000">
              <a:off x="472331" y="1284407"/>
              <a:ext cx="226884" cy="19559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413"/>
            <p:cNvSpPr/>
            <p:nvPr/>
          </p:nvSpPr>
          <p:spPr>
            <a:xfrm rot="5400000">
              <a:off x="509049" y="1284407"/>
              <a:ext cx="226884" cy="195590"/>
            </a:xfrm>
            <a:prstGeom prst="triangl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17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solidFill>
                <a:schemeClr val="accent1"/>
              </a:solidFill>
            </a:endParaRPr>
          </a:p>
          <a:p>
            <a:r>
              <a:rPr lang="en-US" altLang="ko-KR" sz="2000" dirty="0" smtClean="0"/>
              <a:t>&lt;bean </a:t>
            </a:r>
            <a:r>
              <a:rPr lang="en-US" altLang="ko-KR" sz="2000" dirty="0"/>
              <a:t>id=</a:t>
            </a:r>
            <a:r>
              <a:rPr lang="en-US" altLang="ko-KR" sz="2000" i="1" dirty="0"/>
              <a:t>"</a:t>
            </a:r>
            <a:r>
              <a:rPr lang="en-US" altLang="ko-KR" sz="2000" i="1" dirty="0" err="1"/>
              <a:t>logAdvice</a:t>
            </a:r>
            <a:r>
              <a:rPr lang="en-US" altLang="ko-KR" sz="2000" i="1" dirty="0"/>
              <a:t>" </a:t>
            </a:r>
            <a:endParaRPr lang="en-US" altLang="ko-KR" sz="2000" i="1" dirty="0" smtClean="0"/>
          </a:p>
          <a:p>
            <a:r>
              <a:rPr lang="en-US" altLang="ko-KR" sz="2000" i="1" dirty="0"/>
              <a:t> </a:t>
            </a:r>
            <a:r>
              <a:rPr lang="en-US" altLang="ko-KR" sz="2000" i="1" dirty="0" smtClean="0"/>
              <a:t>          class</a:t>
            </a:r>
            <a:r>
              <a:rPr lang="en-US" altLang="ko-KR" sz="2000" i="1" dirty="0"/>
              <a:t>="</a:t>
            </a:r>
            <a:r>
              <a:rPr lang="en-US" altLang="ko-KR" sz="2000" i="1" dirty="0" err="1"/>
              <a:t>com.dbal.app.common.aop.LogAdvice</a:t>
            </a:r>
            <a:r>
              <a:rPr lang="en-US" altLang="ko-KR" sz="2000" i="1" dirty="0"/>
              <a:t>"&gt;&lt;/</a:t>
            </a:r>
            <a:r>
              <a:rPr lang="en-US" altLang="ko-KR" sz="2000" i="1" dirty="0" err="1"/>
              <a:t>beans:bean</a:t>
            </a:r>
            <a:r>
              <a:rPr lang="en-US" altLang="ko-KR" sz="2000" i="1" dirty="0" smtClean="0"/>
              <a:t>&gt;</a:t>
            </a:r>
          </a:p>
          <a:p>
            <a:endParaRPr lang="en-US" altLang="ko-KR" sz="2000" i="1" dirty="0"/>
          </a:p>
          <a:p>
            <a:r>
              <a:rPr lang="en-US" altLang="ko-KR" sz="2000" dirty="0" smtClean="0"/>
              <a:t>  &lt;</a:t>
            </a:r>
            <a:r>
              <a:rPr lang="en-US" altLang="ko-KR" sz="2000" dirty="0" err="1"/>
              <a:t>aop:config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proxy-target-class</a:t>
            </a:r>
            <a:r>
              <a:rPr lang="en-US" altLang="ko-KR" sz="2000" dirty="0">
                <a:solidFill>
                  <a:srgbClr val="FF0000"/>
                </a:solidFill>
              </a:rPr>
              <a:t>=</a:t>
            </a:r>
            <a:r>
              <a:rPr lang="en-US" altLang="ko-KR" sz="2000" i="1" dirty="0">
                <a:solidFill>
                  <a:srgbClr val="FF0000"/>
                </a:solidFill>
              </a:rPr>
              <a:t>"true"</a:t>
            </a:r>
            <a:r>
              <a:rPr lang="en-US" altLang="ko-KR" sz="2000" i="1" dirty="0"/>
              <a:t>&gt;</a:t>
            </a:r>
          </a:p>
          <a:p>
            <a:r>
              <a:rPr lang="en-US" altLang="ko-KR" sz="2000" dirty="0" smtClean="0"/>
              <a:t>    &lt;</a:t>
            </a:r>
            <a:r>
              <a:rPr lang="en-US" altLang="ko-KR" sz="2000" dirty="0" err="1"/>
              <a:t>aop:</a:t>
            </a:r>
            <a:r>
              <a:rPr lang="en-US" altLang="ko-KR" sz="2000" dirty="0" err="1">
                <a:solidFill>
                  <a:srgbClr val="FF0000"/>
                </a:solidFill>
              </a:rPr>
              <a:t>pointcut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  expression</a:t>
            </a:r>
            <a:r>
              <a:rPr lang="en-US" altLang="ko-KR" sz="2000" dirty="0"/>
              <a:t>=</a:t>
            </a:r>
            <a:r>
              <a:rPr lang="en-US" altLang="ko-KR" sz="2000" i="1" dirty="0"/>
              <a:t>"execution(* </a:t>
            </a:r>
            <a:r>
              <a:rPr lang="en-US" altLang="ko-KR" sz="2000" i="1" dirty="0" err="1"/>
              <a:t>com.dbal</a:t>
            </a:r>
            <a:r>
              <a:rPr lang="en-US" altLang="ko-KR" sz="2000" i="1" dirty="0"/>
              <a:t>..*</a:t>
            </a:r>
            <a:r>
              <a:rPr lang="en-US" altLang="ko-KR" sz="2000" i="1" dirty="0" err="1"/>
              <a:t>Impl</a:t>
            </a:r>
            <a:r>
              <a:rPr lang="en-US" altLang="ko-KR" sz="2000" i="1" dirty="0"/>
              <a:t>.*(..))" </a:t>
            </a:r>
            <a:endParaRPr lang="en-US" altLang="ko-KR" sz="2000" i="1" dirty="0" smtClean="0"/>
          </a:p>
          <a:p>
            <a:r>
              <a:rPr lang="en-US" altLang="ko-KR" sz="2000" i="1" dirty="0"/>
              <a:t> </a:t>
            </a:r>
            <a:r>
              <a:rPr lang="en-US" altLang="ko-KR" sz="2000" i="1" dirty="0" smtClean="0"/>
              <a:t>                            id</a:t>
            </a:r>
            <a:r>
              <a:rPr lang="en-US" altLang="ko-KR" sz="2000" i="1" dirty="0"/>
              <a:t>="</a:t>
            </a:r>
            <a:r>
              <a:rPr lang="en-US" altLang="ko-KR" sz="2000" i="1" dirty="0" err="1"/>
              <a:t>getpointcut</a:t>
            </a:r>
            <a:r>
              <a:rPr lang="en-US" altLang="ko-KR" sz="2000" i="1" dirty="0"/>
              <a:t>"/&gt;</a:t>
            </a:r>
          </a:p>
          <a:p>
            <a:r>
              <a:rPr lang="en-US" altLang="ko-KR" sz="2000" dirty="0" smtClean="0"/>
              <a:t>    &lt;</a:t>
            </a:r>
            <a:r>
              <a:rPr lang="en-US" altLang="ko-KR" sz="2000" dirty="0" err="1"/>
              <a:t>aop:</a:t>
            </a:r>
            <a:r>
              <a:rPr lang="en-US" altLang="ko-KR" sz="2000" dirty="0" err="1">
                <a:solidFill>
                  <a:srgbClr val="FF0000"/>
                </a:solidFill>
              </a:rPr>
              <a:t>aspect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   ref</a:t>
            </a:r>
            <a:r>
              <a:rPr lang="en-US" altLang="ko-KR" sz="2000" dirty="0"/>
              <a:t>=</a:t>
            </a:r>
            <a:r>
              <a:rPr lang="en-US" altLang="ko-KR" sz="2000" i="1" dirty="0"/>
              <a:t>"</a:t>
            </a:r>
            <a:r>
              <a:rPr lang="en-US" altLang="ko-KR" sz="2000" i="1" dirty="0" err="1"/>
              <a:t>logAdvice</a:t>
            </a:r>
            <a:r>
              <a:rPr lang="en-US" altLang="ko-KR" sz="2000" i="1" dirty="0"/>
              <a:t>"&gt;</a:t>
            </a:r>
          </a:p>
          <a:p>
            <a:r>
              <a:rPr lang="en-US" altLang="ko-KR" sz="2000" dirty="0" smtClean="0"/>
              <a:t>         &lt;</a:t>
            </a:r>
            <a:r>
              <a:rPr lang="en-US" altLang="ko-KR" sz="2000" dirty="0" err="1"/>
              <a:t>aop:</a:t>
            </a:r>
            <a:r>
              <a:rPr lang="en-US" altLang="ko-KR" sz="2000" dirty="0" err="1">
                <a:solidFill>
                  <a:srgbClr val="FF0000"/>
                </a:solidFill>
              </a:rPr>
              <a:t>before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 method</a:t>
            </a:r>
            <a:r>
              <a:rPr lang="en-US" altLang="ko-KR" sz="2000" dirty="0"/>
              <a:t>=</a:t>
            </a:r>
            <a:r>
              <a:rPr lang="en-US" altLang="ko-KR" sz="2000" i="1" dirty="0"/>
              <a:t>"</a:t>
            </a:r>
            <a:r>
              <a:rPr lang="en-US" altLang="ko-KR" sz="2000" i="1" dirty="0" err="1"/>
              <a:t>printLog</a:t>
            </a:r>
            <a:r>
              <a:rPr lang="en-US" altLang="ko-KR" sz="2000" i="1" dirty="0"/>
              <a:t>" </a:t>
            </a:r>
            <a:r>
              <a:rPr lang="en-US" altLang="ko-KR" sz="2000" i="1" dirty="0" smtClean="0"/>
              <a:t> </a:t>
            </a:r>
          </a:p>
          <a:p>
            <a:r>
              <a:rPr lang="en-US" altLang="ko-KR" sz="2000" i="1" dirty="0"/>
              <a:t> </a:t>
            </a:r>
            <a:r>
              <a:rPr lang="en-US" altLang="ko-KR" sz="2000" i="1" dirty="0" smtClean="0"/>
              <a:t>                             </a:t>
            </a:r>
            <a:r>
              <a:rPr lang="en-US" altLang="ko-KR" sz="2000" i="1" dirty="0" err="1" smtClean="0"/>
              <a:t>pointcut</a:t>
            </a:r>
            <a:r>
              <a:rPr lang="en-US" altLang="ko-KR" sz="2000" i="1" dirty="0" smtClean="0"/>
              <a:t>-ref</a:t>
            </a:r>
            <a:r>
              <a:rPr lang="en-US" altLang="ko-KR" sz="2000" i="1" dirty="0"/>
              <a:t>="</a:t>
            </a:r>
            <a:r>
              <a:rPr lang="en-US" altLang="ko-KR" sz="2000" i="1" dirty="0" err="1"/>
              <a:t>getpointcut</a:t>
            </a:r>
            <a:r>
              <a:rPr lang="en-US" altLang="ko-KR" sz="2000" i="1" dirty="0"/>
              <a:t>"/&gt;</a:t>
            </a:r>
          </a:p>
          <a:p>
            <a:r>
              <a:rPr lang="en-US" altLang="ko-KR" sz="2000" dirty="0" smtClean="0"/>
              <a:t>    &lt;/</a:t>
            </a:r>
            <a:r>
              <a:rPr lang="en-US" altLang="ko-KR" sz="2000" dirty="0" err="1"/>
              <a:t>aop:aspect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aop:config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212204"/>
            <a:ext cx="4487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 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87978" y="1268760"/>
            <a:ext cx="232308" cy="226884"/>
            <a:chOff x="487978" y="1268760"/>
            <a:chExt cx="232308" cy="226884"/>
          </a:xfrm>
        </p:grpSpPr>
        <p:sp>
          <p:nvSpPr>
            <p:cNvPr id="12" name="Isosceles Triangle 412"/>
            <p:cNvSpPr/>
            <p:nvPr/>
          </p:nvSpPr>
          <p:spPr>
            <a:xfrm rot="5400000">
              <a:off x="472331" y="1284407"/>
              <a:ext cx="226884" cy="19559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413"/>
            <p:cNvSpPr/>
            <p:nvPr/>
          </p:nvSpPr>
          <p:spPr>
            <a:xfrm rot="5400000">
              <a:off x="509049" y="1284407"/>
              <a:ext cx="226884" cy="195590"/>
            </a:xfrm>
            <a:prstGeom prst="triangl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45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리턴타입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패키지 지정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35909"/>
              </p:ext>
            </p:extLst>
          </p:nvPr>
        </p:nvGraphicFramePr>
        <p:xfrm>
          <a:off x="899592" y="1700808"/>
          <a:ext cx="7787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31"/>
                <a:gridCol w="59172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</a:t>
                      </a:r>
                      <a:r>
                        <a:rPr lang="ko-KR" altLang="en-US" dirty="0" err="1" smtClean="0"/>
                        <a:t>리턴타입</a:t>
                      </a:r>
                      <a:r>
                        <a:rPr lang="ko-KR" altLang="en-US" dirty="0" smtClean="0"/>
                        <a:t> 허용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리턴타입이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void</a:t>
                      </a:r>
                      <a:r>
                        <a:rPr lang="ko-KR" altLang="en-US" dirty="0" smtClean="0"/>
                        <a:t>인 </a:t>
                      </a:r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!void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리턴타입이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void</a:t>
                      </a:r>
                      <a:r>
                        <a:rPr lang="ko-KR" altLang="en-US" dirty="0" smtClean="0"/>
                        <a:t>가 아닌 </a:t>
                      </a:r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22097"/>
              </p:ext>
            </p:extLst>
          </p:nvPr>
        </p:nvGraphicFramePr>
        <p:xfrm>
          <a:off x="899592" y="4105880"/>
          <a:ext cx="778720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669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com.springbook.biz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정확하게 일치하는 패키지만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com.springbook.biz..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com.springbook.biz </a:t>
                      </a:r>
                      <a:r>
                        <a:rPr lang="ko-KR" altLang="en-US" dirty="0" smtClean="0"/>
                        <a:t>패키지로 시작하는 모든 패키지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com.</a:t>
                      </a:r>
                      <a:r>
                        <a:rPr lang="en-US" altLang="ko-KR" dirty="0" err="1" smtClean="0"/>
                        <a:t>springbook</a:t>
                      </a:r>
                      <a:r>
                        <a:rPr lang="en-US" altLang="ko-KR" dirty="0" smtClean="0"/>
                        <a:t>..</a:t>
                      </a:r>
                      <a:r>
                        <a:rPr lang="en-US" altLang="ko-KR" dirty="0" err="1" smtClean="0"/>
                        <a:t>impl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com.springbook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패키지로 시작하면서 마지막 패키지 이름이 </a:t>
                      </a:r>
                      <a:r>
                        <a:rPr lang="en-US" altLang="ko-KR" baseline="0" dirty="0" err="1" smtClean="0"/>
                        <a:t>impl</a:t>
                      </a:r>
                      <a:r>
                        <a:rPr lang="ko-KR" altLang="en-US" baseline="0" dirty="0" smtClean="0"/>
                        <a:t>로 끝나는 패키지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메소드 지정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63071"/>
              </p:ext>
            </p:extLst>
          </p:nvPr>
        </p:nvGraphicFramePr>
        <p:xfrm>
          <a:off x="899592" y="1700808"/>
          <a:ext cx="778720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57709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BoardServiceImpl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정확하게 </a:t>
                      </a:r>
                      <a:r>
                        <a:rPr lang="en-US" altLang="ko-KR" dirty="0" err="1" smtClean="0"/>
                        <a:t>BoardServiceImpl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클래스만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</a:t>
                      </a:r>
                      <a:r>
                        <a:rPr lang="en-US" altLang="ko-KR" dirty="0" err="1" smtClean="0"/>
                        <a:t>Impl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이름이 </a:t>
                      </a:r>
                      <a:r>
                        <a:rPr lang="en-US" altLang="ko-KR" dirty="0" err="1" smtClean="0"/>
                        <a:t>Impl</a:t>
                      </a:r>
                      <a:r>
                        <a:rPr lang="ko-KR" altLang="en-US" dirty="0" smtClean="0"/>
                        <a:t>로 끝나는 클래스만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BoardService</a:t>
                      </a:r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이름 뒤에 </a:t>
                      </a:r>
                      <a:r>
                        <a:rPr lang="en-US" altLang="ko-KR" baseline="0" dirty="0" smtClean="0"/>
                        <a:t>‘+’</a:t>
                      </a:r>
                      <a:r>
                        <a:rPr lang="ko-KR" altLang="en-US" baseline="0" dirty="0" smtClean="0"/>
                        <a:t>가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붙으면 해당 클래스로부터 파생된 모든 자식 클래스 선택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인터페이스 뒤에 </a:t>
                      </a:r>
                      <a:r>
                        <a:rPr lang="en-US" altLang="ko-KR" baseline="0" dirty="0" smtClean="0"/>
                        <a:t>‘+’</a:t>
                      </a:r>
                      <a:r>
                        <a:rPr lang="ko-KR" altLang="en-US" baseline="0" dirty="0" smtClean="0"/>
                        <a:t>가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붙으면 해당 인터페이스를 구현한 모든 클래스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3434"/>
              </p:ext>
            </p:extLst>
          </p:nvPr>
        </p:nvGraphicFramePr>
        <p:xfrm>
          <a:off x="899592" y="4495512"/>
          <a:ext cx="77872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8429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*()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가장 기본 설정으로 모든 </a:t>
                      </a:r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get*(..)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메소드 이름이 </a:t>
                      </a:r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으로 시작되는 모든 메소드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95782"/>
              </p:ext>
            </p:extLst>
          </p:nvPr>
        </p:nvGraphicFramePr>
        <p:xfrm>
          <a:off x="755576" y="1700808"/>
          <a:ext cx="8136904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15"/>
                <a:gridCol w="467578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(..)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가장 기본 설정으로서 매개변수의 개수와 타입에 제약이 없음을 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(*)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반드시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매개변수를 가지는 </a:t>
                      </a:r>
                      <a:r>
                        <a:rPr lang="ko-KR" altLang="en-US" dirty="0" err="1" smtClean="0"/>
                        <a:t>메서드만</a:t>
                      </a:r>
                      <a:r>
                        <a:rPr lang="ko-KR" altLang="en-US" dirty="0" smtClean="0"/>
                        <a:t>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com.springbook.userUerVO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매개변수는 </a:t>
                      </a:r>
                      <a:r>
                        <a:rPr lang="en-US" altLang="ko-KR" dirty="0" err="1" smtClean="0"/>
                        <a:t>UserVO</a:t>
                      </a:r>
                      <a:r>
                        <a:rPr lang="ko-KR" altLang="en-US" dirty="0" smtClean="0"/>
                        <a:t>를 가지는 </a:t>
                      </a:r>
                      <a:r>
                        <a:rPr lang="ko-KR" altLang="en-US" dirty="0" err="1" smtClean="0"/>
                        <a:t>메서드만</a:t>
                      </a:r>
                      <a:r>
                        <a:rPr lang="ko-KR" altLang="en-US" dirty="0" smtClean="0"/>
                        <a:t> 선택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이때 클래스의 패키지 경로가 반드시 포함되어야 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(!</a:t>
                      </a:r>
                      <a:r>
                        <a:rPr lang="en-US" altLang="ko-KR" dirty="0" err="1" smtClean="0"/>
                        <a:t>com.springbook.user.UserVO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매개변수는 </a:t>
                      </a:r>
                      <a:r>
                        <a:rPr lang="en-US" altLang="ko-KR" dirty="0" err="1" smtClean="0"/>
                        <a:t>UserVO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가지지 않는 </a:t>
                      </a:r>
                      <a:r>
                        <a:rPr lang="ko-KR" altLang="en-US" baseline="0" dirty="0" err="1" smtClean="0"/>
                        <a:t>메서드만</a:t>
                      </a:r>
                      <a:r>
                        <a:rPr lang="ko-KR" altLang="en-US" baseline="0" dirty="0" smtClean="0"/>
                        <a:t>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(Integer, ..)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개 이상의 매개변수를 가지되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첫 번째 매개변수의 타입이 </a:t>
                      </a:r>
                      <a:r>
                        <a:rPr lang="en-US" altLang="ko-KR" dirty="0" smtClean="0"/>
                        <a:t>Integer </a:t>
                      </a:r>
                      <a:r>
                        <a:rPr lang="ko-KR" altLang="en-US" dirty="0" smtClean="0"/>
                        <a:t>인 </a:t>
                      </a:r>
                      <a:r>
                        <a:rPr lang="ko-KR" altLang="en-US" dirty="0" err="1" smtClean="0"/>
                        <a:t>메서드만</a:t>
                      </a:r>
                      <a:r>
                        <a:rPr lang="ko-KR" altLang="en-US" dirty="0" smtClean="0"/>
                        <a:t>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(Integer, *)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반드시 두 개의</a:t>
                      </a:r>
                      <a:r>
                        <a:rPr lang="ko-KR" altLang="en-US" baseline="0" dirty="0" smtClean="0"/>
                        <a:t> 매개변수를 가지되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 첫 번째 매개변수의 타입인 </a:t>
                      </a:r>
                      <a:r>
                        <a:rPr lang="en-US" altLang="ko-KR" baseline="0" dirty="0" smtClean="0"/>
                        <a:t>Integer</a:t>
                      </a:r>
                      <a:r>
                        <a:rPr lang="ko-KR" altLang="en-US" baseline="0" dirty="0" smtClean="0"/>
                        <a:t>인 메소드만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JoinPoint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Signature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401780"/>
              </p:ext>
            </p:extLst>
          </p:nvPr>
        </p:nvGraphicFramePr>
        <p:xfrm>
          <a:off x="467544" y="1700808"/>
          <a:ext cx="828092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5446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Signature </a:t>
                      </a:r>
                      <a:r>
                        <a:rPr lang="en-US" altLang="ko-KR" dirty="0" err="1" smtClean="0"/>
                        <a:t>GetSignature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호출한 </a:t>
                      </a:r>
                      <a:r>
                        <a:rPr lang="ko-KR" altLang="en-US" dirty="0" err="1" smtClean="0"/>
                        <a:t>메소드의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시그니처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리턴타입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매개변수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정보가 저장된 </a:t>
                      </a:r>
                      <a:r>
                        <a:rPr lang="en-US" altLang="ko-KR" baseline="0" dirty="0" smtClean="0"/>
                        <a:t>Signature </a:t>
                      </a:r>
                      <a:r>
                        <a:rPr lang="ko-KR" altLang="en-US" baseline="0" dirty="0" smtClean="0"/>
                        <a:t>객체 리턴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 </a:t>
                      </a:r>
                      <a:r>
                        <a:rPr lang="en-US" altLang="ko-KR" dirty="0" err="1" smtClean="0"/>
                        <a:t>getTarget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호출한 비즈니스 </a:t>
                      </a:r>
                      <a:r>
                        <a:rPr lang="ko-KR" altLang="en-US" dirty="0" err="1" smtClean="0"/>
                        <a:t>메소드를</a:t>
                      </a:r>
                      <a:r>
                        <a:rPr lang="ko-KR" altLang="en-US" dirty="0" smtClean="0"/>
                        <a:t> 포함하는 비즈니스 객체 리턴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Objet[] </a:t>
                      </a:r>
                      <a:r>
                        <a:rPr lang="en-US" altLang="ko-KR" dirty="0" err="1" smtClean="0"/>
                        <a:t>getArgs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</a:t>
                      </a:r>
                      <a:r>
                        <a:rPr lang="ko-KR" altLang="en-US" dirty="0" err="1" smtClean="0"/>
                        <a:t>메소르를</a:t>
                      </a:r>
                      <a:r>
                        <a:rPr lang="ko-KR" altLang="en-US" dirty="0" smtClean="0"/>
                        <a:t> 호출할 때 넘겨준 인자 목록을 </a:t>
                      </a:r>
                      <a:r>
                        <a:rPr lang="en-US" altLang="ko-KR" dirty="0" smtClean="0"/>
                        <a:t>Object </a:t>
                      </a:r>
                      <a:r>
                        <a:rPr lang="ko-KR" altLang="en-US" dirty="0" smtClean="0"/>
                        <a:t>배열로 리턴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97955"/>
              </p:ext>
            </p:extLst>
          </p:nvPr>
        </p:nvGraphicFramePr>
        <p:xfrm>
          <a:off x="539552" y="4653136"/>
          <a:ext cx="82089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6886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getName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호출한 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이름 리턴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toLongString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호출한 </a:t>
                      </a:r>
                      <a:r>
                        <a:rPr lang="ko-KR" altLang="en-US" dirty="0" err="1" smtClean="0"/>
                        <a:t>메소드의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리턴타입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이름 매개변수 패키지 경로까지 포함하여 리턴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 </a:t>
                      </a:r>
                      <a:r>
                        <a:rPr lang="en-US" altLang="ko-KR" dirty="0" err="1" smtClean="0"/>
                        <a:t>toShortString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클라이언트가 호출한 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시크니처를</a:t>
                      </a:r>
                      <a:r>
                        <a:rPr lang="ko-KR" altLang="en-US" dirty="0" smtClean="0"/>
                        <a:t> 축약한 문자열로 리턴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13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830303"/>
            <a:ext cx="820891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b="1" dirty="0" err="1">
                <a:solidFill>
                  <a:srgbClr val="FF0000"/>
                </a:solidFill>
              </a:rPr>
              <a:t>aop:config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 smtClean="0"/>
              <a:t>  &lt;</a:t>
            </a:r>
            <a:r>
              <a:rPr lang="en-US" altLang="ko-KR" sz="2000" b="1" dirty="0" err="1">
                <a:solidFill>
                  <a:srgbClr val="FF0000"/>
                </a:solidFill>
              </a:rPr>
              <a:t>aop:pointcut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expression</a:t>
            </a:r>
            <a:r>
              <a:rPr lang="en-US" altLang="ko-KR" sz="2000" dirty="0"/>
              <a:t>="execution(* </a:t>
            </a:r>
            <a:r>
              <a:rPr lang="en-US" altLang="ko-KR" sz="2000" dirty="0" err="1"/>
              <a:t>com.yedam.app</a:t>
            </a:r>
            <a:r>
              <a:rPr lang="en-US" altLang="ko-KR" sz="2000" dirty="0"/>
              <a:t>..*</a:t>
            </a:r>
            <a:r>
              <a:rPr lang="en-US" altLang="ko-KR" sz="2000" dirty="0" err="1"/>
              <a:t>Impl</a:t>
            </a:r>
            <a:r>
              <a:rPr lang="en-US" altLang="ko-KR" sz="2000" dirty="0"/>
              <a:t>.*(..))" 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                  </a:t>
            </a:r>
            <a:r>
              <a:rPr lang="en-US" altLang="ko-KR" sz="2000" dirty="0"/>
              <a:t>id="</a:t>
            </a:r>
            <a:r>
              <a:rPr lang="en-US" altLang="ko-KR" sz="2000" dirty="0" err="1"/>
              <a:t>allpointcut</a:t>
            </a:r>
            <a:r>
              <a:rPr lang="en-US" altLang="ko-KR" sz="2000" dirty="0"/>
              <a:t>"/&gt;</a:t>
            </a:r>
          </a:p>
          <a:p>
            <a:r>
              <a:rPr lang="en-US" altLang="ko-KR" sz="2000" dirty="0" smtClean="0"/>
              <a:t>  &lt;</a:t>
            </a:r>
            <a:r>
              <a:rPr lang="en-US" altLang="ko-KR" sz="2000" b="1" dirty="0" err="1">
                <a:solidFill>
                  <a:srgbClr val="FF0000"/>
                </a:solidFill>
              </a:rPr>
              <a:t>aop:aspect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ref="log4j"&gt;</a:t>
            </a:r>
          </a:p>
          <a:p>
            <a:r>
              <a:rPr lang="en-US" altLang="ko-KR" sz="2000" dirty="0" smtClean="0"/>
              <a:t>      &lt;</a:t>
            </a:r>
            <a:r>
              <a:rPr lang="en-US" altLang="ko-KR" sz="2000" b="1" dirty="0" err="1">
                <a:solidFill>
                  <a:srgbClr val="FF0000"/>
                </a:solidFill>
              </a:rPr>
              <a:t>aop:before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method="</a:t>
            </a:r>
            <a:r>
              <a:rPr lang="en-US" altLang="ko-KR" sz="2000" dirty="0" err="1"/>
              <a:t>printLogging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pointcut</a:t>
            </a:r>
            <a:r>
              <a:rPr lang="en-US" altLang="ko-KR" sz="2000" dirty="0"/>
              <a:t>-ref="</a:t>
            </a:r>
            <a:r>
              <a:rPr lang="en-US" altLang="ko-KR" sz="2000" dirty="0" err="1"/>
              <a:t>getPointcut</a:t>
            </a:r>
            <a:r>
              <a:rPr lang="en-US" altLang="ko-KR" sz="2000" dirty="0" smtClean="0"/>
              <a:t>"/&gt;</a:t>
            </a:r>
          </a:p>
          <a:p>
            <a:r>
              <a:rPr lang="en-US" altLang="ko-KR" sz="2000" dirty="0" smtClean="0"/>
              <a:t>  &lt;/</a:t>
            </a:r>
            <a:r>
              <a:rPr lang="en-US" altLang="ko-KR" sz="2000" dirty="0" err="1"/>
              <a:t>aop:aspect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 err="1"/>
              <a:t>aop:config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5" name="내용 개체 틀 4"/>
          <p:cNvSpPr txBox="1">
            <a:spLocks/>
          </p:cNvSpPr>
          <p:nvPr/>
        </p:nvSpPr>
        <p:spPr>
          <a:xfrm>
            <a:off x="323528" y="1124744"/>
            <a:ext cx="8496944" cy="5001419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lang="ko-KR" altLang="en-US" sz="2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  <a:lvl2pPr marL="722376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lang="ko-KR" altLang="en-US" sz="2200" kern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2pPr>
            <a:lvl3pPr marL="1005840" indent="-256032" algn="l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AOP </a:t>
            </a:r>
            <a:r>
              <a:rPr lang="ko-KR" altLang="en-US" dirty="0" smtClean="0"/>
              <a:t>설정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marL="36576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8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https://docs.spring.io/spring/docs/5.0.1.RELEASE/spring-framework-reference/core.html#aop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1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AOP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조인포인트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포인트컷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어드바이스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r>
              <a:rPr lang="en-US" altLang="ko-KR" dirty="0" smtClean="0"/>
              <a:t>AOP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r>
              <a:rPr lang="ko-KR" altLang="en-US" dirty="0" err="1" smtClean="0"/>
              <a:t>어드바이스</a:t>
            </a:r>
            <a:r>
              <a:rPr lang="ko-KR" altLang="en-US" dirty="0" smtClean="0"/>
              <a:t> 동작 시점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before, around, after, </a:t>
            </a:r>
            <a:r>
              <a:rPr lang="en-US" altLang="ko-KR" dirty="0" err="1" smtClean="0"/>
              <a:t>after_returning</a:t>
            </a:r>
            <a:r>
              <a:rPr lang="en-US" altLang="ko-KR" dirty="0" smtClean="0"/>
              <a:t>, after-throwing</a:t>
            </a:r>
          </a:p>
          <a:p>
            <a:r>
              <a:rPr lang="ko-KR" altLang="en-US" dirty="0" err="1" smtClean="0"/>
              <a:t>애노테이션을</a:t>
            </a:r>
            <a:r>
              <a:rPr lang="ko-KR" altLang="en-US" dirty="0" smtClean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AOP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/>
              <a:t>PointCut</a:t>
            </a:r>
            <a:r>
              <a:rPr lang="en-US" altLang="ko-KR" dirty="0"/>
              <a:t>, @Aspect, @</a:t>
            </a:r>
            <a:r>
              <a:rPr lang="en-US" altLang="ko-KR" dirty="0" smtClean="0"/>
              <a:t>Before, @Return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02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8275" y="1412776"/>
            <a:ext cx="8724205" cy="51845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AutoShape 2" descr="spring aop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spring aop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spring aop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1012666"/>
            <a:ext cx="3906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Separation Of Concerns(</a:t>
            </a:r>
            <a:r>
              <a:rPr lang="ko-KR" altLang="en-US" sz="2000" dirty="0"/>
              <a:t>관심분리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1453357" y="1840541"/>
            <a:ext cx="7200800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7613" y="1615225"/>
            <a:ext cx="1800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Business Class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41389" y="2141335"/>
            <a:ext cx="2085815" cy="32996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businessMethod1() {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로직처리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46854" y="2141335"/>
            <a:ext cx="2085815" cy="32996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businessMethod2() </a:t>
            </a:r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로직처리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2318" y="2141335"/>
            <a:ext cx="2085815" cy="32996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businessMethod3() </a:t>
            </a:r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로직처리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70424" y="4514215"/>
            <a:ext cx="6945992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55689" y="4504837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Loging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70424" y="4082167"/>
            <a:ext cx="6945992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70918" y="407278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Exception…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370424" y="3127393"/>
            <a:ext cx="6945992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51169" y="3127393"/>
            <a:ext cx="161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Transaction…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70424" y="2695345"/>
            <a:ext cx="6945992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73322" y="269534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Security…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72471" y="4504837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Loging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87700" y="407278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Exception…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67951" y="3127393"/>
            <a:ext cx="161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Transaction…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90104" y="269534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Security…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64201" y="4504837"/>
            <a:ext cx="100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Loging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379430" y="4072789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Exception…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59681" y="3127393"/>
            <a:ext cx="1612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Transaction…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81834" y="2695345"/>
            <a:ext cx="124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Security…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069" y="3467242"/>
            <a:ext cx="65819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횡단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관심</a:t>
            </a:r>
          </a:p>
        </p:txBody>
      </p:sp>
      <p:sp>
        <p:nvSpPr>
          <p:cNvPr id="64" name="왼쪽 중괄호 63"/>
          <p:cNvSpPr/>
          <p:nvPr/>
        </p:nvSpPr>
        <p:spPr>
          <a:xfrm>
            <a:off x="1047268" y="2695345"/>
            <a:ext cx="284372" cy="2178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68992" y="6017005"/>
            <a:ext cx="1567104" cy="364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핵심관심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/>
          <p:cNvCxnSpPr>
            <a:stCxn id="65" idx="0"/>
          </p:cNvCxnSpPr>
          <p:nvPr/>
        </p:nvCxnSpPr>
        <p:spPr>
          <a:xfrm flipH="1" flipV="1">
            <a:off x="2784296" y="3717032"/>
            <a:ext cx="1868248" cy="2299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5" idx="0"/>
          </p:cNvCxnSpPr>
          <p:nvPr/>
        </p:nvCxnSpPr>
        <p:spPr>
          <a:xfrm flipV="1">
            <a:off x="4652544" y="3784757"/>
            <a:ext cx="6209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5" idx="0"/>
          </p:cNvCxnSpPr>
          <p:nvPr/>
        </p:nvCxnSpPr>
        <p:spPr>
          <a:xfrm flipV="1">
            <a:off x="4652544" y="3784757"/>
            <a:ext cx="193568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관심분리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AOP</a:t>
            </a:r>
            <a:r>
              <a:rPr lang="ko-KR" altLang="en-US" dirty="0"/>
              <a:t>는 애플리케이션에서의 </a:t>
            </a:r>
            <a:r>
              <a:rPr lang="ko-KR" altLang="en-US" dirty="0">
                <a:solidFill>
                  <a:schemeClr val="accent1"/>
                </a:solidFill>
              </a:rPr>
              <a:t>관심사의 분리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기능의 분리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핵심적인 기능에서 부가적인 기능을 분리한다</a:t>
            </a:r>
            <a:r>
              <a:rPr lang="en-US" altLang="ko-KR" dirty="0"/>
              <a:t>. </a:t>
            </a:r>
            <a:r>
              <a:rPr lang="ko-KR" altLang="en-US" dirty="0"/>
              <a:t>분리한 부가기능을 </a:t>
            </a:r>
            <a:r>
              <a:rPr lang="en-US" altLang="ko-KR" dirty="0"/>
              <a:t>Aspect</a:t>
            </a:r>
            <a:r>
              <a:rPr lang="ko-KR" altLang="en-US" dirty="0"/>
              <a:t>라는 독특한 모듈형태로 만들어서 설계하고 개발하는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적용하여도 핵심기능에서 부가기능을 쉽게 분리된 모듈로 작성하기 어려운 문제점을 </a:t>
            </a:r>
            <a:r>
              <a:rPr lang="en-US" altLang="ko-KR" dirty="0"/>
              <a:t>AOP</a:t>
            </a:r>
            <a:r>
              <a:rPr lang="ko-KR" altLang="en-US" dirty="0"/>
              <a:t>가 해결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핵심기능과 부가기능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업무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포함하는 기능을 </a:t>
            </a:r>
            <a:r>
              <a:rPr lang="ko-KR" alt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관심</a:t>
            </a:r>
            <a:r>
              <a:rPr lang="en-US" altLang="ko-KR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(Core Concerns)</a:t>
            </a:r>
            <a:r>
              <a:rPr lang="ko-KR" altLang="en-US" dirty="0" smtClean="0"/>
              <a:t>이라 하고 핵심기능을 도와</a:t>
            </a:r>
            <a:r>
              <a:rPr lang="ko-KR" altLang="en-US" dirty="0"/>
              <a:t>주</a:t>
            </a:r>
            <a:r>
              <a:rPr lang="ko-KR" altLang="en-US" dirty="0" smtClean="0"/>
              <a:t>는 부가적인 기능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횡단관심</a:t>
            </a:r>
            <a:r>
              <a:rPr lang="en-US" altLang="ko-KR" dirty="0" smtClean="0">
                <a:solidFill>
                  <a:schemeClr val="accent1"/>
                </a:solidFill>
              </a:rPr>
              <a:t>(Cross-cutting </a:t>
            </a:r>
            <a:r>
              <a:rPr lang="en-US" altLang="ko-KR" dirty="0" err="1" smtClean="0">
                <a:solidFill>
                  <a:schemeClr val="accent1"/>
                </a:solidFill>
              </a:rPr>
              <a:t>Conserns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r>
              <a:rPr lang="ko-KR" altLang="en-US" dirty="0" smtClean="0"/>
              <a:t>이라고 부른다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90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어드바이스</a:t>
            </a:r>
            <a:r>
              <a:rPr lang="en-US" altLang="ko-KR" dirty="0" smtClean="0"/>
              <a:t>(Advice) </a:t>
            </a:r>
          </a:p>
          <a:p>
            <a:pPr lvl="1"/>
            <a:r>
              <a:rPr lang="ko-KR" altLang="en-US" dirty="0" smtClean="0"/>
              <a:t>횡단 관심에 해당하는 공통기능의 코드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독립된 클래스의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Aspect (=Advisor)</a:t>
            </a:r>
          </a:p>
          <a:p>
            <a:pPr lvl="1"/>
            <a:r>
              <a:rPr lang="en-US" altLang="ko-KR" dirty="0"/>
              <a:t>Aspect</a:t>
            </a:r>
            <a:r>
              <a:rPr lang="ko-KR" altLang="en-US" dirty="0"/>
              <a:t>는 </a:t>
            </a:r>
            <a:r>
              <a:rPr lang="ko-KR" altLang="en-US" dirty="0" err="1"/>
              <a:t>포인트컷과</a:t>
            </a:r>
            <a:r>
              <a:rPr lang="ko-KR" altLang="en-US" dirty="0"/>
              <a:t> </a:t>
            </a:r>
            <a:r>
              <a:rPr lang="ko-KR" altLang="en-US" dirty="0" err="1"/>
              <a:t>어드바이스의의</a:t>
            </a:r>
            <a:r>
              <a:rPr lang="ko-KR" altLang="en-US" dirty="0"/>
              <a:t> 결합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 smtClean="0"/>
              <a:t>포인트컷</a:t>
            </a:r>
            <a:r>
              <a:rPr lang="ko-KR" altLang="en-US" dirty="0" smtClean="0"/>
              <a:t> </a:t>
            </a:r>
            <a:r>
              <a:rPr lang="ko-KR" altLang="en-US" dirty="0" err="1"/>
              <a:t>메소드에</a:t>
            </a:r>
            <a:r>
              <a:rPr lang="ko-KR" altLang="en-US" dirty="0"/>
              <a:t> 대해서 어떤 </a:t>
            </a:r>
            <a:r>
              <a:rPr lang="ko-KR" altLang="en-US" dirty="0" err="1"/>
              <a:t>어드바이스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실행할 지 결정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79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3568" y="3789040"/>
            <a:ext cx="7848872" cy="18874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조인포인트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Joinpoint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클라이언트가 호출하는 모든 비즈니스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BoardServiceImpl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UserServiceImpl</a:t>
            </a:r>
            <a:endParaRPr lang="en-US" altLang="ko-KR" dirty="0" smtClean="0"/>
          </a:p>
          <a:p>
            <a:r>
              <a:rPr lang="ko-KR" altLang="en-US" dirty="0" err="1" smtClean="0"/>
              <a:t>포인트컷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필터링된</a:t>
            </a:r>
            <a:r>
              <a:rPr lang="ko-KR" altLang="en-US" dirty="0" smtClean="0"/>
              <a:t> 조인포인트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 err="1" smtClean="0"/>
              <a:t>메서드에서만</a:t>
            </a:r>
            <a:r>
              <a:rPr lang="ko-KR" altLang="en-US" dirty="0" smtClean="0"/>
              <a:t> 공통기능을 수행하도록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4012333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 smtClean="0"/>
              <a:t>*  com.springbook.biz..  *</a:t>
            </a:r>
            <a:r>
              <a:rPr lang="en-US" altLang="ko-KR" sz="2000" spc="300" dirty="0" err="1"/>
              <a:t>I</a:t>
            </a:r>
            <a:r>
              <a:rPr lang="en-US" altLang="ko-KR" sz="2000" spc="300" dirty="0" err="1" smtClean="0"/>
              <a:t>mpl</a:t>
            </a:r>
            <a:r>
              <a:rPr lang="en-US" altLang="ko-KR" sz="2000" spc="300" dirty="0" smtClean="0"/>
              <a:t>  .*(..)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2000" spc="300" dirty="0" smtClean="0"/>
          </a:p>
          <a:p>
            <a:r>
              <a:rPr lang="en-US" altLang="ko-KR" sz="2000" spc="300" dirty="0" smtClean="0"/>
              <a:t>*  com.springbook.biz..  *</a:t>
            </a:r>
            <a:r>
              <a:rPr lang="en-US" altLang="ko-KR" sz="2000" spc="300" dirty="0" err="1" smtClean="0"/>
              <a:t>Impl</a:t>
            </a:r>
            <a:r>
              <a:rPr lang="en-US" altLang="ko-KR" sz="2000" spc="300" dirty="0" smtClean="0"/>
              <a:t>  .get*(..)</a:t>
            </a:r>
            <a:endParaRPr lang="ko-KR" altLang="en-US" sz="2000" spc="300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933056"/>
            <a:ext cx="288032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01314" y="3933056"/>
            <a:ext cx="2930726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46529" y="3933056"/>
            <a:ext cx="933820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44208" y="3933056"/>
            <a:ext cx="1152128" cy="108695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53071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리턴타</a:t>
            </a:r>
            <a:r>
              <a:rPr lang="ko-KR" altLang="en-US" dirty="0" err="1"/>
              <a:t>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53071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패키지경로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30717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클래스명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53067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메소드명</a:t>
            </a:r>
            <a:r>
              <a:rPr lang="ko-KR" altLang="en-US" dirty="0" smtClean="0"/>
              <a:t> 및 매개변수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763688" y="4946696"/>
            <a:ext cx="0" cy="360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455876" y="5041759"/>
            <a:ext cx="10801" cy="26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508104" y="5041759"/>
            <a:ext cx="0" cy="24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732240" y="5041759"/>
            <a:ext cx="0" cy="24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5805264"/>
            <a:ext cx="78488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/>
            <a:r>
              <a:rPr lang="en-US" altLang="ko-KR" dirty="0"/>
              <a:t>&lt;</a:t>
            </a:r>
            <a:r>
              <a:rPr lang="en-US" altLang="ko-KR" dirty="0" err="1"/>
              <a:t>aop:</a:t>
            </a:r>
            <a:r>
              <a:rPr lang="en-US" altLang="ko-KR" b="1" dirty="0" err="1">
                <a:solidFill>
                  <a:srgbClr val="FF0000"/>
                </a:solidFill>
              </a:rPr>
              <a:t>pointcut</a:t>
            </a:r>
            <a:r>
              <a:rPr lang="en-US" altLang="ko-KR" dirty="0"/>
              <a:t> id=</a:t>
            </a:r>
            <a:r>
              <a:rPr lang="en-US" altLang="ko-KR" i="1" dirty="0"/>
              <a:t>"</a:t>
            </a:r>
            <a:r>
              <a:rPr lang="en-US" altLang="ko-KR" i="1" dirty="0" err="1"/>
              <a:t>allPointcut</a:t>
            </a:r>
            <a:r>
              <a:rPr lang="en-US" altLang="ko-KR" i="1" dirty="0"/>
              <a:t>" </a:t>
            </a:r>
            <a:endParaRPr lang="en-US" altLang="ko-KR" i="1" dirty="0" smtClean="0"/>
          </a:p>
          <a:p>
            <a:pPr marL="0" lvl="2"/>
            <a:r>
              <a:rPr lang="en-US" altLang="ko-KR" i="1" dirty="0"/>
              <a:t> </a:t>
            </a:r>
            <a:r>
              <a:rPr lang="en-US" altLang="ko-KR" i="1" dirty="0" smtClean="0"/>
              <a:t>   expression</a:t>
            </a:r>
            <a:r>
              <a:rPr lang="en-US" altLang="ko-KR" i="1" dirty="0"/>
              <a:t>="execution(* </a:t>
            </a:r>
            <a:r>
              <a:rPr lang="en-US" altLang="ko-KR" i="1" dirty="0" err="1" smtClean="0"/>
              <a:t>com.springbook</a:t>
            </a:r>
            <a:r>
              <a:rPr lang="en-US" altLang="ko-KR" i="1" dirty="0" smtClean="0"/>
              <a:t>...*</a:t>
            </a:r>
            <a:r>
              <a:rPr lang="en-US" altLang="ko-KR" i="1" dirty="0" err="1"/>
              <a:t>Impl</a:t>
            </a:r>
            <a:r>
              <a:rPr lang="en-US" altLang="ko-KR" i="1" dirty="0"/>
              <a:t>.*(..))"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위빙</a:t>
            </a:r>
            <a:r>
              <a:rPr lang="en-US" altLang="ko-KR" dirty="0" smtClean="0"/>
              <a:t>(Weaving)</a:t>
            </a:r>
          </a:p>
          <a:p>
            <a:pPr lvl="1"/>
            <a:r>
              <a:rPr lang="ko-KR" altLang="en-US" dirty="0" err="1" smtClean="0"/>
              <a:t>포인트컷으로</a:t>
            </a:r>
            <a:r>
              <a:rPr lang="ko-KR" altLang="en-US" dirty="0" smtClean="0"/>
              <a:t> 지정한 핵심관심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어드바이스에</a:t>
            </a:r>
            <a:r>
              <a:rPr lang="ko-KR" altLang="en-US" dirty="0" smtClean="0"/>
              <a:t> 해당하는 횡단 관심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삽입되는 과정을 의미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위빙을</a:t>
            </a:r>
            <a:r>
              <a:rPr lang="ko-KR" altLang="en-US" dirty="0" smtClean="0"/>
              <a:t> 통해서 비즈니스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수정하지 않고도 횡단관심에 해당하는 기능을 추가하거나 변경가능 함</a:t>
            </a:r>
            <a:endParaRPr lang="en-US" altLang="ko-KR" dirty="0" smtClean="0"/>
          </a:p>
          <a:p>
            <a:pPr lvl="1"/>
            <a:r>
              <a:rPr lang="ko-KR" altLang="en-US" dirty="0"/>
              <a:t>동작시점을 지정</a:t>
            </a:r>
            <a:endParaRPr lang="en-US" altLang="ko-KR" dirty="0"/>
          </a:p>
          <a:p>
            <a:pPr lvl="2"/>
            <a:r>
              <a:rPr lang="en-US" altLang="ko-KR" dirty="0"/>
              <a:t>before : </a:t>
            </a:r>
            <a:r>
              <a:rPr lang="ko-KR" altLang="en-US" dirty="0" err="1"/>
              <a:t>포인트컷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실행되기 전에</a:t>
            </a:r>
            <a:endParaRPr lang="en-US" altLang="ko-KR" dirty="0"/>
          </a:p>
          <a:p>
            <a:pPr lvl="2"/>
            <a:r>
              <a:rPr lang="en-US" altLang="ko-KR" dirty="0"/>
              <a:t>after : </a:t>
            </a:r>
            <a:r>
              <a:rPr lang="ko-KR" altLang="en-US" dirty="0" err="1"/>
              <a:t>포인트컷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후 예외발생여부 관계없이 무조건 실행</a:t>
            </a:r>
            <a:endParaRPr lang="en-US" altLang="ko-KR" dirty="0"/>
          </a:p>
          <a:p>
            <a:pPr lvl="2"/>
            <a:r>
              <a:rPr lang="en-US" altLang="ko-KR" dirty="0"/>
              <a:t>after-returning : </a:t>
            </a:r>
            <a:r>
              <a:rPr lang="ko-KR" altLang="en-US" dirty="0" err="1"/>
              <a:t>포인트컷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정상적으로 실행 후 리턴 시점</a:t>
            </a:r>
            <a:endParaRPr lang="en-US" altLang="ko-KR" dirty="0"/>
          </a:p>
          <a:p>
            <a:pPr lvl="2"/>
            <a:r>
              <a:rPr lang="en-US" altLang="ko-KR" dirty="0"/>
              <a:t>after-throwing : </a:t>
            </a:r>
            <a:r>
              <a:rPr lang="ko-KR" altLang="en-US" dirty="0" err="1"/>
              <a:t>포인트컷</a:t>
            </a:r>
            <a:r>
              <a:rPr lang="ko-KR" altLang="en-US" dirty="0"/>
              <a:t> </a:t>
            </a:r>
            <a:r>
              <a:rPr lang="ko-KR" altLang="en-US" dirty="0" err="1"/>
              <a:t>메소드가</a:t>
            </a:r>
            <a:r>
              <a:rPr lang="ko-KR" altLang="en-US" dirty="0"/>
              <a:t> 실행되다가 예외 발생 시점</a:t>
            </a:r>
            <a:endParaRPr lang="en-US" altLang="ko-KR" dirty="0"/>
          </a:p>
          <a:p>
            <a:pPr lvl="2"/>
            <a:r>
              <a:rPr lang="en-US" altLang="ko-KR" dirty="0"/>
              <a:t>around :  </a:t>
            </a:r>
            <a:r>
              <a:rPr lang="ko-KR" altLang="en-US" dirty="0" err="1"/>
              <a:t>메소드</a:t>
            </a:r>
            <a:r>
              <a:rPr lang="ko-KR" altLang="en-US" dirty="0"/>
              <a:t> 실행 전과 실행 후에 모두 </a:t>
            </a:r>
            <a:r>
              <a:rPr lang="ko-KR" altLang="en-US" dirty="0" smtClean="0"/>
              <a:t>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97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 설치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1772816"/>
            <a:ext cx="770485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&lt;properties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  <a:p>
            <a:r>
              <a:rPr lang="en-US" altLang="ko-KR" sz="2000" dirty="0" smtClean="0"/>
              <a:t>   &lt;</a:t>
            </a:r>
            <a:r>
              <a:rPr lang="en-US" altLang="ko-KR" sz="2000" dirty="0" err="1" smtClean="0"/>
              <a:t>org.aspectj</a:t>
            </a:r>
            <a:r>
              <a:rPr lang="en-US" altLang="ko-KR" sz="2000" dirty="0" smtClean="0"/>
              <a:t>-version&gt;1.8.3&lt;/</a:t>
            </a:r>
            <a:r>
              <a:rPr lang="en-US" altLang="ko-KR" sz="2000" dirty="0" err="1"/>
              <a:t>org.aspectj</a:t>
            </a:r>
            <a:r>
              <a:rPr lang="en-US" altLang="ko-KR" sz="2000" dirty="0"/>
              <a:t>-version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properties&gt;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&lt;dependency&gt;</a:t>
            </a:r>
          </a:p>
          <a:p>
            <a:r>
              <a:rPr lang="en-US" altLang="ko-KR" sz="2000" dirty="0" smtClean="0"/>
              <a:t>  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org.aspectj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 smtClean="0"/>
              <a:t>  &lt;</a:t>
            </a:r>
            <a:r>
              <a:rPr lang="en-US" altLang="ko-KR" sz="2000" dirty="0" err="1"/>
              <a:t>artifactId</a:t>
            </a:r>
            <a:r>
              <a:rPr lang="en-US" altLang="ko-KR" sz="2000" dirty="0"/>
              <a:t>&gt;</a:t>
            </a:r>
            <a:r>
              <a:rPr lang="en-US" altLang="ko-KR" sz="2000" b="1" dirty="0" err="1">
                <a:solidFill>
                  <a:srgbClr val="92D050"/>
                </a:solidFill>
              </a:rPr>
              <a:t>aspectjweaver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artifactId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 smtClean="0"/>
              <a:t>  &lt;</a:t>
            </a:r>
            <a:r>
              <a:rPr lang="en-US" altLang="ko-KR" sz="2000" dirty="0"/>
              <a:t>version</a:t>
            </a:r>
            <a:r>
              <a:rPr lang="en-US" altLang="ko-KR" sz="2000" dirty="0" smtClean="0"/>
              <a:t>&gt;</a:t>
            </a:r>
            <a:r>
              <a:rPr lang="en-US" altLang="ko-KR" sz="2000" dirty="0"/>
              <a:t>${</a:t>
            </a:r>
            <a:r>
              <a:rPr lang="en-US" altLang="ko-KR" sz="2000" dirty="0" err="1"/>
              <a:t>org.aspectj</a:t>
            </a:r>
            <a:r>
              <a:rPr lang="en-US" altLang="ko-KR" sz="2000" dirty="0"/>
              <a:t>-version}</a:t>
            </a:r>
            <a:r>
              <a:rPr lang="en-US" altLang="ko-KR" sz="2000" dirty="0" smtClean="0"/>
              <a:t>&lt;/</a:t>
            </a:r>
            <a:r>
              <a:rPr lang="en-US" altLang="ko-KR" sz="2000" dirty="0"/>
              <a:t>version&gt;</a:t>
            </a:r>
          </a:p>
          <a:p>
            <a:r>
              <a:rPr lang="en-US" altLang="ko-KR" sz="2000" dirty="0"/>
              <a:t>&lt;/dependency&gt;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7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043608" y="4330167"/>
            <a:ext cx="6192688" cy="1296144"/>
          </a:xfrm>
          <a:prstGeom prst="rightArrow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4653136"/>
            <a:ext cx="10801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</a:t>
            </a:r>
          </a:p>
          <a:p>
            <a:r>
              <a:rPr lang="en-US" altLang="ko-KR" dirty="0" smtClean="0"/>
              <a:t>(service)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71800" y="4727278"/>
            <a:ext cx="432048" cy="5040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9912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5805264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72189" y="5805264"/>
            <a:ext cx="432048" cy="5040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09060" y="5457581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2189" y="5457581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20069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64771" y="18541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7944" y="3635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63688" y="584326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JoinPoint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39174" y="5855623"/>
            <a:ext cx="1112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PointCut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07704" y="1854116"/>
            <a:ext cx="1900405" cy="13588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07704" y="2253058"/>
            <a:ext cx="1900405" cy="523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942753" y="1892118"/>
            <a:ext cx="179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AdviceClass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52976" y="2808707"/>
            <a:ext cx="1792259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AdviceMethod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97392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801448" y="4727278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2798456" y="3241712"/>
            <a:ext cx="189368" cy="1341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51920" y="3923764"/>
            <a:ext cx="11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Weaving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3968" y="2228671"/>
            <a:ext cx="439248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aop:aspect</a:t>
            </a:r>
            <a:r>
              <a:rPr lang="en-US" altLang="ko-KR" dirty="0"/>
              <a:t> ref=</a:t>
            </a:r>
            <a:r>
              <a:rPr lang="en-US" altLang="ko-KR" i="1" dirty="0"/>
              <a:t>"log"&gt;</a:t>
            </a:r>
          </a:p>
          <a:p>
            <a:r>
              <a:rPr lang="en-US" altLang="ko-KR" dirty="0" smtClean="0"/>
              <a:t>       &lt;</a:t>
            </a:r>
            <a:r>
              <a:rPr lang="en-US" altLang="ko-KR" dirty="0" err="1"/>
              <a:t>aop:before</a:t>
            </a:r>
            <a:r>
              <a:rPr lang="en-US" altLang="ko-KR" dirty="0"/>
              <a:t> method=</a:t>
            </a:r>
            <a:r>
              <a:rPr lang="en-US" altLang="ko-KR" i="1" dirty="0"/>
              <a:t>"</a:t>
            </a:r>
            <a:r>
              <a:rPr lang="en-US" altLang="ko-KR" i="1" dirty="0" err="1"/>
              <a:t>printLogging</a:t>
            </a:r>
            <a:r>
              <a:rPr lang="en-US" altLang="ko-KR" i="1" dirty="0"/>
              <a:t>" 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                  </a:t>
            </a:r>
            <a:r>
              <a:rPr lang="en-US" altLang="ko-KR" i="1" dirty="0" err="1" smtClean="0"/>
              <a:t>pointcut</a:t>
            </a:r>
            <a:r>
              <a:rPr lang="en-US" altLang="ko-KR" i="1" dirty="0" smtClean="0"/>
              <a:t>-ref</a:t>
            </a:r>
            <a:r>
              <a:rPr lang="en-US" altLang="ko-KR" i="1" dirty="0"/>
              <a:t>="</a:t>
            </a:r>
            <a:r>
              <a:rPr lang="en-US" altLang="ko-KR" i="1" dirty="0" err="1"/>
              <a:t>getPointcut</a:t>
            </a:r>
            <a:r>
              <a:rPr lang="en-US" altLang="ko-KR" i="1" dirty="0"/>
              <a:t>"/&gt;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aop:aspect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275856" y="4725144"/>
            <a:ext cx="432048" cy="50405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내용 개체 틀 4"/>
          <p:cNvSpPr txBox="1">
            <a:spLocks/>
          </p:cNvSpPr>
          <p:nvPr/>
        </p:nvSpPr>
        <p:spPr>
          <a:xfrm>
            <a:off x="323528" y="1124744"/>
            <a:ext cx="8496944" cy="5001419"/>
          </a:xfrm>
          <a:prstGeom prst="rect">
            <a:avLst/>
          </a:prstGeom>
        </p:spPr>
        <p:txBody>
          <a:bodyPr/>
          <a:lstStyle>
            <a:lvl1pPr marL="420624" indent="-3840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lang="ko-KR" altLang="en-US" sz="2600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  <a:lvl2pPr marL="722376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lang="ko-KR" altLang="en-US" sz="2200" kern="1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2pPr>
            <a:lvl3pPr marL="1005840" indent="-256032" algn="l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AOP </a:t>
            </a:r>
            <a:r>
              <a:rPr lang="ko-KR" altLang="en-US" dirty="0" smtClean="0"/>
              <a:t>적용과정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marL="36576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384328"/>
      </p:ext>
    </p:extLst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01_개요</Template>
  <TotalTime>1788</TotalTime>
  <Words>1017</Words>
  <Application>Microsoft Office PowerPoint</Application>
  <PresentationFormat>화면 슬라이드 쇼(4:3)</PresentationFormat>
  <Paragraphs>303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테크닉</vt:lpstr>
      <vt:lpstr> AOP</vt:lpstr>
      <vt:lpstr>목차</vt:lpstr>
      <vt:lpstr>AOP 개요 </vt:lpstr>
      <vt:lpstr>AOP 개요 </vt:lpstr>
      <vt:lpstr>AOP 용어</vt:lpstr>
      <vt:lpstr>AOP 용어</vt:lpstr>
      <vt:lpstr>AOP 용어</vt:lpstr>
      <vt:lpstr>AOP 적용</vt:lpstr>
      <vt:lpstr>AOP 적용</vt:lpstr>
      <vt:lpstr>어노테이션 기반 AOP</vt:lpstr>
      <vt:lpstr>어노테이션 기반 AOP</vt:lpstr>
      <vt:lpstr>어노테이션 기반 AOP</vt:lpstr>
      <vt:lpstr>XML 기반 AOP</vt:lpstr>
      <vt:lpstr>포인트컷 표현식</vt:lpstr>
      <vt:lpstr>포인트컷 표현식</vt:lpstr>
      <vt:lpstr>포인트컷 표현식</vt:lpstr>
      <vt:lpstr>JoinPoint</vt:lpstr>
      <vt:lpstr>AOP 적용</vt:lpstr>
      <vt:lpstr>참고사이트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</dc:title>
  <dc:creator>Microsoft Corporation</dc:creator>
  <cp:lastModifiedBy>chichi</cp:lastModifiedBy>
  <cp:revision>65</cp:revision>
  <dcterms:created xsi:type="dcterms:W3CDTF">2006-10-05T04:04:58Z</dcterms:created>
  <dcterms:modified xsi:type="dcterms:W3CDTF">2020-06-29T22:31:59Z</dcterms:modified>
</cp:coreProperties>
</file>