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0"/>
  </p:notesMasterIdLst>
  <p:sldIdLst>
    <p:sldId id="264" r:id="rId2"/>
    <p:sldId id="268" r:id="rId3"/>
    <p:sldId id="269" r:id="rId4"/>
    <p:sldId id="274" r:id="rId5"/>
    <p:sldId id="270" r:id="rId6"/>
    <p:sldId id="271" r:id="rId7"/>
    <p:sldId id="312" r:id="rId8"/>
    <p:sldId id="272" r:id="rId9"/>
    <p:sldId id="275" r:id="rId10"/>
    <p:sldId id="276" r:id="rId11"/>
    <p:sldId id="277" r:id="rId12"/>
    <p:sldId id="302" r:id="rId13"/>
    <p:sldId id="278" r:id="rId14"/>
    <p:sldId id="279" r:id="rId15"/>
    <p:sldId id="280" r:id="rId16"/>
    <p:sldId id="283" r:id="rId17"/>
    <p:sldId id="314" r:id="rId18"/>
    <p:sldId id="285" r:id="rId19"/>
    <p:sldId id="293" r:id="rId20"/>
    <p:sldId id="306" r:id="rId21"/>
    <p:sldId id="294" r:id="rId22"/>
    <p:sldId id="295" r:id="rId23"/>
    <p:sldId id="307" r:id="rId24"/>
    <p:sldId id="313" r:id="rId25"/>
    <p:sldId id="281" r:id="rId26"/>
    <p:sldId id="308" r:id="rId27"/>
    <p:sldId id="282" r:id="rId28"/>
    <p:sldId id="320" r:id="rId29"/>
    <p:sldId id="315" r:id="rId30"/>
    <p:sldId id="316" r:id="rId31"/>
    <p:sldId id="317" r:id="rId32"/>
    <p:sldId id="321" r:id="rId33"/>
    <p:sldId id="296" r:id="rId34"/>
    <p:sldId id="297" r:id="rId35"/>
    <p:sldId id="299" r:id="rId36"/>
    <p:sldId id="300" r:id="rId37"/>
    <p:sldId id="301" r:id="rId38"/>
    <p:sldId id="273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FF5969"/>
    <a:srgbClr val="FEC630"/>
    <a:srgbClr val="52CBBE"/>
    <a:srgbClr val="5D7373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4890" autoAdjust="0"/>
  </p:normalViewPr>
  <p:slideViewPr>
    <p:cSldViewPr snapToGrid="0" snapToObjects="1">
      <p:cViewPr varScale="1">
        <p:scale>
          <a:sx n="107" d="100"/>
          <a:sy n="107" d="100"/>
        </p:scale>
        <p:origin x="36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0847C-CAB5-4367-8837-BB75AF51B948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CA18B-FE20-45B1-BD02-BE583DBEB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1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A18B-FE20-45B1-BD02-BE583DBEB94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CA18B-FE20-45B1-BD02-BE583DBEB94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04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jp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jp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jp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jp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g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jp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19" Type="http://schemas.openxmlformats.org/officeDocument/2006/relationships/image" Target="../media/image22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857400" y="1338291"/>
            <a:ext cx="7278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5969"/>
                </a:solidFill>
                <a:latin typeface="Tw Cen MT" panose="020B0602020104020603" pitchFamily="34" charset="0"/>
              </a:rPr>
              <a:t>MASK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350380" y="6104449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747715" y="2955084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2CBBE"/>
                </a:solidFill>
                <a:latin typeface="Tw Cen MT" panose="020B0602020104020603" pitchFamily="34" charset="0"/>
              </a:rPr>
              <a:t>TEAM LEADER   </a:t>
            </a:r>
            <a:r>
              <a:rPr lang="ko-KR" altLang="en-US" sz="2400" dirty="0">
                <a:solidFill>
                  <a:srgbClr val="52CBBE"/>
                </a:solidFill>
                <a:latin typeface="Tw Cen MT" panose="020B0602020104020603" pitchFamily="34" charset="0"/>
              </a:rPr>
              <a:t>양 소민</a:t>
            </a:r>
            <a:endParaRPr lang="en-US" sz="24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773726" y="3662431"/>
            <a:ext cx="72789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TEAM MEMBER  </a:t>
            </a:r>
            <a:r>
              <a:rPr lang="ko-KR" alt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박 현명</a:t>
            </a:r>
            <a:endParaRPr lang="en-US" altLang="ko-KR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                               </a:t>
            </a:r>
            <a:r>
              <a:rPr lang="ko-KR" alt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송 혜원</a:t>
            </a:r>
            <a:endParaRPr lang="en-US" altLang="ko-KR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                               </a:t>
            </a:r>
            <a:r>
              <a:rPr lang="ko-KR" alt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이 나경</a:t>
            </a:r>
            <a:endParaRPr lang="en-US" altLang="ko-KR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                               </a:t>
            </a:r>
            <a:r>
              <a:rPr lang="ko-KR" alt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이 대현</a:t>
            </a:r>
            <a:endParaRPr lang="en-US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7558656" y="0"/>
            <a:ext cx="12504084" cy="6858000"/>
            <a:chOff x="-290920" y="0"/>
            <a:chExt cx="12504084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22170" y="3222948"/>
              <a:ext cx="1997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목 차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705464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개발동기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610349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67931" y="320883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업무분장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6241053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5894399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7650938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6935847" y="-2"/>
            <a:ext cx="8692331" cy="6858000"/>
            <a:chOff x="718505" y="-1"/>
            <a:chExt cx="8692331" cy="6858000"/>
          </a:xfrm>
        </p:grpSpPr>
        <p:sp>
          <p:nvSpPr>
            <p:cNvPr id="6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219181" y="-3"/>
            <a:ext cx="11447501" cy="6858000"/>
            <a:chOff x="213096" y="0"/>
            <a:chExt cx="11447501" cy="6858000"/>
          </a:xfrm>
        </p:grpSpPr>
        <p:sp>
          <p:nvSpPr>
            <p:cNvPr id="66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522514" y="3966907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3A1A4"/>
                </a:solidFill>
                <a:latin typeface="Tw Cen MT" panose="020B0602020104020603" pitchFamily="34" charset="0"/>
              </a:rPr>
              <a:t>8M</a:t>
            </a:r>
          </a:p>
        </p:txBody>
      </p:sp>
      <p:grpSp>
        <p:nvGrpSpPr>
          <p:cNvPr id="71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6098829" y="0"/>
            <a:ext cx="9961092" cy="6858000"/>
            <a:chOff x="491575" y="0"/>
            <a:chExt cx="9961092" cy="6858000"/>
          </a:xfrm>
        </p:grpSpPr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67931" y="320883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업무분장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6236387" y="0"/>
            <a:ext cx="9574094" cy="6858000"/>
            <a:chOff x="491575" y="0"/>
            <a:chExt cx="9574094" cy="6858000"/>
          </a:xfrm>
        </p:grpSpPr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5889733" y="-1"/>
            <a:ext cx="8692331" cy="6858000"/>
            <a:chOff x="718505" y="-1"/>
            <a:chExt cx="8692331" cy="6858000"/>
          </a:xfrm>
        </p:grpSpPr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7646272" y="-1"/>
            <a:ext cx="9927504" cy="6858000"/>
            <a:chOff x="-9337032" y="-1"/>
            <a:chExt cx="9927504" cy="6858000"/>
          </a:xfrm>
        </p:grpSpPr>
        <p:sp>
          <p:nvSpPr>
            <p:cNvPr id="8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6931181" y="-2"/>
            <a:ext cx="8692331" cy="6858000"/>
            <a:chOff x="718505" y="-1"/>
            <a:chExt cx="8692331" cy="6858000"/>
          </a:xfrm>
        </p:grpSpPr>
        <p:sp>
          <p:nvSpPr>
            <p:cNvPr id="9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214515" y="-3"/>
            <a:ext cx="11447501" cy="6858000"/>
            <a:chOff x="213096" y="0"/>
            <a:chExt cx="11447501" cy="6858000"/>
          </a:xfrm>
        </p:grpSpPr>
        <p:sp>
          <p:nvSpPr>
            <p:cNvPr id="9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89734" y="2337439"/>
              <a:ext cx="1021102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73919" y="3280920"/>
              <a:ext cx="530600" cy="463707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31192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716101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99435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520458" y="237289"/>
            <a:ext cx="3016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우편번호 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API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697478" y="221307"/>
            <a:ext cx="1745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회원가입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481" y="939126"/>
            <a:ext cx="8664701" cy="4696205"/>
          </a:xfrm>
          <a:prstGeom prst="rect">
            <a:avLst/>
          </a:prstGeom>
        </p:spPr>
      </p:pic>
      <p:sp>
        <p:nvSpPr>
          <p:cNvPr id="61" name="타원 60"/>
          <p:cNvSpPr/>
          <p:nvPr/>
        </p:nvSpPr>
        <p:spPr>
          <a:xfrm>
            <a:off x="1646326" y="1509616"/>
            <a:ext cx="3363361" cy="34757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10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394978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79887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63221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375605" y="404857"/>
            <a:ext cx="6221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DB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데이터와 아이디 비밀번호 </a:t>
            </a:r>
            <a:r>
              <a:rPr lang="ko-KR" alt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일치시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로그인 가능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552626" y="335608"/>
            <a:ext cx="1745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로그인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45AD40D-3B33-494F-A31B-AE3BD6AB698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738551" y="1032396"/>
            <a:ext cx="4104000" cy="36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1A98D67-23A4-4A80-8CED-7551F61881C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63357" y="4366641"/>
            <a:ext cx="6044709" cy="2255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90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43611" y="2337439"/>
              <a:ext cx="106722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63446" y="3270448"/>
              <a:ext cx="530600" cy="484653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31192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716101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99435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4716263" y="381774"/>
            <a:ext cx="59746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DB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데이터와 </a:t>
            </a:r>
            <a:r>
              <a:rPr lang="ko-KR" alt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일치시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비밀번호 초기화 가능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860439" y="335608"/>
            <a:ext cx="28008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비밀번호 초기화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EF3A326-69F3-4F21-A9E2-22E49D7AA59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60493" y="864000"/>
            <a:ext cx="3384000" cy="5886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B9076F0-1F7E-465A-A3FA-C15FDE3C8BFF}"/>
              </a:ext>
            </a:extLst>
          </p:cNvPr>
          <p:cNvSpPr txBox="1"/>
          <p:nvPr/>
        </p:nvSpPr>
        <p:spPr>
          <a:xfrm>
            <a:off x="6123564" y="2085581"/>
            <a:ext cx="24856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DB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와 아이디 일치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9035EE5-E6A1-4D18-A020-E252FE5B0FFB}"/>
              </a:ext>
            </a:extLst>
          </p:cNvPr>
          <p:cNvSpPr/>
          <p:nvPr/>
        </p:nvSpPr>
        <p:spPr>
          <a:xfrm>
            <a:off x="4911243" y="2136080"/>
            <a:ext cx="978408" cy="3053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BCD48B24-071F-48C2-A4FE-0CCBAF7145EE}"/>
              </a:ext>
            </a:extLst>
          </p:cNvPr>
          <p:cNvSpPr/>
          <p:nvPr/>
        </p:nvSpPr>
        <p:spPr>
          <a:xfrm>
            <a:off x="4937472" y="2852891"/>
            <a:ext cx="978408" cy="3053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398DE231-E0E0-4911-8980-8438488BB720}"/>
              </a:ext>
            </a:extLst>
          </p:cNvPr>
          <p:cNvSpPr/>
          <p:nvPr/>
        </p:nvSpPr>
        <p:spPr>
          <a:xfrm>
            <a:off x="4911243" y="3611200"/>
            <a:ext cx="978408" cy="3053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BEBA8C51-8512-4EA4-B01B-44BD52A3773C}"/>
              </a:ext>
            </a:extLst>
          </p:cNvPr>
          <p:cNvSpPr/>
          <p:nvPr/>
        </p:nvSpPr>
        <p:spPr>
          <a:xfrm>
            <a:off x="4937472" y="4280836"/>
            <a:ext cx="978408" cy="3053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B6D7B62F-96C4-45EA-9A5C-170F426089EE}"/>
              </a:ext>
            </a:extLst>
          </p:cNvPr>
          <p:cNvSpPr/>
          <p:nvPr/>
        </p:nvSpPr>
        <p:spPr>
          <a:xfrm>
            <a:off x="4908799" y="5083304"/>
            <a:ext cx="978408" cy="3053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FC58BCE-7CA6-4ED1-9AD1-B9264AB51FA5}"/>
              </a:ext>
            </a:extLst>
          </p:cNvPr>
          <p:cNvSpPr/>
          <p:nvPr/>
        </p:nvSpPr>
        <p:spPr>
          <a:xfrm>
            <a:off x="4915243" y="5800115"/>
            <a:ext cx="978408" cy="3053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6FA20F-E2B1-4A7D-8E96-7B368E253354}"/>
              </a:ext>
            </a:extLst>
          </p:cNvPr>
          <p:cNvSpPr txBox="1"/>
          <p:nvPr/>
        </p:nvSpPr>
        <p:spPr>
          <a:xfrm>
            <a:off x="6133112" y="2789357"/>
            <a:ext cx="24856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DB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와 이름 일치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7595BA-46C3-42A1-9BCF-CB8938279DEC}"/>
              </a:ext>
            </a:extLst>
          </p:cNvPr>
          <p:cNvSpPr txBox="1"/>
          <p:nvPr/>
        </p:nvSpPr>
        <p:spPr>
          <a:xfrm>
            <a:off x="6152375" y="3556121"/>
            <a:ext cx="29813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DB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와 전화번호 일치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89C327-AC59-4E8E-982A-5FE723EC482F}"/>
              </a:ext>
            </a:extLst>
          </p:cNvPr>
          <p:cNvSpPr txBox="1"/>
          <p:nvPr/>
        </p:nvSpPr>
        <p:spPr>
          <a:xfrm>
            <a:off x="6156162" y="4221136"/>
            <a:ext cx="24856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DB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와 이메일 일치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F10141-62F9-425F-8104-0FC57B37D061}"/>
              </a:ext>
            </a:extLst>
          </p:cNvPr>
          <p:cNvSpPr txBox="1"/>
          <p:nvPr/>
        </p:nvSpPr>
        <p:spPr>
          <a:xfrm>
            <a:off x="6152375" y="4999311"/>
            <a:ext cx="3426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새로운 비밀번호 생성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E37FBF-B8BE-4AF4-8F24-D488A2F0AEE6}"/>
              </a:ext>
            </a:extLst>
          </p:cNvPr>
          <p:cNvSpPr txBox="1"/>
          <p:nvPr/>
        </p:nvSpPr>
        <p:spPr>
          <a:xfrm>
            <a:off x="6189441" y="5745036"/>
            <a:ext cx="24856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비밀번호 재확인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7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442475" y="2337439"/>
              <a:ext cx="968361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08403" y="3311002"/>
              <a:ext cx="530600" cy="439755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49300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734209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017543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516784" y="401307"/>
            <a:ext cx="4695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내정보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출력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615998" y="335608"/>
            <a:ext cx="19362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마이페이지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49CF5DD-86D4-4E2C-BC30-353A66774BF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688453" y="1422599"/>
            <a:ext cx="8727781" cy="3962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23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54943" y="2337439"/>
              <a:ext cx="1055893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81025" y="3273021"/>
              <a:ext cx="530600" cy="479506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13087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97996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81330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582079" y="316080"/>
            <a:ext cx="4695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내정보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수정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670319" y="264586"/>
            <a:ext cx="20396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 err="1">
                <a:solidFill>
                  <a:srgbClr val="03A1A4"/>
                </a:solidFill>
                <a:latin typeface="Tw Cen MT" panose="020B0602020104020603" pitchFamily="34" charset="0"/>
              </a:rPr>
              <a:t>마이페이지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919BD8-8B9E-4E2F-9850-F607DF260496}"/>
              </a:ext>
            </a:extLst>
          </p:cNvPr>
          <p:cNvSpPr txBox="1"/>
          <p:nvPr/>
        </p:nvSpPr>
        <p:spPr>
          <a:xfrm>
            <a:off x="7744916" y="934424"/>
            <a:ext cx="3579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마이페이지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&gt;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수정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&gt;</a:t>
            </a:r>
          </a:p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비밀번호 </a:t>
            </a:r>
            <a:r>
              <a:rPr lang="ko-KR" alt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일치시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수정가능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F1303E4-BBE0-4705-A8A2-17E26D8A5DF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776920" y="921552"/>
            <a:ext cx="5256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51423E2-D211-4229-A1D9-BE34A922466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643723" y="2664000"/>
            <a:ext cx="5687640" cy="40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타원 12">
            <a:extLst>
              <a:ext uri="{FF2B5EF4-FFF2-40B4-BE49-F238E27FC236}">
                <a16:creationId xmlns:a16="http://schemas.microsoft.com/office/drawing/2014/main" id="{46CBE3EB-EA92-40DF-A157-A78EE23FB016}"/>
              </a:ext>
            </a:extLst>
          </p:cNvPr>
          <p:cNvSpPr/>
          <p:nvPr/>
        </p:nvSpPr>
        <p:spPr>
          <a:xfrm>
            <a:off x="1557693" y="1359000"/>
            <a:ext cx="3260520" cy="2816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41400">
            <a:solidFill>
              <a:srgbClr val="FF0000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sp>
        <p:nvSpPr>
          <p:cNvPr id="40" name="타원 12">
            <a:extLst>
              <a:ext uri="{FF2B5EF4-FFF2-40B4-BE49-F238E27FC236}">
                <a16:creationId xmlns:a16="http://schemas.microsoft.com/office/drawing/2014/main" id="{9DCCB2D3-6CDD-4DB8-9BF7-CD406EA99F1F}"/>
              </a:ext>
            </a:extLst>
          </p:cNvPr>
          <p:cNvSpPr/>
          <p:nvPr/>
        </p:nvSpPr>
        <p:spPr>
          <a:xfrm>
            <a:off x="4797693" y="3015000"/>
            <a:ext cx="3888000" cy="3393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41400">
            <a:solidFill>
              <a:srgbClr val="FF0000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굴림" pitchFamily="18"/>
              <a:ea typeface="굴림" pitchFamily="2"/>
              <a:cs typeface="Arial" pitchFamily="2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240364" y="3847122"/>
            <a:ext cx="422284" cy="551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7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40471" y="2337439"/>
              <a:ext cx="107036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62733" y="3269735"/>
              <a:ext cx="530600" cy="486078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22142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707051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90385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500770" y="326280"/>
            <a:ext cx="4695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회원탈퇴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597891" y="265288"/>
            <a:ext cx="20396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마이페이지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584" y="965986"/>
            <a:ext cx="8560358" cy="432034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1685528" y="5656668"/>
            <a:ext cx="73327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마이페이지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&gt;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수정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&gt;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비밀번호 </a:t>
            </a:r>
            <a:r>
              <a:rPr lang="ko-KR" alt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일치시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회원탈퇴 가능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3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40471" y="2337439"/>
              <a:ext cx="107036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62733" y="3269735"/>
              <a:ext cx="530600" cy="486078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349713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4622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17956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774199" y="275242"/>
            <a:ext cx="4695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문의글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목록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661264" y="229076"/>
            <a:ext cx="240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문의사항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7027C4F-1341-4A97-87F9-CD99A07147C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782814" y="1120041"/>
            <a:ext cx="8632838" cy="4785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15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40471" y="2337439"/>
              <a:ext cx="107036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62733" y="3269735"/>
              <a:ext cx="530600" cy="486078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349713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4622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17956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774199" y="275242"/>
            <a:ext cx="4695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문의글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등록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수정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삭제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661264" y="229076"/>
            <a:ext cx="240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문의사항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6D0E0E8-27FB-4C61-A615-07B1E64F7C1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087837" y="767490"/>
            <a:ext cx="6687117" cy="301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A058041-FD1F-46DD-A29E-DEF256C083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087836" y="3808657"/>
            <a:ext cx="6687117" cy="2878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78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71129" y="2337439"/>
              <a:ext cx="103970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69695" y="3276696"/>
              <a:ext cx="530600" cy="472155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40245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725154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008488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538816" y="302402"/>
            <a:ext cx="4695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공지사항 목록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&gt;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상세보기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299136" y="256236"/>
            <a:ext cx="240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공지사항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04DB78C-A92F-468A-BB07-E1B64B4FC24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698999" y="884770"/>
            <a:ext cx="4695732" cy="285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0F15703-C936-495D-A07F-F5D6CA66EBE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79379" y="3617239"/>
            <a:ext cx="5719650" cy="2938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861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40471" y="2337439"/>
              <a:ext cx="107036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62733" y="3269735"/>
              <a:ext cx="530600" cy="486078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22139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707048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90382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825361" y="275242"/>
            <a:ext cx="4695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상품 목록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552625" y="229076"/>
            <a:ext cx="240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구매페이지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26324F2-6A4A-49D3-8D1C-476FDD3383B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51336" y="881640"/>
            <a:ext cx="8211240" cy="5598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54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307854" y="8467"/>
            <a:ext cx="12482922" cy="6858000"/>
            <a:chOff x="-290920" y="0"/>
            <a:chExt cx="12482922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4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목 차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DE56FF-3E69-4484-9673-AC7FA14D3D89}"/>
              </a:ext>
            </a:extLst>
          </p:cNvPr>
          <p:cNvSpPr txBox="1"/>
          <p:nvPr/>
        </p:nvSpPr>
        <p:spPr>
          <a:xfrm>
            <a:off x="6087414" y="1022081"/>
            <a:ext cx="149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개발 동기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DE56FF-3E69-4484-9673-AC7FA14D3D89}"/>
              </a:ext>
            </a:extLst>
          </p:cNvPr>
          <p:cNvSpPr txBox="1"/>
          <p:nvPr/>
        </p:nvSpPr>
        <p:spPr>
          <a:xfrm>
            <a:off x="6087414" y="1399880"/>
            <a:ext cx="149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업무 분장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82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807248" y="0"/>
            <a:ext cx="11447501" cy="6858000"/>
            <a:chOff x="213096" y="0"/>
            <a:chExt cx="11447501" cy="6858000"/>
          </a:xfrm>
        </p:grpSpPr>
        <p:sp>
          <p:nvSpPr>
            <p:cNvPr id="83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개발동기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7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56103" y="0"/>
            <a:ext cx="9961092" cy="6858000"/>
            <a:chOff x="491575" y="0"/>
            <a:chExt cx="9961092" cy="6858000"/>
          </a:xfrm>
        </p:grpSpPr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67931" y="320883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업무분장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2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93661" y="0"/>
            <a:ext cx="9574094" cy="6858000"/>
            <a:chOff x="491575" y="0"/>
            <a:chExt cx="9574094" cy="6858000"/>
          </a:xfrm>
        </p:grpSpPr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7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8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47007" y="-1"/>
            <a:ext cx="8692331" cy="6858000"/>
            <a:chOff x="718505" y="-1"/>
            <a:chExt cx="8692331" cy="6858000"/>
          </a:xfrm>
        </p:grpSpPr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2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3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403546" y="-1"/>
            <a:ext cx="9927504" cy="6858000"/>
            <a:chOff x="-9337032" y="-1"/>
            <a:chExt cx="9927504" cy="6858000"/>
          </a:xfrm>
        </p:grpSpPr>
        <p:sp>
          <p:nvSpPr>
            <p:cNvPr id="104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7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8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688455" y="-2"/>
            <a:ext cx="8692331" cy="6858000"/>
            <a:chOff x="718505" y="-1"/>
            <a:chExt cx="8692331" cy="6858000"/>
          </a:xfrm>
        </p:grpSpPr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2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971789" y="-3"/>
            <a:ext cx="11447501" cy="6858000"/>
            <a:chOff x="213096" y="0"/>
            <a:chExt cx="11447501" cy="6858000"/>
          </a:xfrm>
        </p:grpSpPr>
        <p:sp>
          <p:nvSpPr>
            <p:cNvPr id="114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7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426346" y="928150"/>
            <a:ext cx="18178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03A1A4"/>
                </a:solidFill>
                <a:latin typeface="Tw Cen MT" panose="020B0602020104020603" pitchFamily="34" charset="0"/>
              </a:rPr>
              <a:t>01</a:t>
            </a:r>
            <a:r>
              <a:rPr lang="en-US" altLang="ko-KR" sz="25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ko-KR" altLang="en-US" sz="2800" b="1" dirty="0">
                <a:solidFill>
                  <a:srgbClr val="03A1A4"/>
                </a:solidFill>
                <a:latin typeface="Tw Cen MT" panose="020B0602020104020603" pitchFamily="34" charset="0"/>
              </a:rPr>
              <a:t>개요</a:t>
            </a:r>
            <a:endParaRPr lang="en-US" sz="28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EDE56FF-3E69-4484-9673-AC7FA14D3D89}"/>
              </a:ext>
            </a:extLst>
          </p:cNvPr>
          <p:cNvSpPr txBox="1"/>
          <p:nvPr/>
        </p:nvSpPr>
        <p:spPr>
          <a:xfrm>
            <a:off x="6063851" y="2444621"/>
            <a:ext cx="180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테이블 구성도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EDE56FF-3E69-4484-9673-AC7FA14D3D89}"/>
              </a:ext>
            </a:extLst>
          </p:cNvPr>
          <p:cNvSpPr txBox="1"/>
          <p:nvPr/>
        </p:nvSpPr>
        <p:spPr>
          <a:xfrm>
            <a:off x="6063851" y="3759910"/>
            <a:ext cx="169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시나리오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EDE56FF-3E69-4484-9673-AC7FA14D3D89}"/>
              </a:ext>
            </a:extLst>
          </p:cNvPr>
          <p:cNvSpPr txBox="1"/>
          <p:nvPr/>
        </p:nvSpPr>
        <p:spPr>
          <a:xfrm>
            <a:off x="6085725" y="5066732"/>
            <a:ext cx="169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기대효과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60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51437" y="0"/>
            <a:ext cx="9961092" cy="6858000"/>
            <a:chOff x="491575" y="0"/>
            <a:chExt cx="9961092" cy="6858000"/>
          </a:xfrm>
        </p:grpSpPr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67931" y="320883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업무분장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4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5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8995" y="0"/>
            <a:ext cx="9574094" cy="6858000"/>
            <a:chOff x="491575" y="0"/>
            <a:chExt cx="9574094" cy="6858000"/>
          </a:xfrm>
        </p:grpSpPr>
        <p:sp>
          <p:nvSpPr>
            <p:cNvPr id="166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9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42341" y="-1"/>
            <a:ext cx="8692331" cy="6858000"/>
            <a:chOff x="718505" y="-1"/>
            <a:chExt cx="8692331" cy="6858000"/>
          </a:xfrm>
        </p:grpSpPr>
        <p:sp>
          <p:nvSpPr>
            <p:cNvPr id="17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7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8880" y="-1"/>
            <a:ext cx="9927504" cy="6858000"/>
            <a:chOff x="-9337032" y="-1"/>
            <a:chExt cx="9927504" cy="6858000"/>
          </a:xfrm>
        </p:grpSpPr>
        <p:sp>
          <p:nvSpPr>
            <p:cNvPr id="17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7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8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683789" y="-2"/>
            <a:ext cx="8692331" cy="6858000"/>
            <a:chOff x="718505" y="-1"/>
            <a:chExt cx="8692331" cy="6858000"/>
          </a:xfrm>
        </p:grpSpPr>
        <p:sp>
          <p:nvSpPr>
            <p:cNvPr id="18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8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85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967123" y="-3"/>
            <a:ext cx="11447501" cy="6858000"/>
            <a:chOff x="213096" y="0"/>
            <a:chExt cx="11447501" cy="6858000"/>
          </a:xfrm>
        </p:grpSpPr>
        <p:sp>
          <p:nvSpPr>
            <p:cNvPr id="186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89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565538" y="2252231"/>
            <a:ext cx="18619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03A1A4"/>
                </a:solidFill>
                <a:latin typeface="Tw Cen MT" panose="020B0602020104020603" pitchFamily="34" charset="0"/>
              </a:rPr>
              <a:t>02</a:t>
            </a:r>
            <a:r>
              <a:rPr lang="en-US" altLang="ko-KR" sz="25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ko-KR" altLang="en-US" sz="2800" b="1" dirty="0">
                <a:solidFill>
                  <a:srgbClr val="03A1A4"/>
                </a:solidFill>
                <a:latin typeface="Tw Cen MT" panose="020B0602020104020603" pitchFamily="34" charset="0"/>
              </a:rPr>
              <a:t>구성도</a:t>
            </a:r>
            <a:endParaRPr lang="en-US" sz="28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547670" y="3606022"/>
            <a:ext cx="22610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03A1A4"/>
                </a:solidFill>
                <a:latin typeface="Tw Cen MT" panose="020B0602020104020603" pitchFamily="34" charset="0"/>
              </a:rPr>
              <a:t>03</a:t>
            </a:r>
            <a:r>
              <a:rPr lang="en-US" altLang="ko-KR" sz="25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ko-KR" altLang="en-US" sz="2800" b="1" dirty="0">
                <a:solidFill>
                  <a:srgbClr val="03A1A4"/>
                </a:solidFill>
                <a:latin typeface="Tw Cen MT" panose="020B0602020104020603" pitchFamily="34" charset="0"/>
              </a:rPr>
              <a:t>시나리오</a:t>
            </a:r>
            <a:endParaRPr lang="en-US" sz="28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345447" y="4911304"/>
            <a:ext cx="21202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03A1A4"/>
                </a:solidFill>
                <a:latin typeface="Tw Cen MT" panose="020B0602020104020603" pitchFamily="34" charset="0"/>
              </a:rPr>
              <a:t>04</a:t>
            </a:r>
            <a:r>
              <a:rPr lang="en-US" altLang="ko-KR" sz="2500" dirty="0">
                <a:solidFill>
                  <a:srgbClr val="03A1A4"/>
                </a:solidFill>
                <a:latin typeface="Tw Cen MT" panose="020B0602020104020603" pitchFamily="34" charset="0"/>
              </a:rPr>
              <a:t>  </a:t>
            </a:r>
            <a:r>
              <a:rPr lang="ko-KR" altLang="en-US" sz="2800" b="1" dirty="0">
                <a:solidFill>
                  <a:srgbClr val="03A1A4"/>
                </a:solidFill>
                <a:latin typeface="Tw Cen MT" panose="020B0602020104020603" pitchFamily="34" charset="0"/>
              </a:rPr>
              <a:t>결론</a:t>
            </a:r>
            <a:endParaRPr lang="en-US" sz="28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40471" y="2337439"/>
              <a:ext cx="107036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62733" y="3269735"/>
              <a:ext cx="530600" cy="486078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04030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88939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72273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825361" y="275242"/>
            <a:ext cx="4695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구매하기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장바구니 이동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552625" y="229076"/>
            <a:ext cx="240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상세페이지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0477131-4BB5-4F14-B4FA-BE1AA68D53A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768176" y="924957"/>
            <a:ext cx="8429040" cy="55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4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83986" y="2337439"/>
              <a:ext cx="102685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72614" y="3279616"/>
              <a:ext cx="530600" cy="466316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13085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97994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81328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4395364" y="392935"/>
            <a:ext cx="4695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구매하기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장바구니 삭제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788011" y="346769"/>
            <a:ext cx="26829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장바구니 페이지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3F29742-9695-42BC-8D79-A7872AEBC07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900648" y="1215315"/>
            <a:ext cx="8136000" cy="453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3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93514" y="2337439"/>
              <a:ext cx="1017322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74777" y="3281779"/>
              <a:ext cx="530600" cy="46199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13085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97994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81328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4235622" y="275242"/>
            <a:ext cx="54874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상품 결제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552625" y="229076"/>
            <a:ext cx="26829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결제 페이지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70557FF-B56A-456C-8800-5B2D9684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206138" y="965985"/>
            <a:ext cx="2911854" cy="533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C55C3D5-86CC-4072-AFFB-AEC5068BE98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257763" y="1378474"/>
            <a:ext cx="5109062" cy="4101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69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75216" y="2337439"/>
              <a:ext cx="103562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70622" y="3277624"/>
              <a:ext cx="530600" cy="4703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04032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88941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72275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755791" y="392935"/>
            <a:ext cx="54874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결제 확인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072794" y="346769"/>
            <a:ext cx="26829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구매내역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7A543D8-5C51-4E7B-A46E-FCAB3B5F763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707742" y="1056130"/>
            <a:ext cx="8568000" cy="4913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61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557381" y="-1"/>
            <a:ext cx="12749382" cy="6858000"/>
            <a:chOff x="-3338545" y="-1"/>
            <a:chExt cx="12749382" cy="6858000"/>
          </a:xfrm>
        </p:grpSpPr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3338545" y="-1"/>
              <a:ext cx="1274938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374851" y="-1"/>
            <a:ext cx="9927504" cy="6858000"/>
            <a:chOff x="-9337032" y="-1"/>
            <a:chExt cx="9927504" cy="6858000"/>
          </a:xfrm>
        </p:grpSpPr>
        <p:sp>
          <p:nvSpPr>
            <p:cNvPr id="13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59760" y="-2"/>
            <a:ext cx="8692331" cy="6858000"/>
            <a:chOff x="718505" y="-1"/>
            <a:chExt cx="8692331" cy="6858000"/>
          </a:xfrm>
        </p:grpSpPr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43094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94018EB-F8F9-4920-8748-CEB58953A851}"/>
              </a:ext>
            </a:extLst>
          </p:cNvPr>
          <p:cNvSpPr txBox="1"/>
          <p:nvPr/>
        </p:nvSpPr>
        <p:spPr>
          <a:xfrm>
            <a:off x="4666491" y="2517874"/>
            <a:ext cx="3653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관리자</a:t>
            </a:r>
            <a:endParaRPr lang="en-US" sz="9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490645" y="2337439"/>
              <a:ext cx="920191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96832" y="3303834"/>
              <a:ext cx="530600" cy="41788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30778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815687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099021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825361" y="275242"/>
            <a:ext cx="4695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공지사항 등록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수정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삭제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552625" y="229076"/>
            <a:ext cx="240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공지사항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39774F-23D8-4CF5-8D89-B408A513435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606478" y="1663290"/>
            <a:ext cx="8867492" cy="4028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6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30778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815687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099021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825360" y="275242"/>
            <a:ext cx="5653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회원 목록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회원 검색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회원 수정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회원 삭제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552625" y="229076"/>
            <a:ext cx="240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회원관리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BDD79F-C975-4877-A50F-4B32AEA4902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470675" y="1047046"/>
            <a:ext cx="9104212" cy="4931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28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30778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815687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099021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825360" y="275242"/>
            <a:ext cx="6659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판매자 목록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판매자 검색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판매자 수정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판매자 삭제</a:t>
            </a:r>
            <a:endParaRPr lang="en-US" altLang="ko-KR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552625" y="229076"/>
            <a:ext cx="240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거래처 관리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3FE3AD8-9799-4A1C-845D-0EF9892B259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61185" y="1369489"/>
            <a:ext cx="9525949" cy="4809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5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557381" y="-1"/>
            <a:ext cx="12749382" cy="6858000"/>
            <a:chOff x="-3338545" y="-1"/>
            <a:chExt cx="12749382" cy="6858000"/>
          </a:xfrm>
        </p:grpSpPr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3338545" y="-1"/>
              <a:ext cx="1274938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374851" y="-1"/>
            <a:ext cx="9927504" cy="6858000"/>
            <a:chOff x="-9337032" y="-1"/>
            <a:chExt cx="9927504" cy="6858000"/>
          </a:xfrm>
        </p:grpSpPr>
        <p:sp>
          <p:nvSpPr>
            <p:cNvPr id="13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59760" y="-2"/>
            <a:ext cx="8692331" cy="6858000"/>
            <a:chOff x="718505" y="-1"/>
            <a:chExt cx="8692331" cy="6858000"/>
          </a:xfrm>
        </p:grpSpPr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43094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94018EB-F8F9-4920-8748-CEB58953A851}"/>
              </a:ext>
            </a:extLst>
          </p:cNvPr>
          <p:cNvSpPr txBox="1"/>
          <p:nvPr/>
        </p:nvSpPr>
        <p:spPr>
          <a:xfrm>
            <a:off x="4666491" y="2517874"/>
            <a:ext cx="3689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판매자</a:t>
            </a:r>
            <a:endParaRPr lang="en-US" sz="9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2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340471" y="2337439"/>
              <a:ext cx="107036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62733" y="3269735"/>
              <a:ext cx="530600" cy="486078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30778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815687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099021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825361" y="275242"/>
            <a:ext cx="4695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판매 목록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판매 차트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552625" y="229076"/>
            <a:ext cx="240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판매 내역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005E52A-3142-43C5-BF2C-435D559DF43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53575" y="1030680"/>
            <a:ext cx="8759744" cy="4979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586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51931" y="0"/>
            <a:ext cx="12504084" cy="6858000"/>
            <a:chOff x="-290920" y="0"/>
            <a:chExt cx="12504084" cy="6858000"/>
          </a:xfrm>
        </p:grpSpPr>
        <p:sp>
          <p:nvSpPr>
            <p:cNvPr id="139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22170" y="3222948"/>
              <a:ext cx="1997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목 차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52085" y="0"/>
            <a:ext cx="11447501" cy="6858000"/>
            <a:chOff x="213096" y="0"/>
            <a:chExt cx="11447501" cy="6858000"/>
          </a:xfrm>
        </p:grpSpPr>
        <p:sp>
          <p:nvSpPr>
            <p:cNvPr id="144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개발동기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7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306711" y="220703"/>
            <a:ext cx="186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개발동기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48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51437" y="0"/>
            <a:ext cx="9961092" cy="6858000"/>
            <a:chOff x="491575" y="0"/>
            <a:chExt cx="9961092" cy="6858000"/>
          </a:xfrm>
        </p:grpSpPr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67931" y="320883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업무분장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2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8995" y="0"/>
            <a:ext cx="9574094" cy="6858000"/>
            <a:chOff x="491575" y="0"/>
            <a:chExt cx="9574094" cy="6858000"/>
          </a:xfrm>
        </p:grpSpPr>
        <p:sp>
          <p:nvSpPr>
            <p:cNvPr id="154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7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42341" y="-1"/>
            <a:ext cx="8692331" cy="6858000"/>
            <a:chOff x="718505" y="-1"/>
            <a:chExt cx="8692331" cy="6858000"/>
          </a:xfrm>
        </p:grpSpPr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8880" y="-1"/>
            <a:ext cx="9927504" cy="6858000"/>
            <a:chOff x="-9337032" y="-1"/>
            <a:chExt cx="9927504" cy="6858000"/>
          </a:xfrm>
        </p:grpSpPr>
        <p:sp>
          <p:nvSpPr>
            <p:cNvPr id="164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7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683789" y="-2"/>
            <a:ext cx="8692331" cy="6858000"/>
            <a:chOff x="718505" y="-1"/>
            <a:chExt cx="8692331" cy="6858000"/>
          </a:xfrm>
        </p:grpSpPr>
        <p:sp>
          <p:nvSpPr>
            <p:cNvPr id="169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72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967123" y="-3"/>
            <a:ext cx="11447501" cy="6858000"/>
            <a:chOff x="213096" y="0"/>
            <a:chExt cx="11447501" cy="6858000"/>
          </a:xfrm>
        </p:grpSpPr>
        <p:sp>
          <p:nvSpPr>
            <p:cNvPr id="174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77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961189" y="1135160"/>
            <a:ext cx="7326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5969"/>
                </a:solidFill>
                <a:latin typeface="Tw Cen MT" panose="020B0602020104020603" pitchFamily="34" charset="0"/>
              </a:rPr>
              <a:t>시중에 나와있는 다양한 </a:t>
            </a:r>
            <a:endParaRPr lang="en-US" altLang="ko-KR" sz="2000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r>
              <a:rPr lang="ko-KR" altLang="en-US" sz="2000" b="1" dirty="0">
                <a:solidFill>
                  <a:srgbClr val="FF5969"/>
                </a:solidFill>
                <a:latin typeface="Tw Cen MT" panose="020B0602020104020603" pitchFamily="34" charset="0"/>
              </a:rPr>
              <a:t>마스크를 보다 쉽게</a:t>
            </a:r>
            <a:endParaRPr lang="en-US" altLang="ko-KR" sz="20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7645551" y="1165870"/>
            <a:ext cx="7326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A0A8"/>
                </a:solidFill>
                <a:latin typeface="Tw Cen MT" panose="020B0602020104020603" pitchFamily="34" charset="0"/>
              </a:rPr>
              <a:t>다양한 소비자의 니즈에 </a:t>
            </a:r>
            <a:endParaRPr lang="en-US" altLang="ko-KR" sz="2000" b="1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ko-KR" altLang="en-US" sz="2000" b="1" dirty="0">
                <a:solidFill>
                  <a:srgbClr val="00A0A8"/>
                </a:solidFill>
                <a:latin typeface="Tw Cen MT" panose="020B0602020104020603" pitchFamily="34" charset="0"/>
              </a:rPr>
              <a:t>맞추기 위해</a:t>
            </a:r>
            <a:endParaRPr lang="en-US" altLang="ko-KR" sz="20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2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2403465" y="1057838"/>
            <a:ext cx="662608" cy="523220"/>
            <a:chOff x="678335" y="2123782"/>
            <a:chExt cx="662608" cy="523220"/>
          </a:xfrm>
        </p:grpSpPr>
        <p:sp>
          <p:nvSpPr>
            <p:cNvPr id="193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78335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98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7052637" y="1077974"/>
            <a:ext cx="662608" cy="523220"/>
            <a:chOff x="662610" y="2123782"/>
            <a:chExt cx="662608" cy="523220"/>
          </a:xfrm>
        </p:grpSpPr>
        <p:sp>
          <p:nvSpPr>
            <p:cNvPr id="199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23" y="2073245"/>
            <a:ext cx="2207162" cy="2207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98" y="2036267"/>
            <a:ext cx="2362355" cy="2131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51" y="4384414"/>
            <a:ext cx="3357578" cy="16787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3F1B4D-F3FA-441A-B74B-77D2CC427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896" y="1930876"/>
            <a:ext cx="2467789" cy="43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483131" y="2337439"/>
              <a:ext cx="927704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95126" y="3302127"/>
              <a:ext cx="530600" cy="421292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30778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815687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099021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459600" y="519082"/>
            <a:ext cx="5623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상품 목록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상품 등록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상품 수정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상품 삭제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186865" y="472916"/>
            <a:ext cx="240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상품 관리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2ADC0C5-F8F4-4262-A537-9D6F30A3749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94556" y="1326632"/>
            <a:ext cx="8889733" cy="4539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987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96072" y="-3"/>
            <a:ext cx="10905159" cy="6858003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178169" y="-3"/>
            <a:ext cx="10487953" cy="6858002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483131" y="2337439"/>
              <a:ext cx="927704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95126" y="3302127"/>
              <a:ext cx="530600" cy="421292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530778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815687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099021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459600" y="519082"/>
            <a:ext cx="5623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판매자용 문의사항 목록 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답변 등록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186865" y="472916"/>
            <a:ext cx="240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문의 사항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0D975D9-4024-4E21-B870-03FE8F2F2AF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10629" y="1076055"/>
            <a:ext cx="9054779" cy="257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7738502-E09E-438D-A16B-2F24250CC67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510629" y="3658160"/>
            <a:ext cx="5908086" cy="3076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44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557381" y="-1"/>
            <a:ext cx="12749382" cy="6858000"/>
            <a:chOff x="-3338545" y="-1"/>
            <a:chExt cx="12749382" cy="6858000"/>
          </a:xfrm>
        </p:grpSpPr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3338545" y="-1"/>
              <a:ext cx="1274938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374851" y="-1"/>
            <a:ext cx="9927504" cy="6858000"/>
            <a:chOff x="-9337032" y="-1"/>
            <a:chExt cx="9927504" cy="6858000"/>
          </a:xfrm>
        </p:grpSpPr>
        <p:sp>
          <p:nvSpPr>
            <p:cNvPr id="13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59760" y="-2"/>
            <a:ext cx="8692331" cy="6858000"/>
            <a:chOff x="718505" y="-1"/>
            <a:chExt cx="8692331" cy="6858000"/>
          </a:xfrm>
        </p:grpSpPr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43094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94018EB-F8F9-4920-8748-CEB58953A851}"/>
              </a:ext>
            </a:extLst>
          </p:cNvPr>
          <p:cNvSpPr txBox="1"/>
          <p:nvPr/>
        </p:nvSpPr>
        <p:spPr>
          <a:xfrm>
            <a:off x="4666491" y="2517874"/>
            <a:ext cx="3689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시연</a:t>
            </a:r>
            <a:endParaRPr lang="en-US" sz="9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3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17618" y="8463"/>
            <a:ext cx="12202249" cy="6858000"/>
            <a:chOff x="718505" y="-1"/>
            <a:chExt cx="8692331" cy="6858000"/>
          </a:xfrm>
        </p:grpSpPr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17618" y="8463"/>
            <a:ext cx="11554064" cy="6858000"/>
            <a:chOff x="-9337032" y="-1"/>
            <a:chExt cx="9927504" cy="6858000"/>
          </a:xfrm>
        </p:grpSpPr>
        <p:sp>
          <p:nvSpPr>
            <p:cNvPr id="13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709949" y="-2"/>
            <a:ext cx="8692331" cy="6858000"/>
            <a:chOff x="718505" y="-1"/>
            <a:chExt cx="8692331" cy="6858000"/>
          </a:xfrm>
        </p:grpSpPr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993283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-154229" y="249510"/>
            <a:ext cx="289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기대효과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001AFB-5833-4302-85EB-700F4F764C00}"/>
              </a:ext>
            </a:extLst>
          </p:cNvPr>
          <p:cNvSpPr txBox="1"/>
          <p:nvPr/>
        </p:nvSpPr>
        <p:spPr>
          <a:xfrm>
            <a:off x="341846" y="907866"/>
            <a:ext cx="98848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중간 유통 마진 생략에 따른 타 쇼핑몰 대비 저렴한 가격 물품공급 가능</a:t>
            </a:r>
            <a:endParaRPr lang="en-US" altLang="ko-KR" sz="2600" b="1" spc="3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600" b="1" spc="3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판매자</a:t>
            </a:r>
            <a:r>
              <a:rPr lang="en-US" altLang="ko-KR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구매자간의 직거래장터로 매매 과정이 신속</a:t>
            </a:r>
            <a:endParaRPr lang="en-US" altLang="ko-KR" sz="2600" b="1" spc="3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600" b="1" spc="3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판매자 입장 </a:t>
            </a:r>
            <a:r>
              <a:rPr lang="en-US" altLang="ko-KR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ko-KR" altLang="en-US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중개사이트를 이용 보다 쉽게 제품판매가능</a:t>
            </a:r>
            <a:endParaRPr lang="en-US" altLang="ko-KR" sz="2600" b="1" spc="3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           다양한 구매자 포섭</a:t>
            </a:r>
            <a:r>
              <a:rPr lang="en-US" altLang="ko-KR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구매자의 소비 파악 용이</a:t>
            </a:r>
            <a:endParaRPr lang="en-US" altLang="ko-KR" sz="2600" b="1" spc="3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구매자 입장 </a:t>
            </a:r>
            <a:r>
              <a:rPr lang="en-US" altLang="ko-KR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26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다양한 제품 군을 합리적인 가격에 살 수 있음 </a:t>
            </a:r>
            <a:endParaRPr lang="en-US" altLang="ko-KR" sz="2600" b="1" spc="3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45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 flipV="1">
            <a:off x="373935" y="869797"/>
            <a:ext cx="10482593" cy="12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6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545782" y="8463"/>
            <a:ext cx="12739179" cy="6858000"/>
            <a:chOff x="-10296620" y="-1"/>
            <a:chExt cx="10887092" cy="6858000"/>
          </a:xfrm>
        </p:grpSpPr>
        <p:sp>
          <p:nvSpPr>
            <p:cNvPr id="13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10296620" y="-1"/>
              <a:ext cx="10883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528674" y="-3"/>
            <a:ext cx="12086115" cy="6858000"/>
            <a:chOff x="-2675279" y="-1"/>
            <a:chExt cx="12086115" cy="6858000"/>
          </a:xfrm>
        </p:grpSpPr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2675279" y="-1"/>
              <a:ext cx="12086115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993283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5571" y="188301"/>
            <a:ext cx="289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소감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!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001AFB-5833-4302-85EB-700F4F764C00}"/>
              </a:ext>
            </a:extLst>
          </p:cNvPr>
          <p:cNvSpPr txBox="1"/>
          <p:nvPr/>
        </p:nvSpPr>
        <p:spPr>
          <a:xfrm>
            <a:off x="123898" y="1731251"/>
            <a:ext cx="988482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너무 많은 클래스로 나누어 전체적인 흐름을 파악하기 힘들었고 </a:t>
            </a:r>
            <a:endParaRPr lang="en-US" altLang="ko-KR" sz="3000" b="1" spc="3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000" b="1" spc="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</a:t>
            </a: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사용법조차 제대로 몰랐지만 팀장님 및 조원분들께서 </a:t>
            </a:r>
            <a:endParaRPr lang="en-US" altLang="ko-KR" sz="3000" b="1" spc="3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잘 도와주셔서 좋았습니다</a:t>
            </a:r>
            <a:r>
              <a:rPr lang="en-US" altLang="ko-KR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제가 맡은 부분은 게시판 하나였지만 이것조차 제대로 못해서 아쉽습니다</a:t>
            </a:r>
            <a:r>
              <a:rPr lang="en-US" altLang="ko-KR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endParaRPr lang="en-US" altLang="ko-KR" sz="21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45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 flipV="1">
            <a:off x="373935" y="869797"/>
            <a:ext cx="10482593" cy="12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155187" y="152965"/>
            <a:ext cx="732394" cy="668471"/>
            <a:chOff x="3753155" y="2209800"/>
            <a:chExt cx="2090058" cy="2090058"/>
          </a:xfrm>
        </p:grpSpPr>
        <p:sp>
          <p:nvSpPr>
            <p:cNvPr id="30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953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545782" y="8463"/>
            <a:ext cx="12739179" cy="6858000"/>
            <a:chOff x="-10296620" y="-1"/>
            <a:chExt cx="10887092" cy="6858000"/>
          </a:xfrm>
        </p:grpSpPr>
        <p:sp>
          <p:nvSpPr>
            <p:cNvPr id="13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10296620" y="-1"/>
              <a:ext cx="10883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528674" y="-3"/>
            <a:ext cx="12086115" cy="6858000"/>
            <a:chOff x="-2675279" y="-1"/>
            <a:chExt cx="12086115" cy="6858000"/>
          </a:xfrm>
        </p:grpSpPr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2675279" y="-1"/>
              <a:ext cx="12086115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993283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5571" y="188301"/>
            <a:ext cx="289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소감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!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001AFB-5833-4302-85EB-700F4F764C00}"/>
              </a:ext>
            </a:extLst>
          </p:cNvPr>
          <p:cNvSpPr txBox="1"/>
          <p:nvPr/>
        </p:nvSpPr>
        <p:spPr>
          <a:xfrm>
            <a:off x="123898" y="1731251"/>
            <a:ext cx="9884820" cy="278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좋았던 점은 팀으로 하나의 프로젝트를 진행하니 </a:t>
            </a:r>
            <a:r>
              <a:rPr lang="ko-KR" altLang="en-US" sz="3000" b="1" spc="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많은의견을</a:t>
            </a: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나눌 수 있고</a:t>
            </a:r>
            <a:r>
              <a:rPr lang="en-US" altLang="ko-KR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도움을 받을 수 있었습니다</a:t>
            </a:r>
            <a:r>
              <a:rPr lang="en-US" altLang="ko-KR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아쉬웠던 점은 </a:t>
            </a:r>
            <a:r>
              <a:rPr lang="ko-KR" altLang="en-US" sz="3000" b="1" spc="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팀원들간</a:t>
            </a: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실력차이가 많이나 도움이 되지 </a:t>
            </a:r>
            <a:r>
              <a:rPr lang="ko-KR" altLang="en-US" sz="3000" b="1" spc="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못한점이</a:t>
            </a: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아쉬웠습니다</a:t>
            </a:r>
            <a:r>
              <a:rPr lang="en-US" altLang="ko-KR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21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45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 flipV="1">
            <a:off x="373935" y="869797"/>
            <a:ext cx="10482593" cy="12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155187" y="152965"/>
            <a:ext cx="732394" cy="668471"/>
            <a:chOff x="3753155" y="2209800"/>
            <a:chExt cx="2090058" cy="2090058"/>
          </a:xfrm>
        </p:grpSpPr>
        <p:sp>
          <p:nvSpPr>
            <p:cNvPr id="30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977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545782" y="8463"/>
            <a:ext cx="12739179" cy="6858000"/>
            <a:chOff x="-10296620" y="-1"/>
            <a:chExt cx="10887092" cy="6858000"/>
          </a:xfrm>
        </p:grpSpPr>
        <p:sp>
          <p:nvSpPr>
            <p:cNvPr id="13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10296620" y="-1"/>
              <a:ext cx="10883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528674" y="-3"/>
            <a:ext cx="12086115" cy="6858000"/>
            <a:chOff x="-2675279" y="-1"/>
            <a:chExt cx="12086115" cy="6858000"/>
          </a:xfrm>
        </p:grpSpPr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2675279" y="-1"/>
              <a:ext cx="12086115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993283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5571" y="188301"/>
            <a:ext cx="289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소감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!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001AFB-5833-4302-85EB-700F4F764C00}"/>
              </a:ext>
            </a:extLst>
          </p:cNvPr>
          <p:cNvSpPr txBox="1"/>
          <p:nvPr/>
        </p:nvSpPr>
        <p:spPr>
          <a:xfrm>
            <a:off x="310135" y="2188451"/>
            <a:ext cx="9884820" cy="139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배웠던 부분을 복습하여 스스로 기능 하나씩 만들어가는 재미가 있었습니다</a:t>
            </a:r>
            <a:r>
              <a:rPr lang="en-US" altLang="ko-KR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21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45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 flipV="1">
            <a:off x="373935" y="869797"/>
            <a:ext cx="10482593" cy="12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155187" y="152965"/>
            <a:ext cx="732394" cy="668471"/>
            <a:chOff x="3753155" y="2209800"/>
            <a:chExt cx="2090058" cy="2090058"/>
          </a:xfrm>
        </p:grpSpPr>
        <p:sp>
          <p:nvSpPr>
            <p:cNvPr id="30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583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545782" y="8463"/>
            <a:ext cx="12739179" cy="6858000"/>
            <a:chOff x="-10296620" y="-1"/>
            <a:chExt cx="10887092" cy="6858000"/>
          </a:xfrm>
        </p:grpSpPr>
        <p:sp>
          <p:nvSpPr>
            <p:cNvPr id="13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10296620" y="-1"/>
              <a:ext cx="10883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528674" y="-3"/>
            <a:ext cx="12086115" cy="6858000"/>
            <a:chOff x="-2675279" y="-1"/>
            <a:chExt cx="12086115" cy="6858000"/>
          </a:xfrm>
        </p:grpSpPr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2675279" y="-1"/>
              <a:ext cx="12086115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993283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5571" y="188301"/>
            <a:ext cx="289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소감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!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001AFB-5833-4302-85EB-700F4F764C00}"/>
              </a:ext>
            </a:extLst>
          </p:cNvPr>
          <p:cNvSpPr txBox="1"/>
          <p:nvPr/>
        </p:nvSpPr>
        <p:spPr>
          <a:xfrm>
            <a:off x="296507" y="2201286"/>
            <a:ext cx="9884820" cy="209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우편번호 기능을 만들면서 </a:t>
            </a:r>
            <a:r>
              <a:rPr lang="en-US" altLang="ko-KR" sz="3000" b="1" spc="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</a:t>
            </a: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대해 공부할 수 있어서 좋았습니다</a:t>
            </a:r>
            <a:r>
              <a:rPr lang="en-US" altLang="ko-KR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다양한 </a:t>
            </a:r>
            <a:r>
              <a:rPr lang="en-US" altLang="ko-KR" sz="3000" b="1" spc="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</a:t>
            </a:r>
            <a:r>
              <a:rPr lang="ko-KR" altLang="en-US" sz="3000" b="1" spc="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</a:t>
            </a:r>
            <a:r>
              <a:rPr lang="ko-KR" altLang="en-US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적용하고 싶었는데 시간이 부족해서 아쉬웠습니다</a:t>
            </a:r>
            <a:r>
              <a:rPr lang="en-US" altLang="ko-KR" sz="30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21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45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 flipV="1">
            <a:off x="373935" y="869797"/>
            <a:ext cx="10482593" cy="12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155187" y="152965"/>
            <a:ext cx="732394" cy="668471"/>
            <a:chOff x="3753155" y="2209800"/>
            <a:chExt cx="2090058" cy="2090058"/>
          </a:xfrm>
        </p:grpSpPr>
        <p:sp>
          <p:nvSpPr>
            <p:cNvPr id="30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245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7246" y="0"/>
            <a:ext cx="12504084" cy="6858000"/>
            <a:chOff x="-290920" y="0"/>
            <a:chExt cx="12504084" cy="6858000"/>
          </a:xfrm>
        </p:grpSpPr>
        <p:sp>
          <p:nvSpPr>
            <p:cNvPr id="67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22170" y="3222948"/>
              <a:ext cx="1997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목 차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06770" y="0"/>
            <a:ext cx="11447501" cy="6858000"/>
            <a:chOff x="213096" y="0"/>
            <a:chExt cx="11447501" cy="6858000"/>
          </a:xfrm>
        </p:grpSpPr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개발동기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5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6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62581" y="0"/>
            <a:ext cx="9961092" cy="6858000"/>
            <a:chOff x="491575" y="0"/>
            <a:chExt cx="9961092" cy="6858000"/>
          </a:xfrm>
        </p:grpSpPr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67931" y="320883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업무분장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0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25023" y="0"/>
            <a:ext cx="9574094" cy="6858000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371677" y="-1"/>
            <a:ext cx="8692331" cy="6858000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384862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330229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2953105" y="-3"/>
            <a:ext cx="11447501" cy="6858000"/>
            <a:chOff x="213096" y="0"/>
            <a:chExt cx="11447501" cy="6858000"/>
          </a:xfrm>
        </p:grpSpPr>
        <p:sp>
          <p:nvSpPr>
            <p:cNvPr id="11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1534119" y="1353336"/>
            <a:ext cx="3928661" cy="4151322"/>
            <a:chOff x="-5637938" y="2473763"/>
            <a:chExt cx="3928661" cy="41513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-5181951" y="2473763"/>
              <a:ext cx="30214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Q &amp; 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-5637938" y="4224428"/>
              <a:ext cx="392866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들어주셔서 감사합니다 </a:t>
              </a:r>
              <a:r>
                <a:rPr lang="en-US" altLang="ko-KR" sz="50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^^</a:t>
              </a:r>
              <a:endParaRPr lang="en-US" sz="50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51931" y="0"/>
            <a:ext cx="12504084" cy="6858000"/>
            <a:chOff x="-290920" y="0"/>
            <a:chExt cx="12504084" cy="6858000"/>
          </a:xfrm>
        </p:grpSpPr>
        <p:sp>
          <p:nvSpPr>
            <p:cNvPr id="139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22170" y="3222948"/>
              <a:ext cx="1997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목 차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3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52085" y="0"/>
            <a:ext cx="11447501" cy="6858000"/>
            <a:chOff x="213096" y="0"/>
            <a:chExt cx="11447501" cy="6858000"/>
          </a:xfrm>
        </p:grpSpPr>
        <p:sp>
          <p:nvSpPr>
            <p:cNvPr id="144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개발동기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7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962329" y="0"/>
            <a:ext cx="9961092" cy="6858000"/>
            <a:chOff x="491575" y="0"/>
            <a:chExt cx="9961092" cy="6858000"/>
          </a:xfrm>
        </p:grpSpPr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67931" y="320883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업무분장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2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3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9099887" y="0"/>
            <a:ext cx="9574094" cy="6858000"/>
            <a:chOff x="491575" y="0"/>
            <a:chExt cx="9574094" cy="6858000"/>
          </a:xfrm>
        </p:grpSpPr>
        <p:sp>
          <p:nvSpPr>
            <p:cNvPr id="154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7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8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753233" y="-1"/>
            <a:ext cx="8692331" cy="6858000"/>
            <a:chOff x="718505" y="-1"/>
            <a:chExt cx="8692331" cy="6858000"/>
          </a:xfrm>
        </p:grpSpPr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10498715" y="-1"/>
            <a:ext cx="9927504" cy="6858000"/>
            <a:chOff x="-9337032" y="-1"/>
            <a:chExt cx="9927504" cy="6858000"/>
          </a:xfrm>
        </p:grpSpPr>
        <p:sp>
          <p:nvSpPr>
            <p:cNvPr id="164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7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68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9783624" y="-2"/>
            <a:ext cx="8692331" cy="6858000"/>
            <a:chOff x="718505" y="-1"/>
            <a:chExt cx="8692331" cy="6858000"/>
          </a:xfrm>
        </p:grpSpPr>
        <p:sp>
          <p:nvSpPr>
            <p:cNvPr id="169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72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3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3066958" y="-3"/>
            <a:ext cx="11447501" cy="6858000"/>
            <a:chOff x="213096" y="0"/>
            <a:chExt cx="11447501" cy="6858000"/>
          </a:xfrm>
        </p:grpSpPr>
        <p:sp>
          <p:nvSpPr>
            <p:cNvPr id="174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77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6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488345" y="908693"/>
            <a:ext cx="2101348" cy="398394"/>
            <a:chOff x="896554" y="2408975"/>
            <a:chExt cx="2101348" cy="398394"/>
          </a:xfrm>
        </p:grpSpPr>
        <p:pic>
          <p:nvPicPr>
            <p:cNvPr id="58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42152" y="2412073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WINDOW10</a:t>
              </a:r>
            </a:p>
          </p:txBody>
        </p:sp>
      </p:grpSp>
      <p:grpSp>
        <p:nvGrpSpPr>
          <p:cNvPr id="61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14539" y="2208064"/>
            <a:ext cx="2059781" cy="369332"/>
            <a:chOff x="922748" y="3708346"/>
            <a:chExt cx="2059781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26779" y="370834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JAVA</a:t>
              </a:r>
            </a:p>
          </p:txBody>
        </p:sp>
        <p:pic>
          <p:nvPicPr>
            <p:cNvPr id="65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66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488344" y="3469746"/>
            <a:ext cx="2077570" cy="405451"/>
            <a:chOff x="896553" y="4970028"/>
            <a:chExt cx="2077570" cy="40545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18373" y="4970028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ECLIPSE</a:t>
              </a:r>
            </a:p>
          </p:txBody>
        </p:sp>
        <p:pic>
          <p:nvPicPr>
            <p:cNvPr id="70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1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4847290" y="1627954"/>
            <a:ext cx="2208949" cy="415236"/>
            <a:chOff x="4628037" y="3678575"/>
            <a:chExt cx="2208949" cy="41523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281236" y="370095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JQUERY</a:t>
              </a:r>
            </a:p>
          </p:txBody>
        </p:sp>
        <p:pic>
          <p:nvPicPr>
            <p:cNvPr id="75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76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4886415" y="2973198"/>
            <a:ext cx="2055271" cy="378675"/>
            <a:chOff x="4667162" y="4967369"/>
            <a:chExt cx="2055271" cy="37867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66683" y="4976712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AJAX</a:t>
              </a:r>
            </a:p>
          </p:txBody>
        </p:sp>
        <p:pic>
          <p:nvPicPr>
            <p:cNvPr id="80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81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4861013" y="333227"/>
            <a:ext cx="2063692" cy="384571"/>
            <a:chOff x="4667162" y="2383848"/>
            <a:chExt cx="2063692" cy="38457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383848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JAVASCRIPT</a:t>
              </a:r>
            </a:p>
          </p:txBody>
        </p:sp>
        <p:pic>
          <p:nvPicPr>
            <p:cNvPr id="86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40" y="1252100"/>
            <a:ext cx="839553" cy="8395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71" y="2389788"/>
            <a:ext cx="1524768" cy="857682"/>
          </a:xfrm>
          <a:prstGeom prst="rect">
            <a:avLst/>
          </a:prstGeom>
        </p:spPr>
      </p:pic>
      <p:grpSp>
        <p:nvGrpSpPr>
          <p:cNvPr id="90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501052" y="4688113"/>
            <a:ext cx="2075947" cy="398394"/>
            <a:chOff x="896554" y="2408975"/>
            <a:chExt cx="2075947" cy="398394"/>
          </a:xfrm>
        </p:grpSpPr>
        <p:pic>
          <p:nvPicPr>
            <p:cNvPr id="92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16751" y="2412073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ORACLE</a:t>
              </a:r>
            </a:p>
          </p:txBody>
        </p:sp>
      </p:grpSp>
      <p:grpSp>
        <p:nvGrpSpPr>
          <p:cNvPr id="124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32264" y="5939219"/>
            <a:ext cx="2059781" cy="369332"/>
            <a:chOff x="922748" y="3708346"/>
            <a:chExt cx="2059781" cy="36933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26779" y="370834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W3SCHOOLS</a:t>
              </a:r>
            </a:p>
          </p:txBody>
        </p:sp>
        <p:pic>
          <p:nvPicPr>
            <p:cNvPr id="127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4886415" y="4144718"/>
            <a:ext cx="2123621" cy="382801"/>
            <a:chOff x="4667162" y="2385618"/>
            <a:chExt cx="2123621" cy="38280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235033" y="2385618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HTML</a:t>
              </a:r>
            </a:p>
          </p:txBody>
        </p:sp>
        <p:pic>
          <p:nvPicPr>
            <p:cNvPr id="131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132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4847290" y="5351517"/>
            <a:ext cx="2208949" cy="415236"/>
            <a:chOff x="4628037" y="3678575"/>
            <a:chExt cx="2208949" cy="415236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281236" y="370095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CSS</a:t>
              </a:r>
            </a:p>
          </p:txBody>
        </p:sp>
        <p:pic>
          <p:nvPicPr>
            <p:cNvPr id="135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6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7626692" y="883566"/>
            <a:ext cx="2063692" cy="384571"/>
            <a:chOff x="4667162" y="2383848"/>
            <a:chExt cx="2063692" cy="384571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383848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GITHUB</a:t>
              </a:r>
            </a:p>
          </p:txBody>
        </p:sp>
        <p:pic>
          <p:nvPicPr>
            <p:cNvPr id="180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181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7587567" y="2144394"/>
            <a:ext cx="2208949" cy="415236"/>
            <a:chOff x="4628037" y="3678575"/>
            <a:chExt cx="2208949" cy="415236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281236" y="370095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BOOTSTRAP</a:t>
              </a:r>
            </a:p>
          </p:txBody>
        </p:sp>
        <p:pic>
          <p:nvPicPr>
            <p:cNvPr id="184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201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7601154" y="3373250"/>
            <a:ext cx="2171090" cy="646331"/>
            <a:chOff x="4667162" y="4840756"/>
            <a:chExt cx="2171090" cy="646331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282502" y="4840756"/>
              <a:ext cx="1555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APACHE TOMCAT</a:t>
              </a:r>
            </a:p>
          </p:txBody>
        </p:sp>
        <p:pic>
          <p:nvPicPr>
            <p:cNvPr id="204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18" y="3796229"/>
            <a:ext cx="1495505" cy="8308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55" y="6110150"/>
            <a:ext cx="853237" cy="8060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10" y="836042"/>
            <a:ext cx="1790600" cy="57430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92" y="2027057"/>
            <a:ext cx="1149547" cy="8621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95" y="3123071"/>
            <a:ext cx="1079905" cy="10799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58" y="4440192"/>
            <a:ext cx="933704" cy="9337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99" y="5793840"/>
            <a:ext cx="1695341" cy="66771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44" y="2516729"/>
            <a:ext cx="1826384" cy="79904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866" y="1207909"/>
            <a:ext cx="1615039" cy="9084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116" y="4051559"/>
            <a:ext cx="1851973" cy="1176548"/>
          </a:xfrm>
          <a:prstGeom prst="rect">
            <a:avLst/>
          </a:prstGeom>
        </p:spPr>
      </p:pic>
      <p:pic>
        <p:nvPicPr>
          <p:cNvPr id="205" name="그림 20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70" y="1256149"/>
            <a:ext cx="839553" cy="8395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01" y="2393837"/>
            <a:ext cx="1524768" cy="857682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92" y="5014538"/>
            <a:ext cx="1359705" cy="779302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5" y="6114199"/>
            <a:ext cx="853237" cy="806055"/>
          </a:xfrm>
          <a:prstGeom prst="rect">
            <a:avLst/>
          </a:prstGeom>
        </p:spPr>
      </p:pic>
      <p:pic>
        <p:nvPicPr>
          <p:cNvPr id="210" name="그림 20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40" y="840091"/>
            <a:ext cx="1790600" cy="574302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22" y="2031106"/>
            <a:ext cx="1149547" cy="862160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25" y="3127120"/>
            <a:ext cx="1079905" cy="107990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1375346" y="95777"/>
            <a:ext cx="186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개발환경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70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9245" y="0"/>
            <a:ext cx="12503785" cy="6858000"/>
            <a:chOff x="-309245" y="0"/>
            <a:chExt cx="12503785" cy="6858000"/>
          </a:xfrm>
        </p:grpSpPr>
        <p:sp>
          <p:nvSpPr>
            <p:cNvPr id="154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309245" y="0"/>
              <a:ext cx="1248283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05820" y="2337435"/>
              <a:ext cx="116840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04220" y="3223260"/>
              <a:ext cx="199707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목 차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7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11865" y="3247390"/>
              <a:ext cx="530860" cy="530860"/>
            </a:xfrm>
            <a:prstGeom prst="rect">
              <a:avLst/>
            </a:prstGeom>
          </p:spPr>
        </p:pic>
      </p:grpSp>
      <p:grpSp>
        <p:nvGrpSpPr>
          <p:cNvPr id="158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194945" y="0"/>
            <a:ext cx="11447780" cy="6858000"/>
            <a:chOff x="194945" y="0"/>
            <a:chExt cx="11447780" cy="6858000"/>
          </a:xfrm>
        </p:grpSpPr>
        <p:sp>
          <p:nvSpPr>
            <p:cNvPr id="159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194945" y="0"/>
              <a:ext cx="1144778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74325" y="2337435"/>
              <a:ext cx="116840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65740" y="3175635"/>
              <a:ext cx="1991995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개발동기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2910" y="3247390"/>
              <a:ext cx="530860" cy="530860"/>
            </a:xfrm>
            <a:prstGeom prst="rect">
              <a:avLst/>
            </a:prstGeom>
          </p:spPr>
        </p:pic>
      </p:grpSp>
      <p:grpSp>
        <p:nvGrpSpPr>
          <p:cNvPr id="163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46175" y="0"/>
            <a:ext cx="9961245" cy="6858000"/>
            <a:chOff x="1146175" y="0"/>
            <a:chExt cx="9961245" cy="6858000"/>
          </a:xfrm>
        </p:grpSpPr>
        <p:sp>
          <p:nvSpPr>
            <p:cNvPr id="164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1146175" y="0"/>
              <a:ext cx="9961245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939020" y="2337435"/>
              <a:ext cx="116840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822815" y="3208655"/>
              <a:ext cx="1991995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업무분장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7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39985" y="3247390"/>
              <a:ext cx="530860" cy="53086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265" y="-635"/>
            <a:ext cx="5781675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6928485" y="2289175"/>
            <a:ext cx="210820" cy="210820"/>
            <a:chOff x="6928485" y="2289175"/>
            <a:chExt cx="210820" cy="21082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6928485" y="2289175"/>
              <a:ext cx="210820" cy="210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6958965" y="2319655"/>
              <a:ext cx="150495" cy="150495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 flipV="1">
            <a:off x="3727450" y="1759585"/>
            <a:ext cx="376237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2997835" y="2305685"/>
            <a:ext cx="210820" cy="210820"/>
            <a:chOff x="2997835" y="2305685"/>
            <a:chExt cx="210820" cy="21082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2997835" y="2305685"/>
              <a:ext cx="210820" cy="210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028315" y="2336165"/>
              <a:ext cx="150495" cy="150495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5046345" y="993140"/>
            <a:ext cx="210820" cy="210820"/>
            <a:chOff x="5046345" y="993140"/>
            <a:chExt cx="210820" cy="21082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046345" y="993140"/>
              <a:ext cx="210820" cy="210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5076190" y="1022985"/>
              <a:ext cx="150495" cy="150495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4674235" y="909320"/>
            <a:ext cx="2092325" cy="677545"/>
            <a:chOff x="4674235" y="909320"/>
            <a:chExt cx="2092325" cy="67754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4674235" y="909320"/>
              <a:ext cx="2092325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양소민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4718685" y="1279525"/>
              <a:ext cx="1946275" cy="307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팀장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/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코드통합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, CSS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9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468870" y="0"/>
            <a:ext cx="9573895" cy="6858000"/>
            <a:chOff x="-7468870" y="0"/>
            <a:chExt cx="9573895" cy="6858000"/>
          </a:xfrm>
        </p:grpSpPr>
        <p:sp>
          <p:nvSpPr>
            <p:cNvPr id="12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7468870" y="0"/>
              <a:ext cx="9573895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937260" y="2337435"/>
              <a:ext cx="116840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28675" y="3289935"/>
              <a:ext cx="1991995" cy="44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31875" y="3247390"/>
              <a:ext cx="530860" cy="530860"/>
            </a:xfrm>
            <a:prstGeom prst="rect">
              <a:avLst/>
            </a:prstGeom>
          </p:spPr>
        </p:pic>
      </p:grpSp>
      <p:grpSp>
        <p:nvGrpSpPr>
          <p:cNvPr id="13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122160" y="0"/>
            <a:ext cx="8692515" cy="6858000"/>
            <a:chOff x="-7122160" y="0"/>
            <a:chExt cx="8692515" cy="6858000"/>
          </a:xfrm>
        </p:grpSpPr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7122160" y="0"/>
              <a:ext cx="8692515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401955" y="2337435"/>
              <a:ext cx="116840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285115" y="3241675"/>
              <a:ext cx="1991995" cy="5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7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99745" y="3247390"/>
              <a:ext cx="530860" cy="530860"/>
            </a:xfrm>
            <a:prstGeom prst="rect">
              <a:avLst/>
            </a:prstGeom>
          </p:spPr>
        </p:pic>
      </p:grpSp>
      <p:grpSp>
        <p:nvGrpSpPr>
          <p:cNvPr id="138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878570" y="0"/>
            <a:ext cx="9927590" cy="6858000"/>
            <a:chOff x="-8878570" y="0"/>
            <a:chExt cx="9927590" cy="6858000"/>
          </a:xfrm>
        </p:grpSpPr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8878570" y="0"/>
              <a:ext cx="992378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119380" y="2337435"/>
              <a:ext cx="116840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229235" y="3251200"/>
              <a:ext cx="1991995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3655" y="3247390"/>
              <a:ext cx="530860" cy="530860"/>
            </a:xfrm>
            <a:prstGeom prst="rect">
              <a:avLst/>
            </a:prstGeom>
          </p:spPr>
        </p:pic>
      </p:grpSp>
      <p:grpSp>
        <p:nvGrpSpPr>
          <p:cNvPr id="143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63560" y="0"/>
            <a:ext cx="8692515" cy="6858000"/>
            <a:chOff x="-8163560" y="0"/>
            <a:chExt cx="8692515" cy="6858000"/>
          </a:xfrm>
        </p:grpSpPr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8163560" y="0"/>
              <a:ext cx="8692515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-639445" y="2337435"/>
              <a:ext cx="116840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-756285" y="3226435"/>
              <a:ext cx="1991995" cy="53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7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41655" y="3247390"/>
              <a:ext cx="530860" cy="530860"/>
            </a:xfrm>
            <a:prstGeom prst="rect">
              <a:avLst/>
            </a:prstGeom>
          </p:spPr>
        </p:pic>
      </p:grpSp>
      <p:grpSp>
        <p:nvGrpSpPr>
          <p:cNvPr id="148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447145" y="0"/>
            <a:ext cx="11447780" cy="6858000"/>
            <a:chOff x="-11447145" y="0"/>
            <a:chExt cx="11447780" cy="6858000"/>
          </a:xfrm>
        </p:grpSpPr>
        <p:sp>
          <p:nvSpPr>
            <p:cNvPr id="149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-11447145" y="0"/>
              <a:ext cx="1144778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-1167765" y="2337435"/>
              <a:ext cx="116840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-1276350" y="3175635"/>
              <a:ext cx="1991995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2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1059180" y="3247390"/>
              <a:ext cx="530860" cy="530860"/>
            </a:xfrm>
            <a:prstGeom prst="rect">
              <a:avLst/>
            </a:prstGeom>
          </p:spPr>
        </p:pic>
      </p:grpSp>
      <p:grpSp>
        <p:nvGrpSpPr>
          <p:cNvPr id="168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73655" y="2233295"/>
            <a:ext cx="2289175" cy="878840"/>
            <a:chOff x="2573655" y="2233295"/>
            <a:chExt cx="2289175" cy="878840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2573655" y="2233295"/>
              <a:ext cx="2289175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박현명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2696845" y="2588895"/>
              <a:ext cx="2134870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팀원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/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공지사항 게시판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       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문의사항 게시판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71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6408420" y="2233295"/>
            <a:ext cx="3084195" cy="1115060"/>
            <a:chOff x="6408420" y="2233295"/>
            <a:chExt cx="3084195" cy="1115060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6408420" y="2233295"/>
              <a:ext cx="2289175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송혜원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6766560" y="2609850"/>
              <a:ext cx="2725420" cy="73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팀원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/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상품관리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등록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,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수정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,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삭제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)</a:t>
              </a:r>
            </a:p>
            <a:p>
              <a:pPr algn="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상세페이지 관리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장바구니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,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바로 구매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)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0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633345" y="4306570"/>
            <a:ext cx="2289810" cy="1276052"/>
            <a:chOff x="2633345" y="4306570"/>
            <a:chExt cx="2289810" cy="1276052"/>
          </a:xfrm>
        </p:grpSpPr>
        <p:sp>
          <p:nvSpPr>
            <p:cNvPr id="191" name="TextBox 190"/>
            <p:cNvSpPr txBox="1">
              <a:spLocks/>
            </p:cNvSpPr>
            <p:nvPr/>
          </p:nvSpPr>
          <p:spPr>
            <a:xfrm>
              <a:off x="2633345" y="4306570"/>
              <a:ext cx="2289810" cy="3702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charset="0"/>
                </a:rPr>
                <a:t>이대현</a:t>
              </a:r>
            </a:p>
          </p:txBody>
        </p:sp>
        <p:sp>
          <p:nvSpPr>
            <p:cNvPr id="192" name="TextBox 191"/>
            <p:cNvSpPr txBox="1">
              <a:spLocks/>
            </p:cNvSpPr>
            <p:nvPr/>
          </p:nvSpPr>
          <p:spPr>
            <a:xfrm>
              <a:off x="2927985" y="4628515"/>
              <a:ext cx="1807210" cy="95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r" latinLnBrk="0">
                <a:buFontTx/>
                <a:buNone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charset="0"/>
                </a:rPr>
                <a:t>팀원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charset="0"/>
                  <a:ea typeface="Tw Cen MT" charset="0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charset="0"/>
                  <a:ea typeface="Tw Cen MT" charset="0"/>
                </a:rPr>
                <a:t>/</a:t>
              </a:r>
              <a:r>
                <a:rPr lang="ko-K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charset="0"/>
                  <a:ea typeface="Tw Cen MT" charset="0"/>
                </a:rPr>
                <a:t> 결제페이지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</a:endParaRPr>
            </a:p>
            <a:p>
              <a:pPr marL="0" indent="0" algn="r" latinLnBrk="0">
                <a:buFontTx/>
                <a:buNone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charset="0"/>
                  <a:ea typeface="Tw Cen MT" charset="0"/>
                </a:rPr>
                <a:t>구매내역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</a:endParaRPr>
            </a:p>
            <a:p>
              <a:pPr marL="0" indent="0" algn="r" latinLnBrk="0">
                <a:buFontTx/>
                <a:buNone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charset="0"/>
                  <a:ea typeface="Tw Cen MT" charset="0"/>
                </a:rPr>
                <a:t>장바구니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</a:endParaRPr>
            </a:p>
            <a:p>
              <a:pPr marL="0" indent="0" algn="r" latinLnBrk="0">
                <a:buFontTx/>
                <a:buNone/>
              </a:pPr>
              <a:r>
                <a:rPr lang="ko-K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charset="0"/>
                  <a:ea typeface="Tw Cen MT" charset="0"/>
                </a:rPr>
                <a:t>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</a:endParaRPr>
            </a:p>
          </p:txBody>
        </p:sp>
      </p:grpSp>
      <p:grpSp>
        <p:nvGrpSpPr>
          <p:cNvPr id="193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5781040" y="4266565"/>
            <a:ext cx="3013075" cy="1508760"/>
            <a:chOff x="5781040" y="4266565"/>
            <a:chExt cx="3013075" cy="1508760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6408420" y="4266565"/>
              <a:ext cx="2289175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이나경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5781040" y="4606290"/>
              <a:ext cx="3013075" cy="116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팀원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/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회원가입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로그인  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pPr algn="r"/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마이페이지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pPr algn="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관리자페이지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회원관리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거래처관리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)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8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6928485" y="4321175"/>
            <a:ext cx="210820" cy="210820"/>
            <a:chOff x="6928485" y="4321175"/>
            <a:chExt cx="210820" cy="210820"/>
          </a:xfrm>
        </p:grpSpPr>
        <p:sp>
          <p:nvSpPr>
            <p:cNvPr id="209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6928485" y="4321175"/>
              <a:ext cx="210820" cy="210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6958965" y="4351655"/>
              <a:ext cx="150495" cy="15049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041015" y="4370705"/>
            <a:ext cx="210820" cy="210820"/>
            <a:chOff x="3041015" y="4370705"/>
            <a:chExt cx="210820" cy="210820"/>
          </a:xfrm>
        </p:grpSpPr>
        <p:sp>
          <p:nvSpPr>
            <p:cNvPr id="212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3041015" y="4370705"/>
              <a:ext cx="210820" cy="2108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3071495" y="4400550"/>
              <a:ext cx="150495" cy="15049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727450" y="1764665"/>
            <a:ext cx="0" cy="44958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489825" y="1759585"/>
            <a:ext cx="0" cy="44958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 flipV="1">
            <a:off x="3718560" y="6193790"/>
            <a:ext cx="376237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3727450" y="5768340"/>
            <a:ext cx="0" cy="44958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>
            <a:off x="7489825" y="5744845"/>
            <a:ext cx="0" cy="44958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550795" y="211455"/>
            <a:ext cx="186880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업무분장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43456" y="0"/>
            <a:ext cx="12504084" cy="6858000"/>
            <a:chOff x="-290920" y="0"/>
            <a:chExt cx="12504084" cy="6858000"/>
          </a:xfrm>
        </p:grpSpPr>
        <p:sp>
          <p:nvSpPr>
            <p:cNvPr id="66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22170" y="3222948"/>
              <a:ext cx="1997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목 차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60560" y="0"/>
            <a:ext cx="11447501" cy="6858000"/>
            <a:chOff x="213096" y="0"/>
            <a:chExt cx="11447501" cy="6858000"/>
          </a:xfrm>
        </p:grpSpPr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개발동기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5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6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11705" y="0"/>
            <a:ext cx="9961092" cy="6858000"/>
            <a:chOff x="491575" y="0"/>
            <a:chExt cx="9961092" cy="6858000"/>
          </a:xfrm>
        </p:grpSpPr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67931" y="3208831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업무분장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0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74301" y="8463"/>
            <a:ext cx="9574094" cy="6858000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68501" y="-1"/>
            <a:ext cx="8692331" cy="6858000"/>
            <a:chOff x="718505" y="-1"/>
            <a:chExt cx="8692331" cy="6858000"/>
          </a:xfrm>
        </p:grpSpPr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425040" y="-1"/>
            <a:ext cx="9927504" cy="6858000"/>
            <a:chOff x="-9337032" y="-1"/>
            <a:chExt cx="9927504" cy="6858000"/>
          </a:xfrm>
        </p:grpSpPr>
        <p:sp>
          <p:nvSpPr>
            <p:cNvPr id="13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709949" y="-2"/>
            <a:ext cx="8692331" cy="6858000"/>
            <a:chOff x="718505" y="-1"/>
            <a:chExt cx="8692331" cy="6858000"/>
          </a:xfrm>
        </p:grpSpPr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993283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1310941" y="176684"/>
            <a:ext cx="289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테이블 구성도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EDA39D-D3D5-425E-8B8E-A9D9CA403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70" y="1835738"/>
            <a:ext cx="8015355" cy="3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557381" y="-1"/>
            <a:ext cx="12749382" cy="6858000"/>
            <a:chOff x="-3338545" y="-1"/>
            <a:chExt cx="12749382" cy="6858000"/>
          </a:xfrm>
        </p:grpSpPr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-3338545" y="-1"/>
              <a:ext cx="1274938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374851" y="-1"/>
            <a:ext cx="9927504" cy="6858000"/>
            <a:chOff x="-9337032" y="-1"/>
            <a:chExt cx="9927504" cy="6858000"/>
          </a:xfrm>
        </p:grpSpPr>
        <p:sp>
          <p:nvSpPr>
            <p:cNvPr id="13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59760" y="-2"/>
            <a:ext cx="8692331" cy="6858000"/>
            <a:chOff x="718505" y="-1"/>
            <a:chExt cx="8692331" cy="6858000"/>
          </a:xfrm>
        </p:grpSpPr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43094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94018EB-F8F9-4920-8748-CEB58953A851}"/>
              </a:ext>
            </a:extLst>
          </p:cNvPr>
          <p:cNvSpPr txBox="1"/>
          <p:nvPr/>
        </p:nvSpPr>
        <p:spPr>
          <a:xfrm>
            <a:off x="4666491" y="2517874"/>
            <a:ext cx="3030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회원</a:t>
            </a:r>
            <a:endParaRPr lang="en-US" sz="9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2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376449" y="0"/>
            <a:ext cx="11477999" cy="6858000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331177" y="-2"/>
            <a:ext cx="10980562" cy="6858001"/>
            <a:chOff x="718509" y="-1"/>
            <a:chExt cx="8722246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9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492254" y="2337439"/>
              <a:ext cx="918582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907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42649" y="3299312"/>
              <a:ext cx="530600" cy="426923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716603" y="205768"/>
            <a:ext cx="1740614" cy="559162"/>
            <a:chOff x="764723" y="2277144"/>
            <a:chExt cx="2253518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62491" y="240897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화면구성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22138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707047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990381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90" y="1617162"/>
            <a:ext cx="9254131" cy="4722092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511404" y="1107558"/>
            <a:ext cx="2590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ID</a:t>
            </a:r>
            <a:r>
              <a:rPr lang="en-US" altLang="ko-K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ko-KR" alt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중복체크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688424" y="1109331"/>
            <a:ext cx="1745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회원가입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66921" y="1881554"/>
            <a:ext cx="1328855" cy="11692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222131" y="0"/>
            <a:ext cx="10961514" cy="6858000"/>
            <a:chOff x="491575" y="0"/>
            <a:chExt cx="9574094" cy="6858000"/>
          </a:xfrm>
        </p:grpSpPr>
        <p:sp>
          <p:nvSpPr>
            <p:cNvPr id="92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88788" y="3289637"/>
              <a:ext cx="19920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테이블구성도</a:t>
              </a:r>
              <a:endParaRPr lang="en-US" sz="23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0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210531" y="-2"/>
            <a:ext cx="10438005" cy="6858001"/>
            <a:chOff x="718505" y="-1"/>
            <a:chExt cx="8692331" cy="6858000"/>
          </a:xfrm>
        </p:grpSpPr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41925"/>
              <a:ext cx="19920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시나리오</a:t>
              </a:r>
              <a:endParaRPr lang="en-US" sz="2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440245" y="-1"/>
            <a:ext cx="9927504" cy="6858000"/>
            <a:chOff x="-9337032" y="-1"/>
            <a:chExt cx="9927504" cy="6858000"/>
          </a:xfrm>
        </p:grpSpPr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687458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기대효과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0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1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725154" y="-2"/>
            <a:ext cx="8692331" cy="6858000"/>
            <a:chOff x="718505" y="-1"/>
            <a:chExt cx="8692331" cy="6858000"/>
          </a:xfrm>
        </p:grpSpPr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125497" y="3226537"/>
              <a:ext cx="199208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900" b="1">
                  <a:solidFill>
                    <a:srgbClr val="F0EEF0"/>
                  </a:solidFill>
                  <a:latin typeface="Tw Cen MT" panose="020B0602020104020603" pitchFamily="34" charset="0"/>
                </a:rPr>
                <a:t>소감</a:t>
              </a:r>
              <a:endParaRPr lang="en-US" sz="29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5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6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1008488" y="-3"/>
            <a:ext cx="11447501" cy="6858000"/>
            <a:chOff x="213096" y="0"/>
            <a:chExt cx="11447501" cy="6858000"/>
          </a:xfrm>
        </p:grpSpPr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83727" y="317585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 &amp; 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3475190" y="334004"/>
            <a:ext cx="311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PASSWORD</a:t>
            </a:r>
            <a:r>
              <a:rPr lang="ko-KR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확인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855102-5892-4791-81C6-1D3099286A62}"/>
              </a:ext>
            </a:extLst>
          </p:cNvPr>
          <p:cNvSpPr txBox="1"/>
          <p:nvPr/>
        </p:nvSpPr>
        <p:spPr>
          <a:xfrm>
            <a:off x="1652210" y="318022"/>
            <a:ext cx="17452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3A1A4"/>
                </a:solidFill>
                <a:latin typeface="Tw Cen MT" panose="020B0602020104020603" pitchFamily="34" charset="0"/>
              </a:rPr>
              <a:t>회원가입</a:t>
            </a:r>
            <a:endParaRPr lang="en-US" sz="27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168" y="989490"/>
            <a:ext cx="8596634" cy="4654457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4904305" y="920240"/>
            <a:ext cx="2116588" cy="13092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2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Pages>34</Pages>
  <Words>737</Words>
  <Characters>0</Characters>
  <Application>Microsoft Office PowerPoint</Application>
  <DocSecurity>0</DocSecurity>
  <PresentationFormat>와이드스크린</PresentationFormat>
  <Lines>0</Lines>
  <Paragraphs>350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굴림</vt:lpstr>
      <vt:lpstr>맑은 고딕</vt:lpstr>
      <vt:lpstr>Arial</vt:lpstr>
      <vt:lpstr>Calibri</vt:lpstr>
      <vt:lpstr>Calibri Light</vt:lpstr>
      <vt:lpstr>Tw Cen MT</vt:lpstr>
      <vt:lpstr>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송 혜원</cp:lastModifiedBy>
  <cp:revision>19</cp:revision>
  <dcterms:modified xsi:type="dcterms:W3CDTF">2021-02-15T06:54:55Z</dcterms:modified>
  <cp:version>9.102.66.42778</cp:version>
</cp:coreProperties>
</file>