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4.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45.xml" ContentType="application/vnd.openxmlformats-officedocument.presentationml.notesSlide+xml"/>
  <Override PartName="/ppt/notesSlides/notesSlide39.xml" ContentType="application/vnd.openxmlformats-officedocument.presentationml.notesSlide+xml"/>
  <Override PartName="/ppt/notesSlides/notesSlide42.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Slides/notesSlide56.xml" ContentType="application/vnd.openxmlformats-officedocument.presentationml.notesSlide+xml"/>
  <Override PartName="/ppt/notesSlides/notesSlide34.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30.xml" ContentType="application/vnd.openxmlformats-officedocument.presentationml.notesSlide+xml"/>
  <Override PartName="/ppt/notesSlides/notesSlide52.xml" ContentType="application/vnd.openxmlformats-officedocument.presentationml.notesSlide+xml"/>
  <Override PartName="/ppt/notesSlides/notesSlide48.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38.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54.xml.rels" ContentType="application/vnd.openxmlformats-package.relationships+xml"/>
  <Override PartName="/ppt/notesSlides/_rels/notesSlide53.xml.rels" ContentType="application/vnd.openxmlformats-package.relationships+xml"/>
  <Override PartName="/ppt/notesSlides/_rels/notesSlide51.xml.rels" ContentType="application/vnd.openxmlformats-package.relationships+xml"/>
  <Override PartName="/ppt/notesSlides/_rels/notesSlide49.xml.rels" ContentType="application/vnd.openxmlformats-package.relationships+xml"/>
  <Override PartName="/ppt/notesSlides/_rels/notesSlide45.xml.rels" ContentType="application/vnd.openxmlformats-package.relationships+xml"/>
  <Override PartName="/ppt/notesSlides/_rels/notesSlide43.xml.rels" ContentType="application/vnd.openxmlformats-package.relationships+xml"/>
  <Override PartName="/ppt/notesSlides/_rels/notesSlide47.xml.rels" ContentType="application/vnd.openxmlformats-package.relationships+xml"/>
  <Override PartName="/ppt/notesSlides/_rels/notesSlide41.xml.rels" ContentType="application/vnd.openxmlformats-package.relationships+xml"/>
  <Override PartName="/ppt/notesSlides/_rels/notesSlide59.xml.rels" ContentType="application/vnd.openxmlformats-package.relationships+xml"/>
  <Override PartName="/ppt/notesSlides/_rels/notesSlide40.xml.rels" ContentType="application/vnd.openxmlformats-package.relationships+xml"/>
  <Override PartName="/ppt/notesSlides/_rels/notesSlide38.xml.rels" ContentType="application/vnd.openxmlformats-package.relationships+xml"/>
  <Override PartName="/ppt/notesSlides/_rels/notesSlide37.xml.rels" ContentType="application/vnd.openxmlformats-package.relationships+xml"/>
  <Override PartName="/ppt/notesSlides/_rels/notesSlide39.xml.rels" ContentType="application/vnd.openxmlformats-package.relationships+xml"/>
  <Override PartName="/ppt/notesSlides/_rels/notesSlide36.xml.rels" ContentType="application/vnd.openxmlformats-package.relationships+xml"/>
  <Override PartName="/ppt/notesSlides/_rels/notesSlide30.xml.rels" ContentType="application/vnd.openxmlformats-package.relationships+xml"/>
  <Override PartName="/ppt/notesSlides/_rels/notesSlide42.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46.xml.rels" ContentType="application/vnd.openxmlformats-package.relationships+xml"/>
  <Override PartName="/ppt/notesSlides/_rels/notesSlide48.xml.rels" ContentType="application/vnd.openxmlformats-package.relationships+xml"/>
  <Override PartName="/ppt/notesSlides/_rels/notesSlide52.xml.rels" ContentType="application/vnd.openxmlformats-package.relationships+xml"/>
  <Override PartName="/ppt/notesSlides/_rels/notesSlide31.xml.rels" ContentType="application/vnd.openxmlformats-package.relationships+xml"/>
  <Override PartName="/ppt/notesSlides/_rels/notesSlide8.xml.rels" ContentType="application/vnd.openxmlformats-package.relationships+xml"/>
  <Override PartName="/ppt/notesSlides/_rels/notesSlide34.xml.rels" ContentType="application/vnd.openxmlformats-package.relationships+xml"/>
  <Override PartName="/ppt/notesSlides/_rels/notesSlide7.xml.rels" ContentType="application/vnd.openxmlformats-package.relationships+xml"/>
  <Override PartName="/ppt/notesSlides/_rels/notesSlide44.xml.rels" ContentType="application/vnd.openxmlformats-package.relationships+xml"/>
  <Override PartName="/ppt/notesSlides/_rels/notesSlide6.xml.rels" ContentType="application/vnd.openxmlformats-package.relationships+xml"/>
  <Override PartName="/ppt/notesSlides/_rels/notesSlide55.xml.rels" ContentType="application/vnd.openxmlformats-package.relationships+xml"/>
  <Override PartName="/ppt/notesSlides/_rels/notesSlide5.xml.rels" ContentType="application/vnd.openxmlformats-package.relationships+xml"/>
  <Override PartName="/ppt/notesSlides/_rels/notesSlide35.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58.xml.rels" ContentType="application/vnd.openxmlformats-package.relationships+xml"/>
  <Override PartName="/ppt/notesSlides/_rels/notesSlide50.xml.rels" ContentType="application/vnd.openxmlformats-package.relationships+xml"/>
  <Override PartName="/ppt/notesSlides/_rels/notesSlide3.xml.rels" ContentType="application/vnd.openxmlformats-package.relationships+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55.xml" ContentType="application/vnd.openxmlformats-officedocument.presentationml.notesSlide+xml"/>
  <Override PartName="/ppt/notesSlides/notesSlide8.xml" ContentType="application/vnd.openxmlformats-officedocument.presentationml.notesSlide+xml"/>
  <Override PartName="/ppt/notesSlides/notesSlide59.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s/slide55.xml" ContentType="application/vnd.openxmlformats-officedocument.presentationml.slide+xml"/>
  <Override PartName="/ppt/slides/slide54.xml" ContentType="application/vnd.openxmlformats-officedocument.presentationml.slide+xml"/>
  <Override PartName="/ppt/slides/slide58.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50.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5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55.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59.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57.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52.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6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43.png" ContentType="image/png"/>
  <Override PartName="/ppt/media/image42.jpeg" ContentType="image/jpeg"/>
  <Override PartName="/ppt/media/image39.jpeg" ContentType="image/jpeg"/>
  <Override PartName="/ppt/media/image36.jpeg" ContentType="image/jpeg"/>
  <Override PartName="/ppt/media/image35.jpeg" ContentType="image/jpeg"/>
  <Override PartName="/ppt/media/image45.png" ContentType="image/png"/>
  <Override PartName="/ppt/media/image44.png" ContentType="image/png"/>
  <Override PartName="/ppt/media/image30.png" ContentType="image/png"/>
  <Override PartName="/ppt/media/image27.png" ContentType="image/png"/>
  <Override PartName="/ppt/media/image26.png" ContentType="image/png"/>
  <Override PartName="/ppt/media/image38.png" ContentType="image/png"/>
  <Override PartName="/ppt/media/image33.png" ContentType="image/png"/>
  <Override PartName="/ppt/media/image25.png" ContentType="image/png"/>
  <Override PartName="/ppt/media/image28.png" ContentType="image/png"/>
  <Override PartName="/ppt/media/image22.png" ContentType="image/png"/>
  <Override PartName="/ppt/media/image31.png" ContentType="image/png"/>
  <Override PartName="/ppt/media/image41.jpeg" ContentType="image/jpeg"/>
  <Override PartName="/ppt/media/image24.png" ContentType="image/png"/>
  <Override PartName="/ppt/media/image21.png" ContentType="image/png"/>
  <Override PartName="/ppt/media/image20.png" ContentType="image/png"/>
  <Override PartName="/ppt/media/image19.png" ContentType="image/png"/>
  <Override PartName="/ppt/media/image16.png" ContentType="image/png"/>
  <Override PartName="/ppt/media/image17.png" ContentType="image/png"/>
  <Override PartName="/ppt/media/image14.png" ContentType="image/png"/>
  <Override PartName="/ppt/media/image46.png" ContentType="image/png"/>
  <Override PartName="/ppt/media/image13.png" ContentType="image/png"/>
  <Override PartName="/ppt/media/image23.png" ContentType="image/png"/>
  <Override PartName="/ppt/media/image12.png" ContentType="image/png"/>
  <Override PartName="/ppt/media/image10.png" ContentType="image/png"/>
  <Override PartName="/ppt/media/image32.jpeg" ContentType="image/jpeg"/>
  <Override PartName="/ppt/media/image48.png" ContentType="image/png"/>
  <Override PartName="/ppt/media/image37.jpeg" ContentType="image/jpeg"/>
  <Override PartName="/ppt/media/image15.png" ContentType="image/png"/>
  <Override PartName="/ppt/media/image9.png" ContentType="image/png"/>
  <Override PartName="/ppt/media/image40.png" ContentType="image/png"/>
  <Override PartName="/ppt/media/image8.png" ContentType="image/png"/>
  <Override PartName="/ppt/media/image29.png" ContentType="image/png"/>
  <Override PartName="/ppt/media/image34.png" ContentType="image/png"/>
  <Override PartName="/ppt/media/image6.png" ContentType="image/png"/>
  <Override PartName="/ppt/media/image5.png" ContentType="image/png"/>
  <Override PartName="/ppt/media/image18.png" ContentType="image/png"/>
  <Override PartName="/ppt/media/image7.png" ContentType="image/png"/>
  <Override PartName="/ppt/media/image4.png" ContentType="image/png"/>
  <Override PartName="/ppt/media/image3.png" ContentType="image/png"/>
  <Override PartName="/ppt/media/image47.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x="9144000" cy="6858000"/>
  <p:notesSz cx="7099300"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157"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&lt;header&gt;</a:t>
            </a:r>
            <a:endParaRPr/>
          </a:p>
        </p:txBody>
      </p:sp>
      <p:sp>
        <p:nvSpPr>
          <p:cNvPr id="158"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&lt;date/time&gt;</a:t>
            </a:r>
            <a:endParaRPr/>
          </a:p>
        </p:txBody>
      </p:sp>
      <p:sp>
        <p:nvSpPr>
          <p:cNvPr id="159"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&lt;footer&gt;</a:t>
            </a:r>
            <a:endParaRPr/>
          </a:p>
        </p:txBody>
      </p:sp>
      <p:sp>
        <p:nvSpPr>
          <p:cNvPr id="160" name="PlaceHolder 5"/>
          <p:cNvSpPr>
            <a:spLocks noGrp="1"/>
          </p:cNvSpPr>
          <p:nvPr>
            <p:ph type="sldNum"/>
          </p:nvPr>
        </p:nvSpPr>
        <p:spPr>
          <a:xfrm>
            <a:off x="4278960" y="10157400"/>
            <a:ext cx="3280680" cy="534240"/>
          </a:xfrm>
          <a:prstGeom prst="rect">
            <a:avLst/>
          </a:prstGeom>
        </p:spPr>
        <p:txBody>
          <a:bodyPr lIns="0" rIns="0" tIns="0" bIns="0" anchor="b"/>
          <a:p>
            <a:pPr algn="r"/>
            <a:fld id="{C43931C5-042B-47F2-A369-57CB64F5151F}"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4"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05"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956E3C3D-6B86-459D-BC2E-D225CB5C4C48}" type="slidenum">
              <a:rPr lang="en-US" sz="1300">
                <a:solidFill>
                  <a:srgbClr val="000000"/>
                </a:solid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6"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07"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BEFB384C-6EDE-414F-8D22-BEBEB1474DCA}" type="slidenum">
              <a:rPr lang="en-US" sz="1300">
                <a:solidFill>
                  <a:srgbClr val="000000"/>
                </a:solidFill>
                <a:latin typeface="+mn-lt"/>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8"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09"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CA1F4F5A-D214-4E55-B9D6-5AFE339E772C}" type="slidenum">
              <a:rPr lang="en-US" sz="1300">
                <a:solidFill>
                  <a:srgbClr val="000000"/>
                </a:solid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11"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8CB1B031-CBEA-42E0-8C7A-2A232B090D4F}" type="slidenum">
              <a:rPr lang="en-US" sz="1300">
                <a:solidFill>
                  <a:srgbClr val="000000"/>
                </a:solidFill>
                <a:latin typeface="+mn-lt"/>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2"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13"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9015CDED-DE1C-45D7-9819-726B60A64B70}" type="slidenum">
              <a:rPr lang="en-US" sz="1300">
                <a:solidFill>
                  <a:srgbClr val="000000"/>
                </a:solidFill>
                <a:latin typeface="+mn-lt"/>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4"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15"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92AB561C-A55D-44CC-BF5E-6FF6D8B17E55}" type="slidenum">
              <a:rPr lang="en-US" sz="1300">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2"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393"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315C5839-A246-4B74-9634-8028F27B2E2C}" type="slidenum">
              <a:rPr lang="en-US" sz="1300">
                <a:solidFill>
                  <a:srgbClr val="000000"/>
                </a:solidFill>
                <a:latin typeface="+mn-lt"/>
                <a:ea typeface="+mn-ea"/>
              </a:rPr>
              <a:t>&lt;number&gt;</a:t>
            </a:fld>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6"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17"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BD2AE7E3-1015-44D1-AED8-2618D03DE546}" type="slidenum">
              <a:rPr lang="en-US" sz="1300">
                <a:solidFill>
                  <a:srgbClr val="000000"/>
                </a:solidFill>
                <a:latin typeface="+mn-lt"/>
                <a:ea typeface="+mn-ea"/>
              </a:rPr>
              <a:t>&lt;number&gt;</a:t>
            </a:fld>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8"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19"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F5EDD720-AAFA-42A6-9A98-C79F7AE70A2E}" type="slidenum">
              <a:rPr lang="en-US" sz="1300">
                <a:solidFill>
                  <a:srgbClr val="000000"/>
                </a:solidFill>
                <a:latin typeface="+mn-lt"/>
                <a:ea typeface="+mn-ea"/>
              </a:rPr>
              <a:t>&lt;number&gt;</a:t>
            </a:fld>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0"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21"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4088436A-C431-481A-8AC6-6878F1DE4A74}" type="slidenum">
              <a:rPr lang="en-US" sz="1300">
                <a:solidFill>
                  <a:srgbClr val="000000"/>
                </a:solidFill>
                <a:latin typeface="+mn-lt"/>
                <a:ea typeface="+mn-ea"/>
              </a:rPr>
              <a:t>&lt;number&gt;</a:t>
            </a:fld>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2"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23"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B97C2C1E-2263-4E6C-80CF-40D6BD9EBC0A}" type="slidenum">
              <a:rPr lang="en-US" sz="1300">
                <a:solidFill>
                  <a:srgbClr val="000000"/>
                </a:solidFill>
                <a:latin typeface="+mn-lt"/>
                <a:ea typeface="+mn-ea"/>
              </a:rPr>
              <a:t>&lt;number&gt;</a:t>
            </a:fld>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4"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25"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0405FDB1-A461-46DB-BF03-6F1515B4E6AA}" type="slidenum">
              <a:rPr lang="en-US" sz="1300">
                <a:solidFill>
                  <a:srgbClr val="000000"/>
                </a:solidFill>
                <a:latin typeface="+mn-lt"/>
                <a:ea typeface="+mn-ea"/>
              </a:rPr>
              <a:t>&lt;number&gt;</a:t>
            </a:fld>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6"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27"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9F63E4E3-5BCB-44DD-8011-04A8F5881B05}" type="slidenum">
              <a:rPr lang="en-US" sz="1300">
                <a:solidFill>
                  <a:srgbClr val="000000"/>
                </a:solidFill>
                <a:latin typeface="+mn-lt"/>
                <a:ea typeface="+mn-ea"/>
              </a:rPr>
              <a:t>&lt;number&gt;</a:t>
            </a:fld>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29"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FF81A98B-302F-47C6-A8E4-FF1197A74346}" type="slidenum">
              <a:rPr lang="en-US" sz="1300">
                <a:solidFill>
                  <a:srgbClr val="000000"/>
                </a:solidFill>
                <a:latin typeface="+mn-lt"/>
                <a:ea typeface="+mn-ea"/>
              </a:rPr>
              <a:t>&lt;number&gt;</a:t>
            </a:fld>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0"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31"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BEBC2435-4A82-4F48-82FC-4D1FD2E2C293}" type="slidenum">
              <a:rPr lang="en-US" sz="1300">
                <a:solidFill>
                  <a:srgbClr val="000000"/>
                </a:solidFill>
                <a:latin typeface="+mn-lt"/>
                <a:ea typeface="+mn-ea"/>
              </a:rPr>
              <a:t>&lt;number&gt;</a:t>
            </a:fld>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2"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33"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F79F60A4-2B37-4818-B8A5-DC1AB31FEB76}" type="slidenum">
              <a:rPr lang="en-US" sz="1300">
                <a:solidFill>
                  <a:srgbClr val="000000"/>
                </a:solidFill>
                <a:latin typeface="+mn-lt"/>
                <a:ea typeface="+mn-ea"/>
              </a:rPr>
              <a:t>&lt;number&gt;</a:t>
            </a:fld>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4"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35"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3EB68AA9-D802-4566-9D18-13349C44A0B7}" type="slidenum">
              <a:rPr lang="en-US" sz="13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4"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395"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2ADE0F47-BA32-49AF-B78E-282018BC94A7}" type="slidenum">
              <a:rPr lang="en-US" sz="1300">
                <a:solidFill>
                  <a:srgbClr val="000000"/>
                </a:solidFill>
                <a:latin typeface="+mn-lt"/>
                <a:ea typeface="+mn-ea"/>
              </a:rPr>
              <a:t>&lt;number&gt;</a:t>
            </a:fld>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6"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37"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A2386C0F-43C1-4AE7-89E5-B259A45F886F}" type="slidenum">
              <a:rPr lang="en-US" sz="1300">
                <a:solidFill>
                  <a:srgbClr val="000000"/>
                </a:solidFill>
                <a:latin typeface="+mn-lt"/>
                <a:ea typeface="+mn-ea"/>
              </a:rPr>
              <a:t>&lt;number&gt;</a:t>
            </a:fld>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8"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39"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04B95118-0406-4D2E-B401-1C54710AC289}" type="slidenum">
              <a:rPr lang="en-US" sz="1300">
                <a:solidFill>
                  <a:srgbClr val="000000"/>
                </a:solidFill>
                <a:latin typeface="+mn-lt"/>
                <a:ea typeface="+mn-ea"/>
              </a:rPr>
              <a:t>&lt;number&gt;</a:t>
            </a:fld>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0"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41"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B270D271-E748-4423-9F10-E39AD59F5B06}" type="slidenum">
              <a:rPr lang="en-US" sz="1300">
                <a:solidFill>
                  <a:srgbClr val="000000"/>
                </a:solidFill>
                <a:latin typeface="+mn-lt"/>
                <a:ea typeface="+mn-ea"/>
              </a:rPr>
              <a:t>&lt;number&gt;</a:t>
            </a:fld>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2"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43"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1B369C64-BA8F-4D4A-928D-20517CFF6718}" type="slidenum">
              <a:rPr lang="en-US" sz="1300">
                <a:solidFill>
                  <a:srgbClr val="000000"/>
                </a:solidFill>
                <a:latin typeface="+mn-lt"/>
                <a:ea typeface="+mn-ea"/>
              </a:rPr>
              <a:t>&lt;number&gt;</a:t>
            </a:fld>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4"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45"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8E03925F-69DD-45A0-ABE0-2A95C0FA882F}" type="slidenum">
              <a:rPr lang="en-US" sz="1300">
                <a:solidFill>
                  <a:srgbClr val="000000"/>
                </a:solidFill>
                <a:latin typeface="+mn-lt"/>
                <a:ea typeface="+mn-ea"/>
              </a:rPr>
              <a:t>&lt;number&gt;</a:t>
            </a:fld>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6"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47"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E3F62AA7-3A46-4A65-9D71-F2682B79CD63}" type="slidenum">
              <a:rPr lang="en-US" sz="1300">
                <a:solidFill>
                  <a:srgbClr val="000000"/>
                </a:solidFill>
                <a:latin typeface="+mn-lt"/>
                <a:ea typeface="+mn-ea"/>
              </a:rPr>
              <a:t>&lt;number&gt;</a:t>
            </a:fld>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8"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49"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EED5A745-815D-400F-A1C8-D2B0052429A2}" type="slidenum">
              <a:rPr lang="en-US" sz="1300">
                <a:solidFill>
                  <a:srgbClr val="000000"/>
                </a:solidFill>
                <a:latin typeface="+mn-lt"/>
                <a:ea typeface="+mn-ea"/>
              </a:rPr>
              <a:t>&lt;number&gt;</a:t>
            </a:fld>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0"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51"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8CC7ED36-A9C0-474A-8015-8F958A12F038}" type="slidenum">
              <a:rPr lang="en-US" sz="1300">
                <a:solidFill>
                  <a:srgbClr val="000000"/>
                </a:solidFill>
                <a:latin typeface="+mn-lt"/>
                <a:ea typeface="+mn-ea"/>
              </a:rPr>
              <a:t>&lt;number&gt;</a:t>
            </a:fld>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2"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53"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2ADA96AD-7997-4436-B288-1AECBE98427A}" type="slidenum">
              <a:rPr lang="en-US" sz="1300">
                <a:solidFill>
                  <a:srgbClr val="000000"/>
                </a:solidFill>
                <a:latin typeface="+mn-lt"/>
                <a:ea typeface="+mn-ea"/>
              </a:rPr>
              <a:t>&lt;number&gt;</a:t>
            </a:fld>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4"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55"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9E3DE05F-337E-47FF-841C-E9CBB487D628}" type="slidenum">
              <a:rPr lang="en-US" sz="1300">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6"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397"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AEB9EB40-801C-4CB3-B817-569C2B3F0CE2}" type="slidenum">
              <a:rPr lang="en-US" sz="1300">
                <a:solidFill>
                  <a:srgbClr val="000000"/>
                </a:solidFill>
                <a:latin typeface="+mn-lt"/>
                <a:ea typeface="+mn-ea"/>
              </a:rPr>
              <a:t>&lt;number&gt;</a:t>
            </a:fld>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6"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57"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701C9C94-BB65-4CDE-9244-A03CB777B375}" type="slidenum">
              <a:rPr lang="en-US" sz="1300">
                <a:solidFill>
                  <a:srgbClr val="000000"/>
                </a:solidFill>
                <a:latin typeface="+mn-lt"/>
                <a:ea typeface="+mn-ea"/>
              </a:rPr>
              <a:t>&lt;number&gt;</a:t>
            </a:fld>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8"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59"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44F3B392-0FD0-47CA-B590-094676B2A513}" type="slidenum">
              <a:rPr lang="en-US" sz="1300">
                <a:solidFill>
                  <a:srgbClr val="000000"/>
                </a:solidFill>
                <a:latin typeface="+mn-lt"/>
                <a:ea typeface="+mn-ea"/>
              </a:rPr>
              <a:t>&lt;number&gt;</a:t>
            </a:fld>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0"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61"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E901B821-D923-4D9E-AE2A-E081F23153C0}" type="slidenum">
              <a:rPr lang="en-US" sz="1300">
                <a:solidFill>
                  <a:srgbClr val="000000"/>
                </a:solidFill>
                <a:latin typeface="+mn-lt"/>
                <a:ea typeface="+mn-ea"/>
              </a:rPr>
              <a:t>&lt;number&gt;</a:t>
            </a:fld>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2"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63"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F1854C68-BEDE-4A32-AE79-15A493C32908}" type="slidenum">
              <a:rPr lang="en-US" sz="1300">
                <a:solidFill>
                  <a:srgbClr val="000000"/>
                </a:solidFill>
                <a:latin typeface="+mn-lt"/>
                <a:ea typeface="+mn-ea"/>
              </a:rPr>
              <a:t>&lt;number&gt;</a:t>
            </a:fld>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4"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65"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D9D45000-F02F-4903-97C5-5B625C13B2FB}" type="slidenum">
              <a:rPr lang="en-US" sz="1300">
                <a:solidFill>
                  <a:srgbClr val="000000"/>
                </a:solidFill>
                <a:latin typeface="+mn-lt"/>
                <a:ea typeface="+mn-ea"/>
              </a:rPr>
              <a:t>&lt;number&gt;</a:t>
            </a:fld>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6"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67"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B2793371-E1A3-47B8-B10D-FF72D48AB17F}" type="slidenum">
              <a:rPr lang="en-US" sz="1300">
                <a:solidFill>
                  <a:srgbClr val="000000"/>
                </a:solidFill>
                <a:latin typeface="+mn-lt"/>
                <a:ea typeface="+mn-ea"/>
              </a:rPr>
              <a:t>&lt;number&gt;</a:t>
            </a:fld>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8"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69"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255442BC-CA6D-4BFB-8A1C-48F7C277F09E}" type="slidenum">
              <a:rPr lang="en-US" sz="1300">
                <a:solidFill>
                  <a:srgbClr val="000000"/>
                </a:solidFill>
                <a:latin typeface="+mn-lt"/>
                <a:ea typeface="+mn-ea"/>
              </a:rPr>
              <a:t>&lt;number&gt;</a:t>
            </a:fld>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0"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71"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AA450D7D-B6DB-49EF-AC3C-67107F93CD7C}" type="slidenum">
              <a:rPr lang="en-US" sz="1300">
                <a:solidFill>
                  <a:srgbClr val="000000"/>
                </a:solidFill>
                <a:latin typeface="+mn-lt"/>
                <a:ea typeface="+mn-ea"/>
              </a:rPr>
              <a:t>&lt;number&gt;</a:t>
            </a:fld>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2"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73"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7C77E141-6FEE-4C2C-B6AB-05BE5258F555}" type="slidenum">
              <a:rPr lang="en-US" sz="1300">
                <a:solidFill>
                  <a:srgbClr val="000000"/>
                </a:solidFill>
                <a:latin typeface="+mn-lt"/>
                <a:ea typeface="+mn-ea"/>
              </a:rPr>
              <a:t>&lt;number&gt;</a:t>
            </a:fld>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4"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75"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680BD8FC-827F-4B43-BD9F-A0FD9F6146FA}" type="slidenum">
              <a:rPr lang="en-US" sz="1300">
                <a:solidFill>
                  <a:srgbClr val="000000"/>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8"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399"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639BBB51-487A-444F-B73E-25D109D40614}" type="slidenum">
              <a:rPr lang="en-US" sz="1300">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0"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01"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52C4BE8F-330C-426F-A9B3-E5789F7BA434}" type="slidenum">
              <a:rPr lang="en-US" sz="1300">
                <a:solidFill>
                  <a:srgbClr val="000000"/>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2" name="PlaceHolder 1"/>
          <p:cNvSpPr>
            <a:spLocks noGrp="1"/>
          </p:cNvSpPr>
          <p:nvPr>
            <p:ph type="body"/>
          </p:nvPr>
        </p:nvSpPr>
        <p:spPr>
          <a:xfrm>
            <a:off x="709920" y="4861440"/>
            <a:ext cx="5678640" cy="4604760"/>
          </a:xfrm>
          <a:prstGeom prst="rect">
            <a:avLst/>
          </a:prstGeom>
        </p:spPr>
        <p:txBody>
          <a:bodyPr lIns="99000" rIns="99000" tIns="49680" bIns="49680"/>
          <a:p>
            <a:endParaRPr/>
          </a:p>
        </p:txBody>
      </p:sp>
      <p:sp>
        <p:nvSpPr>
          <p:cNvPr id="403" name="CustomShape 2"/>
          <p:cNvSpPr/>
          <p:nvPr/>
        </p:nvSpPr>
        <p:spPr>
          <a:xfrm>
            <a:off x="4021200" y="9721080"/>
            <a:ext cx="3075480" cy="510840"/>
          </a:xfrm>
          <a:prstGeom prst="rect">
            <a:avLst/>
          </a:prstGeom>
          <a:noFill/>
          <a:ln>
            <a:noFill/>
          </a:ln>
        </p:spPr>
        <p:txBody>
          <a:bodyPr lIns="99000" rIns="99000" tIns="49680" bIns="49680" anchor="b"/>
          <a:p>
            <a:pPr algn="r">
              <a:lnSpc>
                <a:spcPct val="100000"/>
              </a:lnSpc>
            </a:pPr>
            <a:fld id="{6CECABA3-5694-4E06-858A-CAF1519D5600}" type="slidenum">
              <a:rPr lang="en-US" sz="13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7" name="" descr=""/>
          <p:cNvPicPr/>
          <p:nvPr/>
        </p:nvPicPr>
        <p:blipFill>
          <a:blip r:embed="rId2"/>
          <a:stretch>
            <a:fillRect/>
          </a:stretch>
        </p:blipFill>
        <p:spPr>
          <a:xfrm>
            <a:off x="2079000" y="1604520"/>
            <a:ext cx="4984920" cy="3977280"/>
          </a:xfrm>
          <a:prstGeom prst="rect">
            <a:avLst/>
          </a:prstGeom>
          <a:ln>
            <a:noFill/>
          </a:ln>
        </p:spPr>
      </p:pic>
      <p:pic>
        <p:nvPicPr>
          <p:cNvPr id="38"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6" name="" descr=""/>
          <p:cNvPicPr/>
          <p:nvPr/>
        </p:nvPicPr>
        <p:blipFill>
          <a:blip r:embed="rId2"/>
          <a:stretch>
            <a:fillRect/>
          </a:stretch>
        </p:blipFill>
        <p:spPr>
          <a:xfrm>
            <a:off x="2079000" y="1604520"/>
            <a:ext cx="4984920" cy="3977280"/>
          </a:xfrm>
          <a:prstGeom prst="rect">
            <a:avLst/>
          </a:prstGeom>
          <a:ln>
            <a:noFill/>
          </a:ln>
        </p:spPr>
      </p:pic>
      <p:pic>
        <p:nvPicPr>
          <p:cNvPr id="7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4"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6"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4"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5"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9"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3"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5"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6"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0"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11"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3"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4"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5" name="" descr=""/>
          <p:cNvPicPr/>
          <p:nvPr/>
        </p:nvPicPr>
        <p:blipFill>
          <a:blip r:embed="rId2"/>
          <a:stretch>
            <a:fillRect/>
          </a:stretch>
        </p:blipFill>
        <p:spPr>
          <a:xfrm>
            <a:off x="2079000" y="1604520"/>
            <a:ext cx="4984920" cy="3977280"/>
          </a:xfrm>
          <a:prstGeom prst="rect">
            <a:avLst/>
          </a:prstGeom>
          <a:ln>
            <a:noFill/>
          </a:ln>
        </p:spPr>
      </p:pic>
      <p:pic>
        <p:nvPicPr>
          <p:cNvPr id="116"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2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3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3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4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4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4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5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5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54" name="" descr=""/>
          <p:cNvPicPr/>
          <p:nvPr/>
        </p:nvPicPr>
        <p:blipFill>
          <a:blip r:embed="rId2"/>
          <a:stretch>
            <a:fillRect/>
          </a:stretch>
        </p:blipFill>
        <p:spPr>
          <a:xfrm>
            <a:off x="2079000" y="1604520"/>
            <a:ext cx="4984920" cy="3977280"/>
          </a:xfrm>
          <a:prstGeom prst="rect">
            <a:avLst/>
          </a:prstGeom>
          <a:ln>
            <a:noFill/>
          </a:ln>
        </p:spPr>
      </p:pic>
      <p:pic>
        <p:nvPicPr>
          <p:cNvPr id="15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1234440"/>
            <a:ext cx="9143280" cy="319320"/>
          </a:xfrm>
          <a:prstGeom prst="rect">
            <a:avLst/>
          </a:prstGeom>
          <a:solidFill>
            <a:srgbClr val="ffffff"/>
          </a:solidFill>
          <a:ln w="50760">
            <a:noFill/>
          </a:ln>
        </p:spPr>
      </p:sp>
      <p:sp>
        <p:nvSpPr>
          <p:cNvPr id="1" name="CustomShape 2"/>
          <p:cNvSpPr/>
          <p:nvPr/>
        </p:nvSpPr>
        <p:spPr>
          <a:xfrm>
            <a:off x="0" y="1280160"/>
            <a:ext cx="532800" cy="227880"/>
          </a:xfrm>
          <a:prstGeom prst="rect">
            <a:avLst/>
          </a:prstGeom>
          <a:solidFill>
            <a:srgbClr val="dd8047"/>
          </a:solidFill>
          <a:ln w="50760">
            <a:noFill/>
          </a:ln>
        </p:spPr>
      </p:sp>
      <p:sp>
        <p:nvSpPr>
          <p:cNvPr id="2" name="CustomShape 3"/>
          <p:cNvSpPr/>
          <p:nvPr/>
        </p:nvSpPr>
        <p:spPr>
          <a:xfrm>
            <a:off x="590400" y="1280160"/>
            <a:ext cx="8552880" cy="227880"/>
          </a:xfrm>
          <a:prstGeom prst="rect">
            <a:avLst/>
          </a:prstGeom>
          <a:solidFill>
            <a:srgbClr val="94b6d2"/>
          </a:solidFill>
          <a:ln w="50760">
            <a:noFill/>
          </a:ln>
        </p:spPr>
      </p:sp>
      <p:sp>
        <p:nvSpPr>
          <p:cNvPr id="3" name="PlaceHolder 4"/>
          <p:cNvSpPr>
            <a:spLocks noGrp="1"/>
          </p:cNvSpPr>
          <p:nvPr>
            <p:ph type="title"/>
          </p:nvPr>
        </p:nvSpPr>
        <p:spPr>
          <a:xfrm>
            <a:off x="612720" y="228600"/>
            <a:ext cx="8152560" cy="990360"/>
          </a:xfrm>
          <a:prstGeom prst="rect">
            <a:avLst/>
          </a:prstGeom>
        </p:spPr>
        <p:txBody>
          <a:bodyPr lIns="0" rIns="0" tIns="0" bIns="0" anchor="ctr"/>
          <a:p>
            <a:r>
              <a:rPr lang="en-US">
                <a:latin typeface="Arial"/>
              </a:rPr>
              <a:t>Click to edit the title text format</a:t>
            </a:r>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0" y="1234440"/>
            <a:ext cx="9143280" cy="319320"/>
          </a:xfrm>
          <a:prstGeom prst="rect">
            <a:avLst/>
          </a:prstGeom>
          <a:solidFill>
            <a:srgbClr val="ffffff"/>
          </a:solidFill>
          <a:ln w="50760">
            <a:noFill/>
          </a:ln>
        </p:spPr>
      </p:sp>
      <p:sp>
        <p:nvSpPr>
          <p:cNvPr id="40" name="CustomShape 2"/>
          <p:cNvSpPr/>
          <p:nvPr/>
        </p:nvSpPr>
        <p:spPr>
          <a:xfrm>
            <a:off x="0" y="1280160"/>
            <a:ext cx="532800" cy="227880"/>
          </a:xfrm>
          <a:prstGeom prst="rect">
            <a:avLst/>
          </a:prstGeom>
          <a:solidFill>
            <a:srgbClr val="dd8047"/>
          </a:solidFill>
          <a:ln w="50760">
            <a:noFill/>
          </a:ln>
        </p:spPr>
      </p:sp>
      <p:sp>
        <p:nvSpPr>
          <p:cNvPr id="41" name="CustomShape 3"/>
          <p:cNvSpPr/>
          <p:nvPr/>
        </p:nvSpPr>
        <p:spPr>
          <a:xfrm>
            <a:off x="590400" y="1280160"/>
            <a:ext cx="8552880" cy="227880"/>
          </a:xfrm>
          <a:prstGeom prst="rect">
            <a:avLst/>
          </a:prstGeom>
          <a:solidFill>
            <a:srgbClr val="94b6d2"/>
          </a:solidFill>
          <a:ln w="50760">
            <a:noFill/>
          </a:ln>
        </p:spPr>
      </p:sp>
      <p:sp>
        <p:nvSpPr>
          <p:cNvPr id="42" name="PlaceHolder 4"/>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43"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8" name="CustomShape 1"/>
          <p:cNvSpPr/>
          <p:nvPr/>
        </p:nvSpPr>
        <p:spPr>
          <a:xfrm>
            <a:off x="0" y="1234440"/>
            <a:ext cx="9143280" cy="319320"/>
          </a:xfrm>
          <a:prstGeom prst="rect">
            <a:avLst/>
          </a:prstGeom>
          <a:solidFill>
            <a:srgbClr val="ffffff"/>
          </a:solidFill>
          <a:ln w="50760">
            <a:noFill/>
          </a:ln>
        </p:spPr>
      </p:sp>
      <p:sp>
        <p:nvSpPr>
          <p:cNvPr id="79" name="CustomShape 2"/>
          <p:cNvSpPr/>
          <p:nvPr/>
        </p:nvSpPr>
        <p:spPr>
          <a:xfrm>
            <a:off x="0" y="1280160"/>
            <a:ext cx="532800" cy="227880"/>
          </a:xfrm>
          <a:prstGeom prst="rect">
            <a:avLst/>
          </a:prstGeom>
          <a:solidFill>
            <a:srgbClr val="dd8047"/>
          </a:solidFill>
          <a:ln w="50760">
            <a:noFill/>
          </a:ln>
        </p:spPr>
      </p:sp>
      <p:sp>
        <p:nvSpPr>
          <p:cNvPr id="80" name="CustomShape 3"/>
          <p:cNvSpPr/>
          <p:nvPr/>
        </p:nvSpPr>
        <p:spPr>
          <a:xfrm>
            <a:off x="590400" y="1280160"/>
            <a:ext cx="8552880" cy="227880"/>
          </a:xfrm>
          <a:prstGeom prst="rect">
            <a:avLst/>
          </a:prstGeom>
          <a:solidFill>
            <a:srgbClr val="94b6d2"/>
          </a:solidFill>
          <a:ln w="50760">
            <a:noFill/>
          </a:ln>
        </p:spPr>
      </p:sp>
      <p:sp>
        <p:nvSpPr>
          <p:cNvPr id="81" name="PlaceHolder 4"/>
          <p:cNvSpPr>
            <a:spLocks noGrp="1"/>
          </p:cNvSpPr>
          <p:nvPr>
            <p:ph type="title"/>
          </p:nvPr>
        </p:nvSpPr>
        <p:spPr>
          <a:xfrm>
            <a:off x="612720" y="228600"/>
            <a:ext cx="8152560" cy="990360"/>
          </a:xfrm>
          <a:prstGeom prst="rect">
            <a:avLst/>
          </a:prstGeom>
        </p:spPr>
        <p:txBody>
          <a:bodyPr lIns="0" rIns="0" tIns="0" bIns="0" anchor="ctr"/>
          <a:p>
            <a:r>
              <a:rPr lang="en-US">
                <a:latin typeface="Arial"/>
              </a:rPr>
              <a:t>Click to edit the title text format</a:t>
            </a:r>
            <a:endParaRPr/>
          </a:p>
        </p:txBody>
      </p:sp>
      <p:sp>
        <p:nvSpPr>
          <p:cNvPr id="82" name="PlaceHolder 5"/>
          <p:cNvSpPr>
            <a:spLocks noGrp="1"/>
          </p:cNvSpPr>
          <p:nvPr>
            <p:ph type="body"/>
          </p:nvPr>
        </p:nvSpPr>
        <p:spPr>
          <a:xfrm>
            <a:off x="612720" y="1600200"/>
            <a:ext cx="8152560" cy="44949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r>
              <a:rPr lang="en-US" sz="4400">
                <a:latin typeface="Tahoma"/>
              </a:rPr>
              <a:t>Click to edit the title text format</a:t>
            </a:r>
            <a:endParaRPr/>
          </a:p>
        </p:txBody>
      </p:sp>
      <p:sp>
        <p:nvSpPr>
          <p:cNvPr id="118" name="PlaceHolder 2"/>
          <p:cNvSpPr>
            <a:spLocks noGrp="1"/>
          </p:cNvSpPr>
          <p:nvPr>
            <p:ph type="body"/>
          </p:nvPr>
        </p:nvSpPr>
        <p:spPr>
          <a:xfrm>
            <a:off x="457200" y="1604520"/>
            <a:ext cx="8229240" cy="3977280"/>
          </a:xfrm>
          <a:prstGeom prst="rect">
            <a:avLst/>
          </a:prstGeom>
        </p:spPr>
        <p:txBody>
          <a:bodyPr lIns="0" rIns="0" tIns="0" bIns="0"/>
          <a:p>
            <a:pPr>
              <a:buSzPct val="60000"/>
              <a:buFont typeface="Wingdings" charset="2"/>
              <a:buChar char=""/>
            </a:pPr>
            <a:r>
              <a:rPr lang="en-US" sz="3200">
                <a:latin typeface="Tahoma"/>
              </a:rPr>
              <a:t>Click to edit the outline text format</a:t>
            </a:r>
            <a:endParaRPr/>
          </a:p>
          <a:p>
            <a:pPr lvl="1">
              <a:buSzPct val="55000"/>
              <a:buFont typeface="Wingdings" charset="2"/>
              <a:buChar char=""/>
            </a:pPr>
            <a:r>
              <a:rPr lang="en-US" sz="2800">
                <a:latin typeface="Tahoma"/>
              </a:rPr>
              <a:t>Second Outline Level</a:t>
            </a:r>
            <a:endParaRPr/>
          </a:p>
          <a:p>
            <a:pPr lvl="2">
              <a:buSzPct val="50000"/>
              <a:buFont typeface="Wingdings" charset="2"/>
              <a:buChar char=""/>
            </a:pPr>
            <a:r>
              <a:rPr lang="en-US" sz="2400">
                <a:latin typeface="Tahoma"/>
              </a:rPr>
              <a:t>Third Outline Level</a:t>
            </a:r>
            <a:endParaRPr/>
          </a:p>
          <a:p>
            <a:pPr lvl="3">
              <a:buSzPct val="55000"/>
              <a:buFont typeface="Wingdings" charset="2"/>
              <a:buChar char=""/>
            </a:pPr>
            <a:r>
              <a:rPr lang="en-US" sz="2000">
                <a:latin typeface="Tahoma"/>
              </a:rPr>
              <a:t>Fourth Outline Level</a:t>
            </a:r>
            <a:endParaRPr/>
          </a:p>
          <a:p>
            <a:pPr lvl="4">
              <a:buSzPct val="50000"/>
              <a:buFont typeface="Wingdings" charset="2"/>
              <a:buChar char=""/>
            </a:pPr>
            <a:r>
              <a:rPr lang="en-US" sz="2000">
                <a:latin typeface="Tahoma"/>
              </a:rPr>
              <a:t>Fifth Outline Level</a:t>
            </a:r>
            <a:endParaRPr/>
          </a:p>
          <a:p>
            <a:pPr lvl="5">
              <a:buSzPct val="50000"/>
              <a:buFont typeface="Wingdings" charset="2"/>
              <a:buChar char=""/>
            </a:pPr>
            <a:r>
              <a:rPr lang="en-US" sz="2000">
                <a:latin typeface="Tahoma"/>
              </a:rPr>
              <a:t>Sixth Outline Level</a:t>
            </a:r>
            <a:endParaRPr/>
          </a:p>
          <a:p>
            <a:pPr lvl="6">
              <a:buSzPct val="50000"/>
              <a:buFont typeface="Wingdings" charset="2"/>
              <a:buChar char=""/>
            </a:pPr>
            <a:r>
              <a:rPr lang="en-US" sz="2000">
                <a:latin typeface="Tahoma"/>
              </a:rPr>
              <a:t>Seventh Outline Level</a:t>
            </a:r>
            <a:endParaRPr/>
          </a:p>
        </p:txBody>
      </p:sp>
      <p:sp>
        <p:nvSpPr>
          <p:cNvPr id="119" name="PlaceHolder 3"/>
          <p:cNvSpPr>
            <a:spLocks noGrp="1"/>
          </p:cNvSpPr>
          <p:nvPr>
            <p:ph type="dt"/>
          </p:nvPr>
        </p:nvSpPr>
        <p:spPr>
          <a:xfrm>
            <a:off x="457200" y="6247440"/>
            <a:ext cx="2130120" cy="472680"/>
          </a:xfrm>
          <a:prstGeom prst="rect">
            <a:avLst/>
          </a:prstGeom>
        </p:spPr>
        <p:txBody>
          <a:bodyPr lIns="90000" rIns="90000" tIns="46800" bIns="46800" anchor="b"/>
          <a:p>
            <a:r>
              <a:rPr lang="en-US" sz="2400">
                <a:latin typeface="Times New Roman"/>
              </a:rPr>
              <a:t>&lt;date/time&gt;</a:t>
            </a:r>
            <a:endParaRPr/>
          </a:p>
        </p:txBody>
      </p:sp>
      <p:sp>
        <p:nvSpPr>
          <p:cNvPr id="120" name="PlaceHolder 4"/>
          <p:cNvSpPr>
            <a:spLocks noGrp="1"/>
          </p:cNvSpPr>
          <p:nvPr>
            <p:ph type="ftr"/>
          </p:nvPr>
        </p:nvSpPr>
        <p:spPr>
          <a:xfrm>
            <a:off x="3126960" y="6247440"/>
            <a:ext cx="2898000" cy="472680"/>
          </a:xfrm>
          <a:prstGeom prst="rect">
            <a:avLst/>
          </a:prstGeom>
        </p:spPr>
        <p:txBody>
          <a:bodyPr lIns="90000" rIns="90000" tIns="46800" bIns="46800" anchor="b"/>
          <a:p>
            <a:r>
              <a:rPr lang="en-US" sz="2400">
                <a:latin typeface="Times New Roman"/>
              </a:rPr>
              <a:t>&lt;footer&gt;</a:t>
            </a:r>
            <a:endParaRPr/>
          </a:p>
        </p:txBody>
      </p:sp>
      <p:sp>
        <p:nvSpPr>
          <p:cNvPr id="121" name="PlaceHolder 5"/>
          <p:cNvSpPr>
            <a:spLocks noGrp="1"/>
          </p:cNvSpPr>
          <p:nvPr>
            <p:ph type="sldNum"/>
          </p:nvPr>
        </p:nvSpPr>
        <p:spPr>
          <a:xfrm>
            <a:off x="6555960" y="6247440"/>
            <a:ext cx="2130120" cy="472680"/>
          </a:xfrm>
          <a:prstGeom prst="rect">
            <a:avLst/>
          </a:prstGeom>
        </p:spPr>
        <p:txBody>
          <a:bodyPr lIns="90000" rIns="90000" tIns="46800" bIns="46800" anchor="b"/>
          <a:p>
            <a:fld id="{9DB7D53F-C310-459E-8766-BE414932C7EC}" type="slidenum">
              <a:rPr lang="en-US" sz="2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3.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3.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3.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3.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13.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3.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13.xml"/><Relationship Id="rId3"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Relationship Id="rId3"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612720" y="226800"/>
            <a:ext cx="8152560" cy="993600"/>
          </a:xfrm>
          <a:prstGeom prst="rect">
            <a:avLst/>
          </a:prstGeom>
          <a:noFill/>
          <a:ln>
            <a:noFill/>
          </a:ln>
        </p:spPr>
        <p:txBody>
          <a:bodyPr lIns="0" rIns="0" tIns="0" bIns="0" anchor="ctr"/>
          <a:p>
            <a:r>
              <a:rPr lang="en-US" sz="3200">
                <a:latin typeface="Verdana"/>
              </a:rPr>
              <a:t>Chapter 6: Transport Layer and protocol</a:t>
            </a:r>
            <a:endParaRPr/>
          </a:p>
        </p:txBody>
      </p:sp>
      <p:sp>
        <p:nvSpPr>
          <p:cNvPr id="162" name="CustomShape 2"/>
          <p:cNvSpPr/>
          <p:nvPr/>
        </p:nvSpPr>
        <p:spPr>
          <a:xfrm>
            <a:off x="612720" y="1600200"/>
            <a:ext cx="8152560" cy="4494960"/>
          </a:xfrm>
          <a:prstGeom prst="rect">
            <a:avLst/>
          </a:prstGeom>
          <a:noFill/>
          <a:ln>
            <a:noFill/>
          </a:ln>
        </p:spPr>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TextShape 1"/>
          <p:cNvSpPr txBox="1"/>
          <p:nvPr/>
        </p:nvSpPr>
        <p:spPr>
          <a:xfrm>
            <a:off x="612720" y="228600"/>
            <a:ext cx="8152560" cy="990360"/>
          </a:xfrm>
          <a:prstGeom prst="rect">
            <a:avLst/>
          </a:prstGeom>
        </p:spPr>
        <p:txBody>
          <a:bodyPr lIns="0" rIns="0" tIns="0" bIns="0" anchor="ctr"/>
          <a:p>
            <a:pPr algn="ctr"/>
            <a:r>
              <a:rPr lang="en-US" sz="3200">
                <a:solidFill>
                  <a:srgbClr val="996633"/>
                </a:solidFill>
                <a:latin typeface="Arial"/>
              </a:rPr>
              <a:t>Error Control in Transport Layer</a:t>
            </a:r>
            <a:endParaRPr/>
          </a:p>
        </p:txBody>
      </p:sp>
      <p:pic>
        <p:nvPicPr>
          <p:cNvPr id="199" name="" descr=""/>
          <p:cNvPicPr/>
          <p:nvPr/>
        </p:nvPicPr>
        <p:blipFill>
          <a:blip r:embed="rId1"/>
          <a:stretch>
            <a:fillRect/>
          </a:stretch>
        </p:blipFill>
        <p:spPr>
          <a:xfrm>
            <a:off x="456840" y="2032200"/>
            <a:ext cx="8229240" cy="312192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Transport Layer </a:t>
            </a:r>
            <a:r>
              <a:rPr lang="en-US" sz="2400">
                <a:solidFill>
                  <a:srgbClr val="775f55"/>
                </a:solidFill>
                <a:latin typeface="Calibri"/>
              </a:rPr>
              <a:t>: Three Step Connection Establishment: Handshaking</a:t>
            </a:r>
            <a:endParaRPr/>
          </a:p>
        </p:txBody>
      </p:sp>
      <p:sp>
        <p:nvSpPr>
          <p:cNvPr id="201"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D6F1E3C7-C5D9-4A8D-9EA5-C9F5116F19F9}" type="slidenum">
              <a:rPr b="1" lang="en-US" sz="1400">
                <a:solidFill>
                  <a:srgbClr val="ffffff"/>
                </a:solidFill>
                <a:latin typeface="Calibri"/>
              </a:rPr>
              <a:t>&lt;number&gt;</a:t>
            </a:fld>
            <a:endParaRPr/>
          </a:p>
        </p:txBody>
      </p:sp>
      <p:sp>
        <p:nvSpPr>
          <p:cNvPr id="202"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203"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204" name="Picture 10" descr=""/>
          <p:cNvPicPr/>
          <p:nvPr/>
        </p:nvPicPr>
        <p:blipFill>
          <a:blip r:embed="rId1"/>
          <a:stretch>
            <a:fillRect/>
          </a:stretch>
        </p:blipFill>
        <p:spPr>
          <a:xfrm>
            <a:off x="982800" y="1906200"/>
            <a:ext cx="7679520" cy="4236480"/>
          </a:xfrm>
          <a:prstGeom prst="rect">
            <a:avLst/>
          </a:prstGeom>
          <a:ln w="9360">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Transport Layer </a:t>
            </a:r>
            <a:r>
              <a:rPr lang="en-US" sz="2400">
                <a:solidFill>
                  <a:srgbClr val="775f55"/>
                </a:solidFill>
                <a:latin typeface="Calibri"/>
              </a:rPr>
              <a:t>: Four Step Connection Termination, Handshaking</a:t>
            </a:r>
            <a:endParaRPr/>
          </a:p>
        </p:txBody>
      </p:sp>
      <p:sp>
        <p:nvSpPr>
          <p:cNvPr id="206"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5DFBF81C-76C8-4CA0-BB7A-ABAC487A6DC9}" type="slidenum">
              <a:rPr b="1" lang="en-US" sz="1400">
                <a:solidFill>
                  <a:srgbClr val="ffffff"/>
                </a:solidFill>
                <a:latin typeface="Calibri"/>
              </a:rPr>
              <a:t>&lt;number&gt;</a:t>
            </a:fld>
            <a:endParaRPr/>
          </a:p>
        </p:txBody>
      </p:sp>
      <p:sp>
        <p:nvSpPr>
          <p:cNvPr id="207"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208"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209" name="Picture 10" descr=""/>
          <p:cNvPicPr/>
          <p:nvPr/>
        </p:nvPicPr>
        <p:blipFill>
          <a:blip r:embed="rId1"/>
          <a:stretch>
            <a:fillRect/>
          </a:stretch>
        </p:blipFill>
        <p:spPr>
          <a:xfrm>
            <a:off x="1482840" y="2049480"/>
            <a:ext cx="6746040" cy="4426920"/>
          </a:xfrm>
          <a:prstGeom prst="rect">
            <a:avLst/>
          </a:prstGeom>
          <a:ln w="9360">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Transport Layer </a:t>
            </a:r>
            <a:r>
              <a:rPr lang="en-US" sz="2400">
                <a:solidFill>
                  <a:srgbClr val="775f55"/>
                </a:solidFill>
                <a:latin typeface="Calibri"/>
              </a:rPr>
              <a:t>: TCP Segment Format</a:t>
            </a:r>
            <a:endParaRPr/>
          </a:p>
        </p:txBody>
      </p:sp>
      <p:sp>
        <p:nvSpPr>
          <p:cNvPr id="211"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7C92959A-9E04-4356-9198-4536D57D7842}" type="slidenum">
              <a:rPr b="1" lang="en-US" sz="1400">
                <a:solidFill>
                  <a:srgbClr val="ffffff"/>
                </a:solidFill>
                <a:latin typeface="Calibri"/>
              </a:rPr>
              <a:t>&lt;number&gt;</a:t>
            </a:fld>
            <a:endParaRPr/>
          </a:p>
        </p:txBody>
      </p:sp>
      <p:sp>
        <p:nvSpPr>
          <p:cNvPr id="212"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213"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214" name="Picture 11" descr=""/>
          <p:cNvPicPr/>
          <p:nvPr/>
        </p:nvPicPr>
        <p:blipFill>
          <a:blip r:embed="rId1"/>
          <a:stretch>
            <a:fillRect/>
          </a:stretch>
        </p:blipFill>
        <p:spPr>
          <a:xfrm>
            <a:off x="1066680" y="1828800"/>
            <a:ext cx="7390800" cy="4552560"/>
          </a:xfrm>
          <a:prstGeom prst="rect">
            <a:avLst/>
          </a:prstGeom>
          <a:ln w="9360">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Transport Layer </a:t>
            </a:r>
            <a:r>
              <a:rPr lang="en-US" sz="2400">
                <a:solidFill>
                  <a:srgbClr val="775f55"/>
                </a:solidFill>
                <a:latin typeface="Calibri"/>
              </a:rPr>
              <a:t>: TCP Segment Format (Control Fields)</a:t>
            </a:r>
            <a:endParaRPr/>
          </a:p>
        </p:txBody>
      </p:sp>
      <p:sp>
        <p:nvSpPr>
          <p:cNvPr id="216"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20557D09-B6A0-46C3-A5C0-E9D19BE2EC82}" type="slidenum">
              <a:rPr b="1" lang="en-US" sz="1400">
                <a:solidFill>
                  <a:srgbClr val="ffffff"/>
                </a:solidFill>
                <a:latin typeface="Calibri"/>
              </a:rPr>
              <a:t>&lt;number&gt;</a:t>
            </a:fld>
            <a:endParaRPr/>
          </a:p>
        </p:txBody>
      </p:sp>
      <p:sp>
        <p:nvSpPr>
          <p:cNvPr id="217"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218"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219" name="Picture 10" descr=""/>
          <p:cNvPicPr/>
          <p:nvPr/>
        </p:nvPicPr>
        <p:blipFill>
          <a:blip r:embed="rId1"/>
          <a:stretch>
            <a:fillRect/>
          </a:stretch>
        </p:blipFill>
        <p:spPr>
          <a:xfrm>
            <a:off x="914400" y="2872080"/>
            <a:ext cx="7828920" cy="2004120"/>
          </a:xfrm>
          <a:prstGeom prst="rect">
            <a:avLst/>
          </a:prstGeom>
          <a:ln w="9360">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Transport Layer </a:t>
            </a:r>
            <a:r>
              <a:rPr lang="en-US" sz="2400">
                <a:solidFill>
                  <a:srgbClr val="775f55"/>
                </a:solidFill>
                <a:latin typeface="Calibri"/>
              </a:rPr>
              <a:t>: UDP Segment Format</a:t>
            </a:r>
            <a:endParaRPr/>
          </a:p>
        </p:txBody>
      </p:sp>
      <p:sp>
        <p:nvSpPr>
          <p:cNvPr id="221"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0EFEE743-ED9D-437D-BDBB-F2841206AABF}" type="slidenum">
              <a:rPr b="1" lang="en-US" sz="1400">
                <a:solidFill>
                  <a:srgbClr val="ffffff"/>
                </a:solidFill>
                <a:latin typeface="Calibri"/>
              </a:rPr>
              <a:t>&lt;number&gt;</a:t>
            </a:fld>
            <a:endParaRPr/>
          </a:p>
        </p:txBody>
      </p:sp>
      <p:sp>
        <p:nvSpPr>
          <p:cNvPr id="222"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223"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224" name="Picture 10" descr=""/>
          <p:cNvPicPr/>
          <p:nvPr/>
        </p:nvPicPr>
        <p:blipFill>
          <a:blip r:embed="rId1"/>
          <a:stretch>
            <a:fillRect/>
          </a:stretch>
        </p:blipFill>
        <p:spPr>
          <a:xfrm>
            <a:off x="1523880" y="2581560"/>
            <a:ext cx="6319080" cy="2658600"/>
          </a:xfrm>
          <a:prstGeom prst="rect">
            <a:avLst/>
          </a:prstGeom>
          <a:ln w="9360">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612720" y="228600"/>
            <a:ext cx="8152560" cy="990000"/>
          </a:xfrm>
          <a:prstGeom prst="rect">
            <a:avLst/>
          </a:prstGeom>
          <a:noFill/>
          <a:ln>
            <a:noFill/>
          </a:ln>
        </p:spPr>
        <p:txBody>
          <a:bodyPr lIns="0" rIns="0" tIns="0" bIns="0" anchor="ctr"/>
          <a:p>
            <a:r>
              <a:rPr lang="en-US">
                <a:latin typeface="Tw Cen MT"/>
              </a:rPr>
              <a:t>TCP Services</a:t>
            </a:r>
            <a:endParaRPr/>
          </a:p>
        </p:txBody>
      </p:sp>
      <p:sp>
        <p:nvSpPr>
          <p:cNvPr id="226" name="CustomShape 2"/>
          <p:cNvSpPr/>
          <p:nvPr/>
        </p:nvSpPr>
        <p:spPr>
          <a:xfrm>
            <a:off x="612720" y="1600200"/>
            <a:ext cx="8152560" cy="4607280"/>
          </a:xfrm>
          <a:prstGeom prst="rect">
            <a:avLst/>
          </a:prstGeom>
          <a:noFill/>
          <a:ln>
            <a:noFill/>
          </a:ln>
        </p:spPr>
        <p:txBody>
          <a:bodyPr lIns="0" rIns="0" tIns="0" bIns="0"/>
          <a:p>
            <a:pPr>
              <a:lnSpc>
                <a:spcPct val="100000"/>
              </a:lnSpc>
              <a:buSzPct val="45000"/>
              <a:buFont typeface="StarSymbol"/>
              <a:buChar char="l"/>
            </a:pPr>
            <a:r>
              <a:rPr lang="en-US">
                <a:latin typeface="Arial"/>
              </a:rPr>
              <a:t>TCP is reliable protocol, that is, the receiver sends an acknowledgement back to the sender, of each packet it receives. Sender is now confirmed that packet has been received and can process further packets in its queue.</a:t>
            </a:r>
            <a:endParaRPr/>
          </a:p>
          <a:p>
            <a:pPr>
              <a:lnSpc>
                <a:spcPct val="100000"/>
              </a:lnSpc>
            </a:pPr>
            <a:endParaRPr/>
          </a:p>
          <a:p>
            <a:pPr>
              <a:lnSpc>
                <a:spcPct val="100000"/>
              </a:lnSpc>
              <a:buSzPct val="45000"/>
              <a:buFont typeface="StarSymbol"/>
              <a:buChar char="l"/>
            </a:pPr>
            <a:r>
              <a:rPr lang="en-US">
                <a:latin typeface="Arial"/>
              </a:rPr>
              <a:t>TCP ensures that data has been received in the order it was sent.</a:t>
            </a:r>
            <a:endParaRPr/>
          </a:p>
          <a:p>
            <a:pPr>
              <a:lnSpc>
                <a:spcPct val="100000"/>
              </a:lnSpc>
            </a:pPr>
            <a:endParaRPr/>
          </a:p>
          <a:p>
            <a:pPr>
              <a:lnSpc>
                <a:spcPct val="100000"/>
              </a:lnSpc>
              <a:buSzPct val="45000"/>
              <a:buFont typeface="StarSymbol"/>
              <a:buChar char="l"/>
            </a:pPr>
            <a:r>
              <a:rPr lang="en-US">
                <a:latin typeface="Arial"/>
              </a:rPr>
              <a:t>TCP is connection oriented. TCP requires that connection between two remote points be established before sending actual data.</a:t>
            </a:r>
            <a:endParaRPr/>
          </a:p>
          <a:p>
            <a:pPr>
              <a:lnSpc>
                <a:spcPct val="100000"/>
              </a:lnSpc>
            </a:pPr>
            <a:endParaRPr/>
          </a:p>
          <a:p>
            <a:pPr>
              <a:lnSpc>
                <a:spcPct val="100000"/>
              </a:lnSpc>
              <a:buSzPct val="45000"/>
              <a:buFont typeface="StarSymbol"/>
              <a:buChar char="l"/>
            </a:pPr>
            <a:r>
              <a:rPr lang="en-US">
                <a:latin typeface="Arial"/>
              </a:rPr>
              <a:t>TCP provides error-checking and recovery mechanism.</a:t>
            </a:r>
            <a:endParaRPr/>
          </a:p>
          <a:p>
            <a:pPr>
              <a:lnSpc>
                <a:spcPct val="100000"/>
              </a:lnSpc>
            </a:pPr>
            <a:endParaRPr/>
          </a:p>
          <a:p>
            <a:pPr>
              <a:lnSpc>
                <a:spcPct val="100000"/>
              </a:lnSpc>
              <a:buSzPct val="45000"/>
              <a:buFont typeface="StarSymbol"/>
              <a:buChar char="l"/>
            </a:pPr>
            <a:r>
              <a:rPr lang="en-US">
                <a:latin typeface="Arial"/>
              </a:rPr>
              <a:t>TCP provides end-to-end communication.</a:t>
            </a:r>
            <a:endParaRPr/>
          </a:p>
          <a:p>
            <a:pPr>
              <a:lnSpc>
                <a:spcPct val="100000"/>
              </a:lnSpc>
            </a:pPr>
            <a:endParaRPr/>
          </a:p>
          <a:p>
            <a:pPr>
              <a:lnSpc>
                <a:spcPct val="100000"/>
              </a:lnSpc>
              <a:buSzPct val="45000"/>
              <a:buFont typeface="StarSymbol"/>
              <a:buChar char="l"/>
            </a:pPr>
            <a:r>
              <a:rPr lang="en-US">
                <a:latin typeface="Arial"/>
              </a:rPr>
              <a:t>TCP provides flow control and quality of service.</a:t>
            </a:r>
            <a:endParaRPr/>
          </a:p>
          <a:p>
            <a:pPr>
              <a:lnSpc>
                <a:spcPct val="100000"/>
              </a:lnSpc>
            </a:pPr>
            <a:endParaRPr/>
          </a:p>
          <a:p>
            <a:pPr>
              <a:lnSpc>
                <a:spcPct val="100000"/>
              </a:lnSpc>
              <a:buSzPct val="45000"/>
              <a:buFont typeface="StarSymbol"/>
              <a:buChar char="l"/>
            </a:pPr>
            <a:r>
              <a:rPr lang="en-US">
                <a:latin typeface="Arial"/>
              </a:rPr>
              <a:t>TCP operates in Client/Server point-to-point mode.</a:t>
            </a:r>
            <a:endParaRPr/>
          </a:p>
          <a:p>
            <a:pPr>
              <a:lnSpc>
                <a:spcPct val="100000"/>
              </a:lnSpc>
            </a:pPr>
            <a:endParaRPr/>
          </a:p>
          <a:p>
            <a:pPr>
              <a:lnSpc>
                <a:spcPct val="100000"/>
              </a:lnSpc>
              <a:buSzPct val="45000"/>
              <a:buFont typeface="StarSymbol"/>
              <a:buChar char="l"/>
            </a:pPr>
            <a:r>
              <a:rPr lang="en-US">
                <a:latin typeface="Arial"/>
              </a:rPr>
              <a:t>TCP provides full duplex server, i.e. it can act like receiver and sender.</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CustomShape 1"/>
          <p:cNvSpPr/>
          <p:nvPr/>
        </p:nvSpPr>
        <p:spPr>
          <a:xfrm>
            <a:off x="612720" y="228600"/>
            <a:ext cx="8152560" cy="990000"/>
          </a:xfrm>
          <a:prstGeom prst="rect">
            <a:avLst/>
          </a:prstGeom>
          <a:noFill/>
          <a:ln>
            <a:noFill/>
          </a:ln>
        </p:spPr>
        <p:txBody>
          <a:bodyPr lIns="0" rIns="0" tIns="0" bIns="0" anchor="ctr"/>
          <a:p>
            <a:r>
              <a:rPr lang="en-US">
                <a:latin typeface="Tw Cen MT"/>
              </a:rPr>
              <a:t>UDP Services</a:t>
            </a:r>
            <a:endParaRPr/>
          </a:p>
        </p:txBody>
      </p:sp>
      <p:sp>
        <p:nvSpPr>
          <p:cNvPr id="228" name="CustomShape 2"/>
          <p:cNvSpPr/>
          <p:nvPr/>
        </p:nvSpPr>
        <p:spPr>
          <a:xfrm>
            <a:off x="612720" y="1600200"/>
            <a:ext cx="8152560" cy="4494960"/>
          </a:xfrm>
          <a:prstGeom prst="rect">
            <a:avLst/>
          </a:prstGeom>
          <a:noFill/>
          <a:ln>
            <a:noFill/>
          </a:ln>
        </p:spPr>
        <p:txBody>
          <a:bodyPr lIns="0" rIns="0" tIns="0" bIns="0"/>
          <a:p>
            <a:pPr>
              <a:lnSpc>
                <a:spcPct val="100000"/>
              </a:lnSpc>
              <a:buSzPct val="45000"/>
              <a:buFont typeface="StarSymbol"/>
              <a:buChar char=""/>
            </a:pPr>
            <a:r>
              <a:rPr lang="en-US">
                <a:latin typeface="Tw Cen MT"/>
              </a:rPr>
              <a:t>UDP is used when acknowledgement of data does not hold any significance.</a:t>
            </a:r>
            <a:endParaRPr/>
          </a:p>
          <a:p>
            <a:pPr>
              <a:lnSpc>
                <a:spcPct val="100000"/>
              </a:lnSpc>
              <a:buSzPct val="45000"/>
              <a:buFont typeface="StarSymbol"/>
              <a:buChar char=""/>
            </a:pPr>
            <a:endParaRPr/>
          </a:p>
          <a:p>
            <a:pPr>
              <a:lnSpc>
                <a:spcPct val="100000"/>
              </a:lnSpc>
              <a:buSzPct val="45000"/>
              <a:buFont typeface="StarSymbol"/>
              <a:buChar char=""/>
            </a:pPr>
            <a:r>
              <a:rPr lang="en-US">
                <a:latin typeface="Tw Cen MT"/>
              </a:rPr>
              <a:t>UDP is good protocol for data flowing in one direction.</a:t>
            </a:r>
            <a:endParaRPr/>
          </a:p>
          <a:p>
            <a:pPr>
              <a:lnSpc>
                <a:spcPct val="100000"/>
              </a:lnSpc>
              <a:buSzPct val="45000"/>
              <a:buFont typeface="StarSymbol"/>
              <a:buChar char=""/>
            </a:pPr>
            <a:endParaRPr/>
          </a:p>
          <a:p>
            <a:pPr>
              <a:lnSpc>
                <a:spcPct val="100000"/>
              </a:lnSpc>
              <a:buSzPct val="45000"/>
              <a:buFont typeface="StarSymbol"/>
              <a:buChar char=""/>
            </a:pPr>
            <a:r>
              <a:rPr lang="en-US">
                <a:latin typeface="Tw Cen MT"/>
              </a:rPr>
              <a:t>UDP is simple and suitable for query based communications.</a:t>
            </a:r>
            <a:endParaRPr/>
          </a:p>
          <a:p>
            <a:pPr>
              <a:lnSpc>
                <a:spcPct val="100000"/>
              </a:lnSpc>
              <a:buSzPct val="45000"/>
              <a:buFont typeface="StarSymbol"/>
              <a:buChar char=""/>
            </a:pPr>
            <a:endParaRPr/>
          </a:p>
          <a:p>
            <a:pPr>
              <a:lnSpc>
                <a:spcPct val="100000"/>
              </a:lnSpc>
              <a:buSzPct val="45000"/>
              <a:buFont typeface="StarSymbol"/>
              <a:buChar char=""/>
            </a:pPr>
            <a:r>
              <a:rPr lang="en-US">
                <a:latin typeface="Tw Cen MT"/>
              </a:rPr>
              <a:t>UDP is not connection oriented.</a:t>
            </a:r>
            <a:endParaRPr/>
          </a:p>
          <a:p>
            <a:pPr>
              <a:lnSpc>
                <a:spcPct val="100000"/>
              </a:lnSpc>
              <a:buSzPct val="45000"/>
              <a:buFont typeface="StarSymbol"/>
              <a:buChar char=""/>
            </a:pPr>
            <a:endParaRPr/>
          </a:p>
          <a:p>
            <a:pPr>
              <a:lnSpc>
                <a:spcPct val="100000"/>
              </a:lnSpc>
              <a:buSzPct val="45000"/>
              <a:buFont typeface="StarSymbol"/>
              <a:buChar char=""/>
            </a:pPr>
            <a:r>
              <a:rPr lang="en-US">
                <a:latin typeface="Tw Cen MT"/>
              </a:rPr>
              <a:t>UDP does not provide congestion control mechanism.</a:t>
            </a:r>
            <a:endParaRPr/>
          </a:p>
          <a:p>
            <a:pPr>
              <a:lnSpc>
                <a:spcPct val="100000"/>
              </a:lnSpc>
              <a:buSzPct val="45000"/>
              <a:buFont typeface="StarSymbol"/>
              <a:buChar char=""/>
            </a:pPr>
            <a:endParaRPr/>
          </a:p>
          <a:p>
            <a:pPr>
              <a:lnSpc>
                <a:spcPct val="100000"/>
              </a:lnSpc>
              <a:buSzPct val="45000"/>
              <a:buFont typeface="StarSymbol"/>
              <a:buChar char=""/>
            </a:pPr>
            <a:r>
              <a:rPr lang="en-US">
                <a:latin typeface="Tw Cen MT"/>
              </a:rPr>
              <a:t>UDP does not guarantee ordered delivery of data.</a:t>
            </a:r>
            <a:endParaRPr/>
          </a:p>
          <a:p>
            <a:pPr>
              <a:lnSpc>
                <a:spcPct val="100000"/>
              </a:lnSpc>
              <a:buSzPct val="45000"/>
              <a:buFont typeface="StarSymbol"/>
              <a:buChar char=""/>
            </a:pPr>
            <a:endParaRPr/>
          </a:p>
          <a:p>
            <a:pPr>
              <a:lnSpc>
                <a:spcPct val="100000"/>
              </a:lnSpc>
              <a:buSzPct val="45000"/>
              <a:buFont typeface="StarSymbol"/>
              <a:buChar char=""/>
            </a:pPr>
            <a:r>
              <a:rPr lang="en-US">
                <a:latin typeface="Tw Cen MT"/>
              </a:rPr>
              <a:t>UDP is stateless.</a:t>
            </a:r>
            <a:endParaRPr/>
          </a:p>
          <a:p>
            <a:pPr>
              <a:lnSpc>
                <a:spcPct val="100000"/>
              </a:lnSpc>
              <a:buSzPct val="45000"/>
              <a:buFont typeface="StarSymbol"/>
              <a:buChar char=""/>
            </a:pPr>
            <a:endParaRPr/>
          </a:p>
          <a:p>
            <a:pPr>
              <a:lnSpc>
                <a:spcPct val="100000"/>
              </a:lnSpc>
              <a:buSzPct val="45000"/>
              <a:buFont typeface="StarSymbol"/>
              <a:buChar char=""/>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Socket</a:t>
            </a:r>
            <a:endParaRPr/>
          </a:p>
        </p:txBody>
      </p:sp>
      <p:sp>
        <p:nvSpPr>
          <p:cNvPr id="230"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3A8A35C3-67B5-4DCA-BD05-02495566DD9C}" type="slidenum">
              <a:rPr b="1" lang="en-US" sz="1400">
                <a:solidFill>
                  <a:srgbClr val="ffffff"/>
                </a:solidFill>
                <a:latin typeface="Calibri"/>
              </a:rPr>
              <a:t>&lt;number&gt;</a:t>
            </a:fld>
            <a:endParaRPr/>
          </a:p>
        </p:txBody>
      </p:sp>
      <p:sp>
        <p:nvSpPr>
          <p:cNvPr id="231"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232"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233" name="Picture 10" descr=""/>
          <p:cNvPicPr/>
          <p:nvPr/>
        </p:nvPicPr>
        <p:blipFill>
          <a:blip r:embed="rId1"/>
          <a:stretch>
            <a:fillRect/>
          </a:stretch>
        </p:blipFill>
        <p:spPr>
          <a:xfrm>
            <a:off x="2807640" y="3007440"/>
            <a:ext cx="3656880" cy="1886040"/>
          </a:xfrm>
          <a:prstGeom prst="rect">
            <a:avLst/>
          </a:prstGeom>
          <a:ln w="9360">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TextShape 1"/>
          <p:cNvSpPr txBox="1"/>
          <p:nvPr/>
        </p:nvSpPr>
        <p:spPr>
          <a:xfrm>
            <a:off x="612720" y="228600"/>
            <a:ext cx="8152560" cy="990360"/>
          </a:xfrm>
          <a:prstGeom prst="rect">
            <a:avLst/>
          </a:prstGeom>
        </p:spPr>
        <p:txBody>
          <a:bodyPr lIns="0" rIns="0" tIns="0" bIns="0" anchor="ctr"/>
          <a:p>
            <a:pPr algn="ctr"/>
            <a:r>
              <a:rPr lang="en-US" sz="3200">
                <a:solidFill>
                  <a:srgbClr val="996633"/>
                </a:solidFill>
                <a:latin typeface="Arial"/>
              </a:rPr>
              <a:t>Socket</a:t>
            </a:r>
            <a:endParaRPr/>
          </a:p>
        </p:txBody>
      </p:sp>
      <p:sp>
        <p:nvSpPr>
          <p:cNvPr id="235" name="TextShape 2"/>
          <p:cNvSpPr txBox="1"/>
          <p:nvPr/>
        </p:nvSpPr>
        <p:spPr>
          <a:xfrm>
            <a:off x="612720" y="1278720"/>
            <a:ext cx="8152560" cy="5136840"/>
          </a:xfrm>
          <a:prstGeom prst="rect">
            <a:avLst/>
          </a:prstGeom>
        </p:spPr>
        <p:txBody>
          <a:bodyPr lIns="0" rIns="0" tIns="0" bIns="0" anchor="ctr"/>
          <a:p>
            <a:pPr>
              <a:buSzPct val="45000"/>
              <a:buFont typeface="StarSymbol"/>
              <a:buChar char=""/>
            </a:pPr>
            <a:endParaRPr/>
          </a:p>
          <a:p>
            <a:pPr>
              <a:buSzPct val="45000"/>
              <a:buFont typeface="StarSymbol"/>
              <a:buChar char=""/>
            </a:pPr>
            <a:r>
              <a:rPr lang="en-US" sz="2200">
                <a:latin typeface="Book Antiqua"/>
              </a:rPr>
              <a:t>A socket is one endpoint of a two-way communication link between two programs running on the network. </a:t>
            </a:r>
            <a:endParaRPr/>
          </a:p>
          <a:p>
            <a:pPr>
              <a:buSzPct val="45000"/>
              <a:buFont typeface="StarSymbol"/>
              <a:buChar char=""/>
            </a:pPr>
            <a:r>
              <a:rPr lang="en-US" sz="2200">
                <a:latin typeface="Book Antiqua"/>
              </a:rPr>
              <a:t>A socket is bound to a port number so that the TCP layer can identify the application that data is destined to be sent.</a:t>
            </a:r>
            <a:endParaRPr/>
          </a:p>
          <a:p>
            <a:pPr>
              <a:buSzPct val="45000"/>
              <a:buFont typeface="StarSymbol"/>
              <a:buChar char=""/>
            </a:pPr>
            <a:endParaRPr/>
          </a:p>
          <a:p>
            <a:pPr>
              <a:buSzPct val="45000"/>
              <a:buFont typeface="StarSymbol"/>
              <a:buChar char=""/>
            </a:pPr>
            <a:r>
              <a:rPr lang="en-US" sz="2200">
                <a:latin typeface="Book Antiqua"/>
              </a:rPr>
              <a:t>Normally, a server runs on a specific computer and has a socket that is bound to a specific port number.</a:t>
            </a:r>
            <a:endParaRPr/>
          </a:p>
          <a:p>
            <a:pPr>
              <a:buSzPct val="45000"/>
              <a:buFont typeface="StarSymbol"/>
              <a:buChar char=""/>
            </a:pPr>
            <a:r>
              <a:rPr lang="en-US" sz="2200">
                <a:latin typeface="Book Antiqua"/>
              </a:rPr>
              <a:t>The server just waits, listening to the socket for a client to make a connection request.</a:t>
            </a:r>
            <a:endParaRPr/>
          </a:p>
          <a:p>
            <a:pPr>
              <a:buSzPct val="45000"/>
              <a:buFont typeface="StarSymbol"/>
              <a:buChar char=""/>
            </a:pPr>
            <a:r>
              <a:rPr lang="en-US" sz="2200">
                <a:latin typeface="Arial"/>
              </a:rPr>
              <a:t>On the client-side: The client knows the hostname of the machine on which the server is running and the port number to which the server is connected. </a:t>
            </a:r>
            <a:endParaRPr/>
          </a:p>
          <a:p>
            <a:pPr>
              <a:buSzPct val="45000"/>
              <a:buFont typeface="StarSymbol"/>
              <a:buChar char=""/>
            </a:pPr>
            <a:r>
              <a:rPr lang="en-US" sz="2200">
                <a:latin typeface="Arial"/>
              </a:rPr>
              <a:t>To make a connection request, the client tries to make contact with the server on the server's machine and port. </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612720" y="228600"/>
            <a:ext cx="8152560" cy="990360"/>
          </a:xfrm>
          <a:prstGeom prst="rect">
            <a:avLst/>
          </a:prstGeom>
        </p:spPr>
        <p:txBody>
          <a:bodyPr lIns="0" rIns="0" tIns="0" bIns="0" anchor="ctr"/>
          <a:p>
            <a:pPr algn="ctr"/>
            <a:endParaRPr/>
          </a:p>
        </p:txBody>
      </p:sp>
      <p:sp>
        <p:nvSpPr>
          <p:cNvPr id="164" name="TextShape 2"/>
          <p:cNvSpPr txBox="1"/>
          <p:nvPr/>
        </p:nvSpPr>
        <p:spPr>
          <a:xfrm>
            <a:off x="457200" y="1604520"/>
            <a:ext cx="8229240" cy="3977280"/>
          </a:xfrm>
          <a:prstGeom prst="rect">
            <a:avLst/>
          </a:prstGeom>
        </p:spPr>
        <p:txBody>
          <a:bodyPr lIns="0" rIns="0" tIns="0" bIns="0" anchor="ctr"/>
          <a:p>
            <a:pPr algn="ctr"/>
            <a:endParaRPr/>
          </a:p>
        </p:txBody>
      </p:sp>
      <p:pic>
        <p:nvPicPr>
          <p:cNvPr id="165" name="" descr=""/>
          <p:cNvPicPr/>
          <p:nvPr/>
        </p:nvPicPr>
        <p:blipFill>
          <a:blip r:embed="rId1"/>
          <a:stretch>
            <a:fillRect/>
          </a:stretch>
        </p:blipFill>
        <p:spPr>
          <a:xfrm>
            <a:off x="956880" y="2368080"/>
            <a:ext cx="7253640" cy="1931400"/>
          </a:xfrm>
          <a:prstGeom prst="rect">
            <a:avLst/>
          </a:prstGeom>
          <a:ln>
            <a:noFill/>
          </a:ln>
        </p:spPr>
      </p:pic>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TextShape 1"/>
          <p:cNvSpPr txBox="1"/>
          <p:nvPr/>
        </p:nvSpPr>
        <p:spPr>
          <a:xfrm>
            <a:off x="612720" y="228600"/>
            <a:ext cx="8152560" cy="990360"/>
          </a:xfrm>
          <a:prstGeom prst="rect">
            <a:avLst/>
          </a:prstGeom>
        </p:spPr>
        <p:txBody>
          <a:bodyPr lIns="0" rIns="0" tIns="0" bIns="0" anchor="ctr"/>
          <a:p>
            <a:pPr algn="ctr"/>
            <a:r>
              <a:rPr lang="en-US" sz="4400">
                <a:solidFill>
                  <a:srgbClr val="996633"/>
                </a:solidFill>
                <a:latin typeface="Arial"/>
              </a:rPr>
              <a:t>Socket</a:t>
            </a:r>
            <a:endParaRPr/>
          </a:p>
        </p:txBody>
      </p:sp>
      <p:sp>
        <p:nvSpPr>
          <p:cNvPr id="237" name="TextShape 2"/>
          <p:cNvSpPr txBox="1"/>
          <p:nvPr/>
        </p:nvSpPr>
        <p:spPr>
          <a:xfrm>
            <a:off x="612720" y="1600200"/>
            <a:ext cx="8152560" cy="4494960"/>
          </a:xfrm>
          <a:prstGeom prst="rect">
            <a:avLst/>
          </a:prstGeom>
        </p:spPr>
        <p:txBody>
          <a:bodyPr lIns="0" rIns="0" tIns="0" bIns="0"/>
          <a:p>
            <a:pPr algn="just"/>
            <a:r>
              <a:rPr b="1" lang="en-US" sz="2000">
                <a:latin typeface="Book Antiqua"/>
              </a:rPr>
              <a:t>SOCKET PROGRAMMING</a:t>
            </a:r>
            <a:endParaRPr/>
          </a:p>
          <a:p>
            <a:pPr algn="just"/>
            <a:endParaRPr/>
          </a:p>
          <a:p>
            <a:pPr algn="just"/>
            <a:r>
              <a:rPr lang="en-US">
                <a:latin typeface="Book Antiqua"/>
              </a:rPr>
              <a:t>CLIENT SIDE PROGRAMMING</a:t>
            </a:r>
            <a:endParaRPr/>
          </a:p>
          <a:p>
            <a:pPr algn="just"/>
            <a:endParaRPr/>
          </a:p>
          <a:p>
            <a:pPr algn="just"/>
            <a:r>
              <a:rPr lang="en-US">
                <a:latin typeface="Book Antiqua"/>
              </a:rPr>
              <a:t>SERVER SIDE PROGRAMMING</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TextShape 1"/>
          <p:cNvSpPr txBox="1"/>
          <p:nvPr/>
        </p:nvSpPr>
        <p:spPr>
          <a:xfrm>
            <a:off x="612720" y="228600"/>
            <a:ext cx="8152560" cy="990360"/>
          </a:xfrm>
          <a:prstGeom prst="rect">
            <a:avLst/>
          </a:prstGeom>
        </p:spPr>
        <p:txBody>
          <a:bodyPr lIns="0" rIns="0" tIns="0" bIns="0" anchor="ctr"/>
          <a:p>
            <a:pPr algn="ctr"/>
            <a:r>
              <a:rPr lang="en-US" sz="2200">
                <a:solidFill>
                  <a:srgbClr val="996633"/>
                </a:solidFill>
                <a:latin typeface="Arial"/>
              </a:rPr>
              <a:t>Client side socket programming</a:t>
            </a:r>
            <a:endParaRPr/>
          </a:p>
        </p:txBody>
      </p:sp>
      <p:sp>
        <p:nvSpPr>
          <p:cNvPr id="239" name="TextShape 2"/>
          <p:cNvSpPr txBox="1"/>
          <p:nvPr/>
        </p:nvSpPr>
        <p:spPr>
          <a:xfrm>
            <a:off x="612720" y="1600200"/>
            <a:ext cx="8152560" cy="4494960"/>
          </a:xfrm>
          <a:prstGeom prst="rect">
            <a:avLst/>
          </a:prstGeom>
        </p:spPr>
        <p:txBody>
          <a:bodyPr lIns="0" rIns="0" tIns="0" bIns="0"/>
          <a:p>
            <a:pPr algn="just"/>
            <a:r>
              <a:rPr b="1" lang="en-US" sz="1700">
                <a:latin typeface="Lucida Console"/>
              </a:rPr>
              <a:t>Socket client;</a:t>
            </a:r>
            <a:endParaRPr/>
          </a:p>
          <a:p>
            <a:pPr algn="just"/>
            <a:endParaRPr/>
          </a:p>
          <a:p>
            <a:pPr algn="just"/>
            <a:r>
              <a:rPr b="1" lang="en-US" sz="1700">
                <a:latin typeface="Lucida Console"/>
              </a:rPr>
              <a:t>try{</a:t>
            </a:r>
            <a:endParaRPr/>
          </a:p>
          <a:p>
            <a:pPr algn="just"/>
            <a:r>
              <a:rPr b="1" lang="en-US" sz="1700">
                <a:latin typeface="Lucida Console"/>
              </a:rPr>
              <a:t>client = new Socket("127.0.0.1",5001);</a:t>
            </a:r>
            <a:endParaRPr/>
          </a:p>
          <a:p>
            <a:pPr algn="just"/>
            <a:r>
              <a:rPr b="1" lang="en-US" sz="3200">
                <a:latin typeface="Lucida Console"/>
                <a:ea typeface="Lucida Console"/>
              </a:rPr>
              <a:t>    </a:t>
            </a:r>
            <a:r>
              <a:rPr b="1" lang="en-US" sz="1700">
                <a:latin typeface="Lucida Console"/>
                <a:ea typeface="Lucida Console"/>
              </a:rPr>
              <a:t>}</a:t>
            </a:r>
            <a:endParaRPr/>
          </a:p>
          <a:p>
            <a:pPr algn="just"/>
            <a:endParaRPr/>
          </a:p>
          <a:p>
            <a:pPr algn="just"/>
            <a:r>
              <a:rPr b="1" lang="en-US" sz="1700">
                <a:latin typeface="Lucida Console"/>
              </a:rPr>
              <a:t>catch(Exception ae1)</a:t>
            </a:r>
            <a:endParaRPr/>
          </a:p>
          <a:p>
            <a:pPr algn="just"/>
            <a:r>
              <a:rPr b="1" lang="en-US" sz="3200">
                <a:latin typeface="Lucida Console"/>
                <a:ea typeface="Lucida Console"/>
              </a:rPr>
              <a:t>    </a:t>
            </a:r>
            <a:r>
              <a:rPr b="1" lang="en-US" sz="1700">
                <a:latin typeface="Lucida Console"/>
                <a:ea typeface="Lucida Console"/>
              </a:rPr>
              <a:t>{</a:t>
            </a:r>
            <a:endParaRPr/>
          </a:p>
          <a:p>
            <a:pPr algn="just"/>
            <a:r>
              <a:rPr b="1" lang="en-US" sz="3200">
                <a:latin typeface="Lucida Console"/>
                <a:ea typeface="Lucida Console"/>
              </a:rPr>
              <a:t> </a:t>
            </a:r>
            <a:r>
              <a:rPr b="1" lang="en-US" sz="1700">
                <a:latin typeface="Lucida Console"/>
                <a:ea typeface="Lucida Console"/>
              </a:rPr>
              <a:t>//Unable to Create Socket</a:t>
            </a:r>
            <a:endParaRPr/>
          </a:p>
          <a:p>
            <a:pPr algn="just"/>
            <a:r>
              <a:rPr b="1" lang="en-US" sz="3200">
                <a:latin typeface="Lucida Console"/>
                <a:ea typeface="Lucida Console"/>
              </a:rPr>
              <a:t> </a:t>
            </a:r>
            <a:r>
              <a:rPr b="1" lang="en-US" sz="1700">
                <a:latin typeface="Lucida Console"/>
                <a:ea typeface="Lucida Console"/>
              </a:rPr>
              <a:t>}</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612720" y="228600"/>
            <a:ext cx="8152560" cy="990360"/>
          </a:xfrm>
          <a:prstGeom prst="rect">
            <a:avLst/>
          </a:prstGeom>
        </p:spPr>
        <p:txBody>
          <a:bodyPr lIns="0" rIns="0" tIns="0" bIns="0" anchor="ctr"/>
          <a:p>
            <a:pPr algn="just"/>
            <a:r>
              <a:rPr b="1" lang="en-US" sz="2000">
                <a:solidFill>
                  <a:srgbClr val="000000"/>
                </a:solidFill>
                <a:latin typeface="Book Antiqua"/>
                <a:ea typeface="Book Antiqua"/>
              </a:rPr>
              <a:t>SERVER SIDE PROGRAMMING</a:t>
            </a:r>
            <a:endParaRPr/>
          </a:p>
        </p:txBody>
      </p:sp>
      <p:sp>
        <p:nvSpPr>
          <p:cNvPr id="241" name="TextShape 2"/>
          <p:cNvSpPr txBox="1"/>
          <p:nvPr/>
        </p:nvSpPr>
        <p:spPr>
          <a:xfrm>
            <a:off x="612720" y="1600200"/>
            <a:ext cx="8152560" cy="4494960"/>
          </a:xfrm>
          <a:prstGeom prst="rect">
            <a:avLst/>
          </a:prstGeom>
        </p:spPr>
        <p:txBody>
          <a:bodyPr lIns="0" rIns="0" tIns="0" bIns="0"/>
          <a:p>
            <a:pPr algn="just"/>
            <a:r>
              <a:rPr b="1" lang="en-US" sz="1700">
                <a:latin typeface="Lucida Console"/>
              </a:rPr>
              <a:t>ServerSocket(Port No)</a:t>
            </a:r>
            <a:endParaRPr/>
          </a:p>
          <a:p>
            <a:pPr algn="just"/>
            <a:r>
              <a:rPr b="1" lang="en-US" sz="1700">
                <a:latin typeface="Lucida Console"/>
              </a:rPr>
              <a:t>try{</a:t>
            </a:r>
            <a:endParaRPr/>
          </a:p>
          <a:p>
            <a:pPr algn="just"/>
            <a:r>
              <a:rPr b="1" lang="en-US" sz="1700">
                <a:latin typeface="Lucida Console"/>
              </a:rPr>
              <a:t>ServerSocket server=new ServerSocket(5001);</a:t>
            </a:r>
            <a:endParaRPr/>
          </a:p>
          <a:p>
            <a:pPr algn="just"/>
            <a:r>
              <a:rPr b="1" lang="en-US" sz="1700">
                <a:latin typeface="Lucida Console"/>
              </a:rPr>
              <a:t>}</a:t>
            </a:r>
            <a:endParaRPr/>
          </a:p>
          <a:p>
            <a:pPr algn="just"/>
            <a:endParaRPr/>
          </a:p>
          <a:p>
            <a:pPr algn="just"/>
            <a:r>
              <a:rPr b="1" lang="en-US" sz="1700">
                <a:latin typeface="Lucida Console"/>
              </a:rPr>
              <a:t>catch(Exception ae1)</a:t>
            </a:r>
            <a:endParaRPr/>
          </a:p>
          <a:p>
            <a:pPr algn="just"/>
            <a:r>
              <a:rPr b="1" lang="en-US" sz="1700">
                <a:latin typeface="Lucida Console"/>
              </a:rPr>
              <a:t>{ </a:t>
            </a:r>
            <a:endParaRPr/>
          </a:p>
          <a:p>
            <a:pPr algn="just"/>
            <a:r>
              <a:rPr b="1" lang="en-US" sz="3200">
                <a:latin typeface="Lucida Console"/>
                <a:ea typeface="Lucida Console"/>
              </a:rPr>
              <a:t> </a:t>
            </a:r>
            <a:r>
              <a:rPr b="1" lang="en-US" sz="1700">
                <a:latin typeface="Lucida Console"/>
                <a:ea typeface="Lucida Console"/>
              </a:rPr>
              <a:t>// Cannot Start the Server</a:t>
            </a:r>
            <a:endParaRPr/>
          </a:p>
          <a:p>
            <a:pPr algn="just"/>
            <a:r>
              <a:rPr b="1" lang="en-US" sz="1700">
                <a:latin typeface="Lucida Console"/>
              </a:rPr>
              <a:t>}</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TextShape 1"/>
          <p:cNvSpPr txBox="1"/>
          <p:nvPr/>
        </p:nvSpPr>
        <p:spPr>
          <a:xfrm>
            <a:off x="612720" y="228600"/>
            <a:ext cx="8152560" cy="990360"/>
          </a:xfrm>
          <a:prstGeom prst="rect">
            <a:avLst/>
          </a:prstGeom>
        </p:spPr>
        <p:txBody>
          <a:bodyPr lIns="0" rIns="0" tIns="0" bIns="0" anchor="ctr"/>
          <a:p>
            <a:pPr algn="ctr"/>
            <a:r>
              <a:rPr lang="en-US" sz="3200">
                <a:solidFill>
                  <a:srgbClr val="996633"/>
                </a:solidFill>
                <a:latin typeface="Arial"/>
              </a:rPr>
              <a:t>Congestion Control in TCP</a:t>
            </a:r>
            <a:endParaRPr/>
          </a:p>
        </p:txBody>
      </p:sp>
      <p:sp>
        <p:nvSpPr>
          <p:cNvPr id="243" name="TextShape 2"/>
          <p:cNvSpPr txBox="1"/>
          <p:nvPr/>
        </p:nvSpPr>
        <p:spPr>
          <a:xfrm>
            <a:off x="612720" y="1600200"/>
            <a:ext cx="8152560" cy="4494960"/>
          </a:xfrm>
          <a:prstGeom prst="rect">
            <a:avLst/>
          </a:prstGeom>
        </p:spPr>
        <p:txBody>
          <a:bodyPr lIns="0" rIns="0" tIns="0" bIns="0"/>
          <a:p>
            <a:r>
              <a:rPr lang="en-US" sz="2200">
                <a:latin typeface="Arial"/>
              </a:rPr>
              <a:t>TCP assumes that the cause of a lost segment is due to congestion </a:t>
            </a:r>
            <a:r>
              <a:rPr lang="en-US" sz="2200">
                <a:latin typeface="Arial"/>
              </a:rPr>
              <a:t>
</a:t>
            </a:r>
            <a:r>
              <a:rPr lang="en-US" sz="2200">
                <a:latin typeface="Arial"/>
              </a:rPr>
              <a:t>in the network.</a:t>
            </a:r>
            <a:endParaRPr/>
          </a:p>
          <a:p>
            <a:endParaRPr/>
          </a:p>
          <a:p>
            <a:r>
              <a:rPr lang="en-US" sz="2200">
                <a:latin typeface="Arial"/>
              </a:rPr>
              <a:t>If the cause of the lost segment is congestion, retransmission of the segment does not remove </a:t>
            </a:r>
            <a:r>
              <a:rPr lang="en-US" sz="2200">
                <a:latin typeface="Arial"/>
              </a:rPr>
              <a:t>
</a:t>
            </a:r>
            <a:r>
              <a:rPr lang="en-US" sz="2200">
                <a:latin typeface="Arial"/>
              </a:rPr>
              <a:t>the cause—it aggravates it.</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44" name="CustomShape 1"/>
          <p:cNvSpPr/>
          <p:nvPr/>
        </p:nvSpPr>
        <p:spPr>
          <a:xfrm>
            <a:off x="990720" y="90360"/>
            <a:ext cx="5715000" cy="581400"/>
          </a:xfrm>
          <a:prstGeom prst="rect">
            <a:avLst/>
          </a:prstGeom>
          <a:noFill/>
          <a:ln>
            <a:noFill/>
          </a:ln>
        </p:spPr>
        <p:txBody>
          <a:bodyPr lIns="90000" rIns="90000" tIns="46800" bIns="46800"/>
          <a:p>
            <a:pPr>
              <a:buFont typeface="Times New Roman"/>
              <a:buChar char="•"/>
            </a:pPr>
            <a:r>
              <a:rPr lang="en-US" sz="3200">
                <a:solidFill>
                  <a:srgbClr val="996633"/>
                </a:solidFill>
                <a:latin typeface="Arial"/>
              </a:rPr>
              <a:t>   </a:t>
            </a:r>
            <a:r>
              <a:rPr lang="en-US" sz="3200">
                <a:solidFill>
                  <a:srgbClr val="996633"/>
                </a:solidFill>
                <a:latin typeface="Arial"/>
              </a:rPr>
              <a:t>FIFO queue</a:t>
            </a:r>
            <a:endParaRPr/>
          </a:p>
        </p:txBody>
      </p:sp>
      <p:pic>
        <p:nvPicPr>
          <p:cNvPr id="245" name="" descr=""/>
          <p:cNvPicPr/>
          <p:nvPr/>
        </p:nvPicPr>
        <p:blipFill>
          <a:blip r:embed="rId1"/>
          <a:stretch>
            <a:fillRect/>
          </a:stretch>
        </p:blipFill>
        <p:spPr>
          <a:xfrm>
            <a:off x="787320" y="2743200"/>
            <a:ext cx="7569360" cy="136692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46" name="CustomShape 1"/>
          <p:cNvSpPr/>
          <p:nvPr/>
        </p:nvSpPr>
        <p:spPr>
          <a:xfrm>
            <a:off x="990720" y="90360"/>
            <a:ext cx="5715000" cy="581400"/>
          </a:xfrm>
          <a:prstGeom prst="rect">
            <a:avLst/>
          </a:prstGeom>
          <a:noFill/>
          <a:ln>
            <a:noFill/>
          </a:ln>
        </p:spPr>
        <p:txBody>
          <a:bodyPr lIns="90000" rIns="90000" tIns="46800" bIns="46800"/>
          <a:p>
            <a:pPr>
              <a:buFont typeface="Times New Roman"/>
              <a:buChar char="•"/>
            </a:pPr>
            <a:r>
              <a:rPr lang="en-US" sz="3200">
                <a:solidFill>
                  <a:srgbClr val="996633"/>
                </a:solidFill>
                <a:latin typeface="Arial"/>
              </a:rPr>
              <a:t>   </a:t>
            </a:r>
            <a:r>
              <a:rPr lang="en-US" sz="3200">
                <a:solidFill>
                  <a:srgbClr val="996633"/>
                </a:solidFill>
                <a:latin typeface="Arial"/>
              </a:rPr>
              <a:t>Priority queuing</a:t>
            </a:r>
            <a:endParaRPr/>
          </a:p>
        </p:txBody>
      </p:sp>
      <p:pic>
        <p:nvPicPr>
          <p:cNvPr id="247" name="" descr=""/>
          <p:cNvPicPr/>
          <p:nvPr/>
        </p:nvPicPr>
        <p:blipFill>
          <a:blip r:embed="rId1"/>
          <a:stretch>
            <a:fillRect/>
          </a:stretch>
        </p:blipFill>
        <p:spPr>
          <a:xfrm>
            <a:off x="76320" y="2465280"/>
            <a:ext cx="8839080" cy="317340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48" name="CustomShape 1"/>
          <p:cNvSpPr/>
          <p:nvPr/>
        </p:nvSpPr>
        <p:spPr>
          <a:xfrm>
            <a:off x="990720" y="90360"/>
            <a:ext cx="5715000" cy="581400"/>
          </a:xfrm>
          <a:prstGeom prst="rect">
            <a:avLst/>
          </a:prstGeom>
          <a:noFill/>
          <a:ln>
            <a:noFill/>
          </a:ln>
        </p:spPr>
        <p:txBody>
          <a:bodyPr lIns="90000" rIns="90000" tIns="46800" bIns="46800"/>
          <a:p>
            <a:pPr>
              <a:buFont typeface="Times New Roman"/>
              <a:buChar char="•"/>
            </a:pPr>
            <a:r>
              <a:rPr b="1" lang="en-US" sz="3200">
                <a:solidFill>
                  <a:srgbClr val="996633"/>
                </a:solidFill>
                <a:latin typeface="Arial"/>
              </a:rPr>
              <a:t>   </a:t>
            </a:r>
            <a:r>
              <a:rPr b="1" lang="en-US" sz="3200">
                <a:solidFill>
                  <a:srgbClr val="996633"/>
                </a:solidFill>
                <a:latin typeface="Arial"/>
              </a:rPr>
              <a:t>Leaky bucket</a:t>
            </a:r>
            <a:endParaRPr/>
          </a:p>
        </p:txBody>
      </p:sp>
      <p:pic>
        <p:nvPicPr>
          <p:cNvPr id="249" name="" descr=""/>
          <p:cNvPicPr/>
          <p:nvPr/>
        </p:nvPicPr>
        <p:blipFill>
          <a:blip r:embed="rId1"/>
          <a:stretch>
            <a:fillRect/>
          </a:stretch>
        </p:blipFill>
        <p:spPr>
          <a:xfrm>
            <a:off x="905040" y="1279440"/>
            <a:ext cx="7333920" cy="429444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50" name="CustomShape 1"/>
          <p:cNvSpPr/>
          <p:nvPr/>
        </p:nvSpPr>
        <p:spPr>
          <a:xfrm>
            <a:off x="990720" y="90360"/>
            <a:ext cx="7238880" cy="1068840"/>
          </a:xfrm>
          <a:prstGeom prst="rect">
            <a:avLst/>
          </a:prstGeom>
          <a:noFill/>
          <a:ln>
            <a:noFill/>
          </a:ln>
        </p:spPr>
        <p:txBody>
          <a:bodyPr lIns="90000" rIns="90000" tIns="46800" bIns="46800"/>
          <a:p>
            <a:pPr>
              <a:buFont typeface="Times New Roman"/>
              <a:buChar char="•"/>
            </a:pPr>
            <a:r>
              <a:rPr b="1" lang="en-US" sz="3200">
                <a:solidFill>
                  <a:srgbClr val="996633"/>
                </a:solidFill>
                <a:latin typeface="Arial"/>
              </a:rPr>
              <a:t>   </a:t>
            </a:r>
            <a:r>
              <a:rPr b="1" lang="en-US" sz="3200">
                <a:solidFill>
                  <a:srgbClr val="996633"/>
                </a:solidFill>
                <a:latin typeface="Arial"/>
              </a:rPr>
              <a:t>Leaky bucket implementation</a:t>
            </a:r>
            <a:endParaRPr/>
          </a:p>
        </p:txBody>
      </p:sp>
      <p:pic>
        <p:nvPicPr>
          <p:cNvPr id="251" name="" descr=""/>
          <p:cNvPicPr/>
          <p:nvPr/>
        </p:nvPicPr>
        <p:blipFill>
          <a:blip r:embed="rId1"/>
          <a:stretch>
            <a:fillRect/>
          </a:stretch>
        </p:blipFill>
        <p:spPr>
          <a:xfrm>
            <a:off x="787320" y="2152800"/>
            <a:ext cx="7569360" cy="254772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TextShape 1"/>
          <p:cNvSpPr txBox="1"/>
          <p:nvPr/>
        </p:nvSpPr>
        <p:spPr>
          <a:xfrm>
            <a:off x="457200" y="273600"/>
            <a:ext cx="8229240" cy="1144800"/>
          </a:xfrm>
          <a:prstGeom prst="rect">
            <a:avLst/>
          </a:prstGeom>
        </p:spPr>
        <p:txBody>
          <a:bodyPr lIns="0" rIns="0" tIns="0" bIns="0" anchor="ctr"/>
          <a:p>
            <a:endParaRPr/>
          </a:p>
        </p:txBody>
      </p:sp>
      <p:sp>
        <p:nvSpPr>
          <p:cNvPr id="253" name="TextShape 2"/>
          <p:cNvSpPr txBox="1"/>
          <p:nvPr/>
        </p:nvSpPr>
        <p:spPr>
          <a:xfrm>
            <a:off x="457200" y="1604520"/>
            <a:ext cx="8229240" cy="3977280"/>
          </a:xfrm>
          <a:prstGeom prst="rect">
            <a:avLst/>
          </a:prstGeom>
        </p:spPr>
        <p:txBody>
          <a:bodyPr lIns="0" rIns="0" tIns="0" bIns="0" anchor="ctr"/>
          <a:p>
            <a:r>
              <a:rPr b="1" i="1" lang="en-US" sz="2200">
                <a:latin typeface="Tahoma"/>
              </a:rPr>
              <a:t>A leaky bucket algorithm shapes bursty traffic into fixed-rate traffic by averaging the data rate. It may drop the packets if the bucket is full. </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54" name="CustomShape 1"/>
          <p:cNvSpPr/>
          <p:nvPr/>
        </p:nvSpPr>
        <p:spPr>
          <a:xfrm>
            <a:off x="990720" y="90360"/>
            <a:ext cx="5715000" cy="368280"/>
          </a:xfrm>
          <a:prstGeom prst="rect">
            <a:avLst/>
          </a:prstGeom>
          <a:noFill/>
          <a:ln>
            <a:noFill/>
          </a:ln>
        </p:spPr>
        <p:txBody>
          <a:bodyPr lIns="90000" rIns="90000" tIns="46800" bIns="46800"/>
          <a:p>
            <a:pPr>
              <a:buFont typeface="Times New Roman"/>
              <a:buChar char="•"/>
            </a:pPr>
            <a:r>
              <a:rPr b="1" lang="en-US">
                <a:solidFill>
                  <a:srgbClr val="996633"/>
                </a:solidFill>
                <a:latin typeface="Arial"/>
              </a:rPr>
              <a:t>    </a:t>
            </a:r>
            <a:r>
              <a:rPr b="1" lang="en-US">
                <a:solidFill>
                  <a:srgbClr val="996633"/>
                </a:solidFill>
                <a:latin typeface="Arial"/>
              </a:rPr>
              <a:t>Token bucket</a:t>
            </a:r>
            <a:endParaRPr/>
          </a:p>
        </p:txBody>
      </p:sp>
      <p:pic>
        <p:nvPicPr>
          <p:cNvPr id="255" name="" descr=""/>
          <p:cNvPicPr/>
          <p:nvPr/>
        </p:nvPicPr>
        <p:blipFill>
          <a:blip r:embed="rId1"/>
          <a:stretch>
            <a:fillRect/>
          </a:stretch>
        </p:blipFill>
        <p:spPr>
          <a:xfrm>
            <a:off x="728640" y="1274760"/>
            <a:ext cx="7686720" cy="430200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Transport Layer : </a:t>
            </a:r>
            <a:r>
              <a:rPr lang="en-US" sz="2400">
                <a:solidFill>
                  <a:srgbClr val="775f55"/>
                </a:solidFill>
                <a:latin typeface="Calibri"/>
              </a:rPr>
              <a:t>Duties ??</a:t>
            </a:r>
            <a:endParaRPr/>
          </a:p>
        </p:txBody>
      </p:sp>
      <p:sp>
        <p:nvSpPr>
          <p:cNvPr id="167"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5360F48F-BC46-4E40-84AF-142BC24D41FB}" type="slidenum">
              <a:rPr b="1" lang="en-US" sz="1400">
                <a:solidFill>
                  <a:srgbClr val="ffffff"/>
                </a:solidFill>
                <a:latin typeface="Calibri"/>
              </a:rPr>
              <a:t>&lt;number&gt;</a:t>
            </a:fld>
            <a:endParaRPr/>
          </a:p>
        </p:txBody>
      </p:sp>
      <p:sp>
        <p:nvSpPr>
          <p:cNvPr id="168"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169"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170" name="Picture 11" descr=""/>
          <p:cNvPicPr/>
          <p:nvPr/>
        </p:nvPicPr>
        <p:blipFill>
          <a:blip r:embed="rId1"/>
          <a:stretch>
            <a:fillRect/>
          </a:stretch>
        </p:blipFill>
        <p:spPr>
          <a:xfrm>
            <a:off x="992160" y="2077920"/>
            <a:ext cx="7236720" cy="3331800"/>
          </a:xfrm>
          <a:prstGeom prst="rect">
            <a:avLst/>
          </a:prstGeom>
          <a:ln w="9360">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Application Layer : </a:t>
            </a:r>
            <a:r>
              <a:rPr lang="en-US" sz="2400">
                <a:solidFill>
                  <a:srgbClr val="775f55"/>
                </a:solidFill>
                <a:latin typeface="Calibri"/>
              </a:rPr>
              <a:t>Duties ??</a:t>
            </a:r>
            <a:endParaRPr/>
          </a:p>
        </p:txBody>
      </p:sp>
      <p:sp>
        <p:nvSpPr>
          <p:cNvPr id="257"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4D95485A-171E-4544-AE4A-957414B7DC56}" type="slidenum">
              <a:rPr b="1" lang="en-US" sz="1400">
                <a:solidFill>
                  <a:srgbClr val="ffffff"/>
                </a:solidFill>
                <a:latin typeface="Calibri"/>
              </a:rPr>
              <a:t>&lt;number&gt;</a:t>
            </a:fld>
            <a:endParaRPr/>
          </a:p>
        </p:txBody>
      </p:sp>
      <p:sp>
        <p:nvSpPr>
          <p:cNvPr id="258"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259"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260" name="Picture 11" descr=""/>
          <p:cNvPicPr/>
          <p:nvPr/>
        </p:nvPicPr>
        <p:blipFill>
          <a:blip r:embed="rId1"/>
          <a:stretch>
            <a:fillRect/>
          </a:stretch>
        </p:blipFill>
        <p:spPr>
          <a:xfrm>
            <a:off x="1764360" y="2016720"/>
            <a:ext cx="5562000" cy="3935880"/>
          </a:xfrm>
          <a:prstGeom prst="rect">
            <a:avLst/>
          </a:prstGeom>
          <a:ln w="9360">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Application Layer : </a:t>
            </a:r>
            <a:r>
              <a:rPr lang="en-US" sz="2400">
                <a:solidFill>
                  <a:srgbClr val="775f55"/>
                </a:solidFill>
                <a:latin typeface="Calibri"/>
              </a:rPr>
              <a:t>Application Services</a:t>
            </a:r>
            <a:endParaRPr/>
          </a:p>
        </p:txBody>
      </p:sp>
      <p:sp>
        <p:nvSpPr>
          <p:cNvPr id="262"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5B4A1BBD-0719-49D1-B983-2B31C9EB789F}" type="slidenum">
              <a:rPr b="1" lang="en-US" sz="1400">
                <a:solidFill>
                  <a:srgbClr val="ffffff"/>
                </a:solidFill>
                <a:latin typeface="Calibri"/>
              </a:rPr>
              <a:t>&lt;number&gt;</a:t>
            </a:fld>
            <a:endParaRPr/>
          </a:p>
        </p:txBody>
      </p:sp>
      <p:sp>
        <p:nvSpPr>
          <p:cNvPr id="263"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264"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265" name="Picture 11" descr=""/>
          <p:cNvPicPr/>
          <p:nvPr/>
        </p:nvPicPr>
        <p:blipFill>
          <a:blip r:embed="rId1"/>
          <a:stretch>
            <a:fillRect/>
          </a:stretch>
        </p:blipFill>
        <p:spPr>
          <a:xfrm>
            <a:off x="945360" y="2127960"/>
            <a:ext cx="7524000" cy="3521880"/>
          </a:xfrm>
          <a:prstGeom prst="rect">
            <a:avLst/>
          </a:prstGeom>
          <a:ln w="9360">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6"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Client Server Model : </a:t>
            </a:r>
            <a:r>
              <a:rPr lang="en-US" sz="2400">
                <a:solidFill>
                  <a:srgbClr val="775f55"/>
                </a:solidFill>
                <a:latin typeface="Calibri"/>
              </a:rPr>
              <a:t>Generic Diagram</a:t>
            </a:r>
            <a:endParaRPr/>
          </a:p>
        </p:txBody>
      </p:sp>
      <p:sp>
        <p:nvSpPr>
          <p:cNvPr id="267"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E761861F-6ABF-4121-B05C-0318C0E5C868}" type="slidenum">
              <a:rPr b="1" lang="en-US" sz="1400">
                <a:solidFill>
                  <a:srgbClr val="ffffff"/>
                </a:solidFill>
                <a:latin typeface="Calibri"/>
              </a:rPr>
              <a:t>&lt;number&gt;</a:t>
            </a:fld>
            <a:endParaRPr/>
          </a:p>
        </p:txBody>
      </p:sp>
      <p:sp>
        <p:nvSpPr>
          <p:cNvPr id="268"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269"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270" name="Picture 12" descr=""/>
          <p:cNvPicPr/>
          <p:nvPr/>
        </p:nvPicPr>
        <p:blipFill>
          <a:blip r:embed="rId1"/>
          <a:stretch>
            <a:fillRect/>
          </a:stretch>
        </p:blipFill>
        <p:spPr>
          <a:xfrm>
            <a:off x="1345680" y="2931480"/>
            <a:ext cx="6695280" cy="1982160"/>
          </a:xfrm>
          <a:prstGeom prst="rect">
            <a:avLst/>
          </a:prstGeom>
          <a:ln w="9360">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Client Server Relationship</a:t>
            </a:r>
            <a:endParaRPr/>
          </a:p>
        </p:txBody>
      </p:sp>
      <p:sp>
        <p:nvSpPr>
          <p:cNvPr id="272"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AA560F9A-E8EE-4B61-A64B-B5B8270AA951}" type="slidenum">
              <a:rPr b="1" lang="en-US" sz="1400">
                <a:solidFill>
                  <a:srgbClr val="ffffff"/>
                </a:solidFill>
                <a:latin typeface="Calibri"/>
              </a:rPr>
              <a:t>&lt;number&gt;</a:t>
            </a:fld>
            <a:endParaRPr/>
          </a:p>
        </p:txBody>
      </p:sp>
      <p:sp>
        <p:nvSpPr>
          <p:cNvPr id="273"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274"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275" name="Picture 10" descr=""/>
          <p:cNvPicPr/>
          <p:nvPr/>
        </p:nvPicPr>
        <p:blipFill>
          <a:blip r:embed="rId1"/>
          <a:stretch>
            <a:fillRect/>
          </a:stretch>
        </p:blipFill>
        <p:spPr>
          <a:xfrm>
            <a:off x="1747800" y="2278080"/>
            <a:ext cx="5795280" cy="3331440"/>
          </a:xfrm>
          <a:prstGeom prst="rect">
            <a:avLst/>
          </a:prstGeom>
          <a:ln w="9360">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DNS : </a:t>
            </a:r>
            <a:r>
              <a:rPr lang="en-US" sz="2400">
                <a:solidFill>
                  <a:srgbClr val="775f55"/>
                </a:solidFill>
                <a:latin typeface="Calibri"/>
              </a:rPr>
              <a:t>Domain Name System</a:t>
            </a:r>
            <a:endParaRPr/>
          </a:p>
        </p:txBody>
      </p:sp>
      <p:sp>
        <p:nvSpPr>
          <p:cNvPr id="277"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9FE39628-FDC8-445A-8585-120B51455992}" type="slidenum">
              <a:rPr b="1" lang="en-US" sz="1400">
                <a:solidFill>
                  <a:srgbClr val="ffffff"/>
                </a:solidFill>
                <a:latin typeface="Calibri"/>
              </a:rPr>
              <a:t>&lt;number&gt;</a:t>
            </a:fld>
            <a:endParaRPr/>
          </a:p>
        </p:txBody>
      </p:sp>
      <p:sp>
        <p:nvSpPr>
          <p:cNvPr id="278"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9" name="CustomShape 4"/>
          <p:cNvSpPr/>
          <p:nvPr/>
        </p:nvSpPr>
        <p:spPr>
          <a:xfrm>
            <a:off x="612720" y="1828800"/>
            <a:ext cx="8152560" cy="4494960"/>
          </a:xfrm>
          <a:prstGeom prst="rect">
            <a:avLst/>
          </a:prstGeom>
          <a:noFill/>
          <a:ln>
            <a:noFill/>
          </a:ln>
        </p:spPr>
        <p:txBody>
          <a:bodyPr lIns="90000" rIns="90000" tIns="45000" bIns="45000"/>
          <a:p>
            <a:pPr algn="just">
              <a:lnSpc>
                <a:spcPct val="100000"/>
              </a:lnSpc>
              <a:buSzPct val="60000"/>
              <a:buFont typeface="Wingdings" charset="2"/>
              <a:buChar char=""/>
            </a:pPr>
            <a:r>
              <a:rPr lang="en-US">
                <a:solidFill>
                  <a:srgbClr val="000000"/>
                </a:solidFill>
                <a:latin typeface="Verdana"/>
                <a:ea typeface="Verdana"/>
              </a:rPr>
              <a:t>Hierarchical Naming System Built on a Distributed Database.</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Responsible to Translate Human Address into IP Address.</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Example =&gt; How To Verify ?? </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280" name="Picture 7" descr=""/>
          <p:cNvPicPr/>
          <p:nvPr/>
        </p:nvPicPr>
        <p:blipFill>
          <a:blip r:embed="rId1"/>
          <a:stretch>
            <a:fillRect/>
          </a:stretch>
        </p:blipFill>
        <p:spPr>
          <a:xfrm>
            <a:off x="2374200" y="4038480"/>
            <a:ext cx="4711680" cy="184788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Domain Name System : </a:t>
            </a:r>
            <a:r>
              <a:rPr lang="en-US" sz="2400">
                <a:solidFill>
                  <a:srgbClr val="775f55"/>
                </a:solidFill>
                <a:latin typeface="Calibri"/>
              </a:rPr>
              <a:t>Hierarchical Naming</a:t>
            </a:r>
            <a:endParaRPr/>
          </a:p>
        </p:txBody>
      </p:sp>
      <p:sp>
        <p:nvSpPr>
          <p:cNvPr id="282"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A6B6851A-7DBB-42D2-BCC7-9669FCE0B3D5}" type="slidenum">
              <a:rPr b="1" lang="en-US" sz="1400">
                <a:solidFill>
                  <a:srgbClr val="ffffff"/>
                </a:solidFill>
                <a:latin typeface="Calibri"/>
              </a:rPr>
              <a:t>&lt;number&gt;</a:t>
            </a:fld>
            <a:endParaRPr/>
          </a:p>
        </p:txBody>
      </p:sp>
      <p:sp>
        <p:nvSpPr>
          <p:cNvPr id="283"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284"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285" name="Picture 12" descr=""/>
          <p:cNvPicPr/>
          <p:nvPr/>
        </p:nvPicPr>
        <p:blipFill>
          <a:blip r:embed="rId1"/>
          <a:stretch>
            <a:fillRect/>
          </a:stretch>
        </p:blipFill>
        <p:spPr>
          <a:xfrm>
            <a:off x="762120" y="2666880"/>
            <a:ext cx="8135280" cy="2243880"/>
          </a:xfrm>
          <a:prstGeom prst="rect">
            <a:avLst/>
          </a:prstGeom>
          <a:ln w="9360">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Domain Name System : </a:t>
            </a:r>
            <a:r>
              <a:rPr lang="en-US" sz="2400">
                <a:solidFill>
                  <a:srgbClr val="775f55"/>
                </a:solidFill>
                <a:latin typeface="Calibri"/>
              </a:rPr>
              <a:t>Hierarchy of Name Servers</a:t>
            </a:r>
            <a:endParaRPr/>
          </a:p>
        </p:txBody>
      </p:sp>
      <p:sp>
        <p:nvSpPr>
          <p:cNvPr id="287"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EF57BBC2-19D9-40F3-9B6A-9F32CA40A54F}" type="slidenum">
              <a:rPr b="1" lang="en-US" sz="1400">
                <a:solidFill>
                  <a:srgbClr val="ffffff"/>
                </a:solidFill>
                <a:latin typeface="Calibri"/>
              </a:rPr>
              <a:t>&lt;number&gt;</a:t>
            </a:fld>
            <a:endParaRPr/>
          </a:p>
        </p:txBody>
      </p:sp>
      <p:sp>
        <p:nvSpPr>
          <p:cNvPr id="288"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289"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290" name="Picture 10" descr=""/>
          <p:cNvPicPr/>
          <p:nvPr/>
        </p:nvPicPr>
        <p:blipFill>
          <a:blip r:embed="rId1"/>
          <a:stretch>
            <a:fillRect/>
          </a:stretch>
        </p:blipFill>
        <p:spPr>
          <a:xfrm>
            <a:off x="1143000" y="2238120"/>
            <a:ext cx="7085880" cy="3400200"/>
          </a:xfrm>
          <a:prstGeom prst="rect">
            <a:avLst/>
          </a:prstGeom>
          <a:ln w="9360">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Domain Name System : </a:t>
            </a:r>
            <a:r>
              <a:rPr lang="en-US" sz="2400">
                <a:solidFill>
                  <a:srgbClr val="775f55"/>
                </a:solidFill>
                <a:latin typeface="Calibri"/>
              </a:rPr>
              <a:t>Types</a:t>
            </a:r>
            <a:endParaRPr/>
          </a:p>
        </p:txBody>
      </p:sp>
      <p:sp>
        <p:nvSpPr>
          <p:cNvPr id="292"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6004AB41-9304-4FA3-B429-E71E05DC24A8}" type="slidenum">
              <a:rPr b="1" lang="en-US" sz="1400">
                <a:solidFill>
                  <a:srgbClr val="ffffff"/>
                </a:solidFill>
                <a:latin typeface="Calibri"/>
              </a:rPr>
              <a:t>&lt;number&gt;</a:t>
            </a:fld>
            <a:endParaRPr/>
          </a:p>
        </p:txBody>
      </p:sp>
      <p:sp>
        <p:nvSpPr>
          <p:cNvPr id="293"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94" name="CustomShape 4"/>
          <p:cNvSpPr/>
          <p:nvPr/>
        </p:nvSpPr>
        <p:spPr>
          <a:xfrm>
            <a:off x="612720" y="1828800"/>
            <a:ext cx="8152560" cy="4494960"/>
          </a:xfrm>
          <a:prstGeom prst="rect">
            <a:avLst/>
          </a:prstGeom>
          <a:noFill/>
          <a:ln>
            <a:noFill/>
          </a:ln>
        </p:spPr>
        <p:txBody>
          <a:bodyPr lIns="90000" rIns="90000" tIns="45000" bIns="45000"/>
          <a:p>
            <a:pPr algn="just">
              <a:lnSpc>
                <a:spcPct val="100000"/>
              </a:lnSpc>
              <a:buSzPct val="60000"/>
              <a:buFont typeface="Wingdings" charset="2"/>
              <a:buChar char=""/>
            </a:pPr>
            <a:r>
              <a:rPr lang="en-US">
                <a:solidFill>
                  <a:srgbClr val="000000"/>
                </a:solidFill>
                <a:latin typeface="Verdana"/>
                <a:ea typeface="Verdana"/>
              </a:rPr>
              <a:t>Root Name Servers</a:t>
            </a:r>
            <a:endParaRPr/>
          </a:p>
          <a:p>
            <a:pPr lvl="1" algn="just">
              <a:lnSpc>
                <a:spcPct val="100000"/>
              </a:lnSpc>
              <a:buSzPct val="60000"/>
              <a:buFont typeface="Wingdings" charset="2"/>
              <a:buChar char=""/>
            </a:pPr>
            <a:r>
              <a:rPr lang="en-US">
                <a:solidFill>
                  <a:srgbClr val="000000"/>
                </a:solidFill>
                <a:latin typeface="Verdana"/>
                <a:ea typeface="Verdana"/>
              </a:rPr>
              <a:t>Contracts Authoritative Name Server if Mapping Not Found.</a:t>
            </a:r>
            <a:endParaRPr/>
          </a:p>
          <a:p>
            <a:pPr lvl="1" algn="just">
              <a:lnSpc>
                <a:spcPct val="100000"/>
              </a:lnSpc>
              <a:buSzPct val="60000"/>
              <a:buFont typeface="Wingdings" charset="2"/>
              <a:buChar char=""/>
            </a:pPr>
            <a:r>
              <a:rPr lang="en-US">
                <a:solidFill>
                  <a:srgbClr val="000000"/>
                </a:solidFill>
                <a:latin typeface="Verdana"/>
                <a:ea typeface="Verdana"/>
              </a:rPr>
              <a:t>Gets Mapping.</a:t>
            </a:r>
            <a:endParaRPr/>
          </a:p>
          <a:p>
            <a:pPr lvl="1" algn="just">
              <a:lnSpc>
                <a:spcPct val="100000"/>
              </a:lnSpc>
              <a:buSzPct val="60000"/>
              <a:buFont typeface="Wingdings" charset="2"/>
              <a:buChar char=""/>
            </a:pPr>
            <a:r>
              <a:rPr lang="en-US">
                <a:solidFill>
                  <a:srgbClr val="000000"/>
                </a:solidFill>
                <a:latin typeface="Verdana"/>
                <a:ea typeface="Verdana"/>
              </a:rPr>
              <a:t>Returns Mapping to Local Name Server.</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Top Level Domain Servers</a:t>
            </a:r>
            <a:endParaRPr/>
          </a:p>
          <a:p>
            <a:pPr lvl="1" algn="just">
              <a:lnSpc>
                <a:spcPct val="100000"/>
              </a:lnSpc>
              <a:buSzPct val="60000"/>
              <a:buFont typeface="Wingdings" charset="2"/>
              <a:buChar char=""/>
            </a:pPr>
            <a:r>
              <a:rPr lang="en-US">
                <a:solidFill>
                  <a:srgbClr val="000000"/>
                </a:solidFill>
                <a:latin typeface="Verdana"/>
                <a:ea typeface="Verdana"/>
              </a:rPr>
              <a:t>Responsible for com, org, net.</a:t>
            </a:r>
            <a:endParaRPr/>
          </a:p>
          <a:p>
            <a:pPr lvl="1" algn="just">
              <a:lnSpc>
                <a:spcPct val="100000"/>
              </a:lnSpc>
              <a:buSzPct val="60000"/>
              <a:buFont typeface="Wingdings" charset="2"/>
              <a:buChar char=""/>
            </a:pPr>
            <a:r>
              <a:rPr lang="en-US">
                <a:solidFill>
                  <a:srgbClr val="000000"/>
                </a:solidFill>
                <a:latin typeface="Verdana"/>
                <a:ea typeface="Verdana"/>
              </a:rPr>
              <a:t>All top level Country domains like us, uk, fr, np, in.</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Authoritative Domain Servers</a:t>
            </a:r>
            <a:endParaRPr/>
          </a:p>
          <a:p>
            <a:pPr lvl="1" algn="just">
              <a:lnSpc>
                <a:spcPct val="100000"/>
              </a:lnSpc>
              <a:buSzPct val="60000"/>
              <a:buFont typeface="Wingdings" charset="2"/>
              <a:buChar char=""/>
            </a:pPr>
            <a:r>
              <a:rPr lang="en-US">
                <a:solidFill>
                  <a:srgbClr val="000000"/>
                </a:solidFill>
                <a:latin typeface="Verdana"/>
                <a:ea typeface="Verdana"/>
              </a:rPr>
              <a:t>Organization’s DNS Servers.</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5"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Domain Name Space : </a:t>
            </a:r>
            <a:r>
              <a:rPr lang="en-US" sz="2400">
                <a:solidFill>
                  <a:srgbClr val="775f55"/>
                </a:solidFill>
                <a:latin typeface="Calibri"/>
              </a:rPr>
              <a:t>Root Name Servers</a:t>
            </a:r>
            <a:endParaRPr/>
          </a:p>
        </p:txBody>
      </p:sp>
      <p:sp>
        <p:nvSpPr>
          <p:cNvPr id="296"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D78AE10E-C2F1-4948-8F9A-CAAEF72AA270}" type="slidenum">
              <a:rPr b="1" lang="en-US" sz="1400">
                <a:solidFill>
                  <a:srgbClr val="ffffff"/>
                </a:solidFill>
                <a:latin typeface="Calibri"/>
              </a:rPr>
              <a:t>&lt;number&gt;</a:t>
            </a:fld>
            <a:endParaRPr/>
          </a:p>
        </p:txBody>
      </p:sp>
      <p:sp>
        <p:nvSpPr>
          <p:cNvPr id="297"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298"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299" name="Picture 8" descr=""/>
          <p:cNvPicPr/>
          <p:nvPr/>
        </p:nvPicPr>
        <p:blipFill>
          <a:blip r:embed="rId1"/>
          <a:stretch>
            <a:fillRect/>
          </a:stretch>
        </p:blipFill>
        <p:spPr>
          <a:xfrm>
            <a:off x="1580760" y="2362320"/>
            <a:ext cx="6038640" cy="2837880"/>
          </a:xfrm>
          <a:prstGeom prst="rect">
            <a:avLst/>
          </a:prstGeom>
          <a:ln>
            <a:noFill/>
          </a:ln>
        </p:spPr>
      </p:pic>
      <p:sp>
        <p:nvSpPr>
          <p:cNvPr id="300" name="CustomShape 5"/>
          <p:cNvSpPr/>
          <p:nvPr/>
        </p:nvSpPr>
        <p:spPr>
          <a:xfrm>
            <a:off x="1600200" y="5486400"/>
            <a:ext cx="6095160" cy="364320"/>
          </a:xfrm>
          <a:prstGeom prst="rect">
            <a:avLst/>
          </a:prstGeom>
          <a:noFill/>
          <a:ln>
            <a:noFill/>
          </a:ln>
        </p:spPr>
        <p:txBody>
          <a:bodyPr lIns="90000" rIns="90000" tIns="45000" bIns="45000"/>
          <a:p>
            <a:pPr algn="ctr">
              <a:lnSpc>
                <a:spcPct val="100000"/>
              </a:lnSpc>
            </a:pPr>
            <a:r>
              <a:rPr lang="en-US">
                <a:solidFill>
                  <a:srgbClr val="000000"/>
                </a:solidFill>
                <a:latin typeface="Verdana"/>
                <a:ea typeface="Verdana"/>
              </a:rPr>
              <a:t>13 Root Name Servers Worldwide</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DNS Name Resolution : </a:t>
            </a:r>
            <a:r>
              <a:rPr lang="en-US" sz="2400">
                <a:solidFill>
                  <a:srgbClr val="775f55"/>
                </a:solidFill>
                <a:latin typeface="Calibri"/>
              </a:rPr>
              <a:t>Iterated Query</a:t>
            </a:r>
            <a:endParaRPr/>
          </a:p>
        </p:txBody>
      </p:sp>
      <p:sp>
        <p:nvSpPr>
          <p:cNvPr id="302"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01ECBAD1-A48A-4BC5-AC57-5E98B404565B}" type="slidenum">
              <a:rPr b="1" lang="en-US" sz="1400">
                <a:solidFill>
                  <a:srgbClr val="ffffff"/>
                </a:solidFill>
                <a:latin typeface="Calibri"/>
              </a:rPr>
              <a:t>&lt;number&gt;</a:t>
            </a:fld>
            <a:endParaRPr/>
          </a:p>
        </p:txBody>
      </p:sp>
      <p:sp>
        <p:nvSpPr>
          <p:cNvPr id="303"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304"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305" name="Picture 10" descr=""/>
          <p:cNvPicPr/>
          <p:nvPr/>
        </p:nvPicPr>
        <p:blipFill>
          <a:blip r:embed="rId1"/>
          <a:stretch>
            <a:fillRect/>
          </a:stretch>
        </p:blipFill>
        <p:spPr>
          <a:xfrm>
            <a:off x="2514600" y="1752480"/>
            <a:ext cx="3812040" cy="4799880"/>
          </a:xfrm>
          <a:prstGeom prst="rect">
            <a:avLst/>
          </a:prstGeom>
          <a:ln>
            <a:noFill/>
          </a:ln>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Transport Layer : </a:t>
            </a:r>
            <a:r>
              <a:rPr lang="en-US" sz="2400">
                <a:solidFill>
                  <a:srgbClr val="775f55"/>
                </a:solidFill>
                <a:latin typeface="Calibri"/>
              </a:rPr>
              <a:t>Type of Data Deliveries</a:t>
            </a:r>
            <a:endParaRPr/>
          </a:p>
        </p:txBody>
      </p:sp>
      <p:sp>
        <p:nvSpPr>
          <p:cNvPr id="172"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A0A3FC75-CC44-4CFB-8895-B60AE0D36920}" type="slidenum">
              <a:rPr b="1" lang="en-US" sz="1400">
                <a:solidFill>
                  <a:srgbClr val="ffffff"/>
                </a:solidFill>
                <a:latin typeface="Calibri"/>
              </a:rPr>
              <a:t>&lt;number&gt;</a:t>
            </a:fld>
            <a:endParaRPr/>
          </a:p>
        </p:txBody>
      </p:sp>
      <p:sp>
        <p:nvSpPr>
          <p:cNvPr id="173"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174"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175" name="Picture 12" descr=""/>
          <p:cNvPicPr/>
          <p:nvPr/>
        </p:nvPicPr>
        <p:blipFill>
          <a:blip r:embed="rId1"/>
          <a:stretch>
            <a:fillRect/>
          </a:stretch>
        </p:blipFill>
        <p:spPr>
          <a:xfrm>
            <a:off x="719280" y="2133720"/>
            <a:ext cx="8119440" cy="3204720"/>
          </a:xfrm>
          <a:prstGeom prst="rect">
            <a:avLst/>
          </a:prstGeom>
          <a:ln w="9360">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DNS Name Resolution : </a:t>
            </a:r>
            <a:r>
              <a:rPr lang="en-US" sz="2400">
                <a:solidFill>
                  <a:srgbClr val="775f55"/>
                </a:solidFill>
                <a:latin typeface="Calibri"/>
              </a:rPr>
              <a:t>Recursive Query</a:t>
            </a:r>
            <a:endParaRPr/>
          </a:p>
        </p:txBody>
      </p:sp>
      <p:sp>
        <p:nvSpPr>
          <p:cNvPr id="307"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2C494EF0-EE18-4BB1-B3D6-5D5F103B6649}" type="slidenum">
              <a:rPr b="1" lang="en-US" sz="1400">
                <a:solidFill>
                  <a:srgbClr val="ffffff"/>
                </a:solidFill>
                <a:latin typeface="Calibri"/>
              </a:rPr>
              <a:t>&lt;number&gt;</a:t>
            </a:fld>
            <a:endParaRPr/>
          </a:p>
        </p:txBody>
      </p:sp>
      <p:sp>
        <p:nvSpPr>
          <p:cNvPr id="308"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309"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310" name="Picture 7" descr=""/>
          <p:cNvPicPr/>
          <p:nvPr/>
        </p:nvPicPr>
        <p:blipFill>
          <a:blip r:embed="rId1"/>
          <a:stretch>
            <a:fillRect/>
          </a:stretch>
        </p:blipFill>
        <p:spPr>
          <a:xfrm>
            <a:off x="2514600" y="1828800"/>
            <a:ext cx="4342680" cy="4628520"/>
          </a:xfrm>
          <a:prstGeom prst="rect">
            <a:avLst/>
          </a:prstGeom>
          <a:ln>
            <a:noFill/>
          </a:ln>
        </p:spPr>
      </p:pic>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1"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FTP : </a:t>
            </a:r>
            <a:r>
              <a:rPr lang="en-US" sz="2400">
                <a:solidFill>
                  <a:srgbClr val="775f55"/>
                </a:solidFill>
                <a:latin typeface="Calibri"/>
              </a:rPr>
              <a:t>File Transfer Protocol</a:t>
            </a:r>
            <a:endParaRPr/>
          </a:p>
        </p:txBody>
      </p:sp>
      <p:sp>
        <p:nvSpPr>
          <p:cNvPr id="312"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FE91EAA8-0D7E-4E03-BC69-6EF99C1BBE88}" type="slidenum">
              <a:rPr b="1" lang="en-US" sz="1400">
                <a:solidFill>
                  <a:srgbClr val="ffffff"/>
                </a:solidFill>
                <a:latin typeface="Calibri"/>
              </a:rPr>
              <a:t>&lt;number&gt;</a:t>
            </a:fld>
            <a:endParaRPr/>
          </a:p>
        </p:txBody>
      </p:sp>
      <p:sp>
        <p:nvSpPr>
          <p:cNvPr id="313"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314" name="CustomShape 4"/>
          <p:cNvSpPr/>
          <p:nvPr/>
        </p:nvSpPr>
        <p:spPr>
          <a:xfrm>
            <a:off x="612720" y="1828800"/>
            <a:ext cx="8152560" cy="4494960"/>
          </a:xfrm>
          <a:prstGeom prst="rect">
            <a:avLst/>
          </a:prstGeom>
          <a:noFill/>
          <a:ln>
            <a:noFill/>
          </a:ln>
        </p:spPr>
        <p:txBody>
          <a:bodyPr lIns="90000" rIns="90000" tIns="45000" bIns="45000"/>
          <a:p>
            <a:pPr algn="just">
              <a:lnSpc>
                <a:spcPct val="100000"/>
              </a:lnSpc>
              <a:buSzPct val="60000"/>
              <a:buFont typeface="Wingdings" charset="2"/>
              <a:buChar char=""/>
            </a:pPr>
            <a:r>
              <a:rPr lang="en-US">
                <a:solidFill>
                  <a:srgbClr val="000000"/>
                </a:solidFill>
                <a:latin typeface="Verdana"/>
                <a:ea typeface="Verdana"/>
              </a:rPr>
              <a:t>Protocol used to Copy File from One Host to Another.</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It uses the Services of TCP.</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It needs Two TCP Connections.</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The Well Known Port 21 is used for Control Connection.</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The Well Known Port 20 is used for Data Connection.</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5"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FTP : </a:t>
            </a:r>
            <a:r>
              <a:rPr lang="en-US" sz="2400">
                <a:solidFill>
                  <a:srgbClr val="775f55"/>
                </a:solidFill>
                <a:latin typeface="Calibri"/>
              </a:rPr>
              <a:t>File Transfer Protocol</a:t>
            </a:r>
            <a:endParaRPr/>
          </a:p>
        </p:txBody>
      </p:sp>
      <p:sp>
        <p:nvSpPr>
          <p:cNvPr id="316"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83456341-4D6F-4D33-9A79-9077F783F1F2}" type="slidenum">
              <a:rPr b="1" lang="en-US" sz="1400">
                <a:solidFill>
                  <a:srgbClr val="ffffff"/>
                </a:solidFill>
                <a:latin typeface="Calibri"/>
              </a:rPr>
              <a:t>&lt;number&gt;</a:t>
            </a:fld>
            <a:endParaRPr/>
          </a:p>
        </p:txBody>
      </p:sp>
      <p:sp>
        <p:nvSpPr>
          <p:cNvPr id="317"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318"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319" name="Picture 10" descr=""/>
          <p:cNvPicPr/>
          <p:nvPr/>
        </p:nvPicPr>
        <p:blipFill>
          <a:blip r:embed="rId1"/>
          <a:stretch>
            <a:fillRect/>
          </a:stretch>
        </p:blipFill>
        <p:spPr>
          <a:xfrm>
            <a:off x="706320" y="2209680"/>
            <a:ext cx="8208360" cy="3385080"/>
          </a:xfrm>
          <a:prstGeom prst="rect">
            <a:avLst/>
          </a:prstGeom>
          <a:ln w="9360">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HTTP : </a:t>
            </a:r>
            <a:r>
              <a:rPr lang="en-US" sz="2400">
                <a:solidFill>
                  <a:srgbClr val="775f55"/>
                </a:solidFill>
                <a:latin typeface="Calibri"/>
              </a:rPr>
              <a:t>Hyper Text Transfer Protocol</a:t>
            </a:r>
            <a:endParaRPr/>
          </a:p>
        </p:txBody>
      </p:sp>
      <p:sp>
        <p:nvSpPr>
          <p:cNvPr id="321"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EEDDBB62-2B04-439E-9855-876EECE5B0A7}" type="slidenum">
              <a:rPr b="1" lang="en-US" sz="1400">
                <a:solidFill>
                  <a:srgbClr val="ffffff"/>
                </a:solidFill>
                <a:latin typeface="Calibri"/>
              </a:rPr>
              <a:t>&lt;number&gt;</a:t>
            </a:fld>
            <a:endParaRPr/>
          </a:p>
        </p:txBody>
      </p:sp>
      <p:sp>
        <p:nvSpPr>
          <p:cNvPr id="322"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323" name="CustomShape 4"/>
          <p:cNvSpPr/>
          <p:nvPr/>
        </p:nvSpPr>
        <p:spPr>
          <a:xfrm>
            <a:off x="612720" y="1828800"/>
            <a:ext cx="8152560" cy="4494960"/>
          </a:xfrm>
          <a:prstGeom prst="rect">
            <a:avLst/>
          </a:prstGeom>
          <a:noFill/>
          <a:ln>
            <a:noFill/>
          </a:ln>
        </p:spPr>
        <p:txBody>
          <a:bodyPr lIns="90000" rIns="90000" tIns="45000" bIns="45000"/>
          <a:p>
            <a:pPr algn="just">
              <a:lnSpc>
                <a:spcPct val="100000"/>
              </a:lnSpc>
              <a:buSzPct val="60000"/>
              <a:buFont typeface="Wingdings" charset="2"/>
              <a:buChar char=""/>
            </a:pPr>
            <a:r>
              <a:rPr lang="en-US">
                <a:solidFill>
                  <a:srgbClr val="000000"/>
                </a:solidFill>
                <a:latin typeface="Verdana"/>
                <a:ea typeface="Verdana"/>
              </a:rPr>
              <a:t>Foundation of Data Communication For World Wide Web.</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HTTP Functions as Request/Response Protocol in Client Server Computing Model.</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Web Browser : Client</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Web Server : Apache Web Server</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HTTP is “Stateless” =&gt; No Information of Past Client Requests.</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HTTP Connections =&gt; Non Persistent and Persistent.</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HTTP : </a:t>
            </a:r>
            <a:r>
              <a:rPr lang="en-US" sz="2400">
                <a:solidFill>
                  <a:srgbClr val="775f55"/>
                </a:solidFill>
                <a:latin typeface="Calibri"/>
              </a:rPr>
              <a:t>Request/Response Protocol</a:t>
            </a:r>
            <a:endParaRPr/>
          </a:p>
        </p:txBody>
      </p:sp>
      <p:sp>
        <p:nvSpPr>
          <p:cNvPr id="325"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584D449A-F364-4F50-B788-8EEDCDC3E647}" type="slidenum">
              <a:rPr b="1" lang="en-US" sz="1400">
                <a:solidFill>
                  <a:srgbClr val="ffffff"/>
                </a:solidFill>
                <a:latin typeface="Calibri"/>
              </a:rPr>
              <a:t>&lt;number&gt;</a:t>
            </a:fld>
            <a:endParaRPr/>
          </a:p>
        </p:txBody>
      </p:sp>
      <p:sp>
        <p:nvSpPr>
          <p:cNvPr id="326"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327" name="Picture 7" descr=""/>
          <p:cNvPicPr/>
          <p:nvPr/>
        </p:nvPicPr>
        <p:blipFill>
          <a:blip r:embed="rId1"/>
          <a:stretch>
            <a:fillRect/>
          </a:stretch>
        </p:blipFill>
        <p:spPr>
          <a:xfrm>
            <a:off x="3000960" y="2381400"/>
            <a:ext cx="3627720" cy="3797280"/>
          </a:xfrm>
          <a:prstGeom prst="rect">
            <a:avLst/>
          </a:prstGeom>
          <a:ln>
            <a:noFill/>
          </a:ln>
        </p:spPr>
      </p:pic>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8"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HTTP : </a:t>
            </a:r>
            <a:r>
              <a:rPr lang="en-US" sz="2400">
                <a:solidFill>
                  <a:srgbClr val="775f55"/>
                </a:solidFill>
                <a:latin typeface="Calibri"/>
              </a:rPr>
              <a:t>Request/Response Example</a:t>
            </a:r>
            <a:endParaRPr/>
          </a:p>
        </p:txBody>
      </p:sp>
      <p:sp>
        <p:nvSpPr>
          <p:cNvPr id="329"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72ADEC5A-519F-4CD4-AB44-974FF595A534}" type="slidenum">
              <a:rPr b="1" lang="en-US" sz="1400">
                <a:solidFill>
                  <a:srgbClr val="ffffff"/>
                </a:solidFill>
                <a:latin typeface="Calibri"/>
              </a:rPr>
              <a:t>&lt;number&gt;</a:t>
            </a:fld>
            <a:endParaRPr/>
          </a:p>
        </p:txBody>
      </p:sp>
      <p:sp>
        <p:nvSpPr>
          <p:cNvPr id="330"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331" name="Picture 10" descr=""/>
          <p:cNvPicPr/>
          <p:nvPr/>
        </p:nvPicPr>
        <p:blipFill>
          <a:blip r:embed="rId1"/>
          <a:stretch>
            <a:fillRect/>
          </a:stretch>
        </p:blipFill>
        <p:spPr>
          <a:xfrm>
            <a:off x="1562760" y="2288160"/>
            <a:ext cx="6368400" cy="3795120"/>
          </a:xfrm>
          <a:prstGeom prst="rect">
            <a:avLst/>
          </a:prstGeom>
          <a:ln w="9360">
            <a:noFill/>
          </a:ln>
        </p:spPr>
      </p:pic>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2"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Proxy Server : </a:t>
            </a:r>
            <a:r>
              <a:rPr lang="en-US" sz="2400">
                <a:solidFill>
                  <a:srgbClr val="775f55"/>
                </a:solidFill>
                <a:latin typeface="Calibri"/>
              </a:rPr>
              <a:t>Web Caching</a:t>
            </a:r>
            <a:endParaRPr/>
          </a:p>
        </p:txBody>
      </p:sp>
      <p:sp>
        <p:nvSpPr>
          <p:cNvPr id="333"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07541EDB-8AA4-4B4A-B4EF-4AA30EAB2E77}" type="slidenum">
              <a:rPr b="1" lang="en-US" sz="1400">
                <a:solidFill>
                  <a:srgbClr val="ffffff"/>
                </a:solidFill>
                <a:latin typeface="Calibri"/>
              </a:rPr>
              <a:t>&lt;number&gt;</a:t>
            </a:fld>
            <a:endParaRPr/>
          </a:p>
        </p:txBody>
      </p:sp>
      <p:sp>
        <p:nvSpPr>
          <p:cNvPr id="334"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335" name="Picture 5" descr=""/>
          <p:cNvPicPr/>
          <p:nvPr/>
        </p:nvPicPr>
        <p:blipFill>
          <a:blip r:embed="rId1"/>
          <a:stretch>
            <a:fillRect/>
          </a:stretch>
        </p:blipFill>
        <p:spPr>
          <a:xfrm>
            <a:off x="2614680" y="1981080"/>
            <a:ext cx="4471200" cy="3894480"/>
          </a:xfrm>
          <a:prstGeom prst="rect">
            <a:avLst/>
          </a:prstGeom>
          <a:ln>
            <a:noFill/>
          </a:ln>
        </p:spPr>
      </p:pic>
      <p:sp>
        <p:nvSpPr>
          <p:cNvPr id="336" name="CustomShape 4"/>
          <p:cNvSpPr/>
          <p:nvPr/>
        </p:nvSpPr>
        <p:spPr>
          <a:xfrm>
            <a:off x="1600200" y="5919480"/>
            <a:ext cx="6628680" cy="364320"/>
          </a:xfrm>
          <a:prstGeom prst="rect">
            <a:avLst/>
          </a:prstGeom>
          <a:noFill/>
          <a:ln>
            <a:noFill/>
          </a:ln>
        </p:spPr>
        <p:txBody>
          <a:bodyPr lIns="90000" rIns="90000" tIns="45000" bIns="45000"/>
          <a:p>
            <a:pPr algn="ctr">
              <a:lnSpc>
                <a:spcPct val="100000"/>
              </a:lnSpc>
            </a:pPr>
            <a:r>
              <a:rPr lang="en-US">
                <a:solidFill>
                  <a:srgbClr val="000000"/>
                </a:solidFill>
                <a:latin typeface="Verdana"/>
                <a:ea typeface="Verdana"/>
              </a:rPr>
              <a:t>Satisfy Client Request without Involving Origin Server</a:t>
            </a:r>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7"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DHCP : </a:t>
            </a:r>
            <a:r>
              <a:rPr lang="en-US" sz="2400">
                <a:solidFill>
                  <a:srgbClr val="775f55"/>
                </a:solidFill>
                <a:latin typeface="Calibri"/>
              </a:rPr>
              <a:t>Dynamic Host Configuration Protocol</a:t>
            </a:r>
            <a:endParaRPr/>
          </a:p>
        </p:txBody>
      </p:sp>
      <p:sp>
        <p:nvSpPr>
          <p:cNvPr id="338"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F280BE91-94A2-4BAD-B7DE-BA68886D493A}" type="slidenum">
              <a:rPr b="1" lang="en-US" sz="1400">
                <a:solidFill>
                  <a:srgbClr val="ffffff"/>
                </a:solidFill>
                <a:latin typeface="Calibri"/>
              </a:rPr>
              <a:t>&lt;number&gt;</a:t>
            </a:fld>
            <a:endParaRPr/>
          </a:p>
        </p:txBody>
      </p:sp>
      <p:sp>
        <p:nvSpPr>
          <p:cNvPr id="339"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340" name="Picture 7" descr=""/>
          <p:cNvPicPr/>
          <p:nvPr/>
        </p:nvPicPr>
        <p:blipFill>
          <a:blip r:embed="rId1"/>
          <a:stretch>
            <a:fillRect/>
          </a:stretch>
        </p:blipFill>
        <p:spPr>
          <a:xfrm>
            <a:off x="1664640" y="2362320"/>
            <a:ext cx="5704920" cy="3409200"/>
          </a:xfrm>
          <a:prstGeom prst="rect">
            <a:avLst/>
          </a:prstGeom>
          <a:ln>
            <a:noFill/>
          </a:ln>
        </p:spPr>
      </p:pic>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1"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SMTP : </a:t>
            </a:r>
            <a:r>
              <a:rPr lang="en-US" sz="2400">
                <a:solidFill>
                  <a:srgbClr val="775f55"/>
                </a:solidFill>
                <a:latin typeface="Calibri"/>
              </a:rPr>
              <a:t>Simple Mail Transfer Protocol</a:t>
            </a:r>
            <a:endParaRPr/>
          </a:p>
        </p:txBody>
      </p:sp>
      <p:sp>
        <p:nvSpPr>
          <p:cNvPr id="342"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ECE3E230-F253-456F-A127-CEC72BAE0513}" type="slidenum">
              <a:rPr b="1" lang="en-US" sz="1400">
                <a:solidFill>
                  <a:srgbClr val="ffffff"/>
                </a:solidFill>
                <a:latin typeface="Calibri"/>
              </a:rPr>
              <a:t>&lt;number&gt;</a:t>
            </a:fld>
            <a:endParaRPr/>
          </a:p>
        </p:txBody>
      </p:sp>
      <p:sp>
        <p:nvSpPr>
          <p:cNvPr id="343"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344" name="CustomShape 4"/>
          <p:cNvSpPr/>
          <p:nvPr/>
        </p:nvSpPr>
        <p:spPr>
          <a:xfrm>
            <a:off x="612720" y="1828800"/>
            <a:ext cx="8152560" cy="4494960"/>
          </a:xfrm>
          <a:prstGeom prst="rect">
            <a:avLst/>
          </a:prstGeom>
          <a:noFill/>
          <a:ln>
            <a:noFill/>
          </a:ln>
        </p:spPr>
        <p:txBody>
          <a:bodyPr lIns="90000" rIns="90000" tIns="45000" bIns="45000"/>
          <a:p>
            <a:pPr algn="just">
              <a:lnSpc>
                <a:spcPct val="100000"/>
              </a:lnSpc>
              <a:buSzPct val="60000"/>
              <a:buFont typeface="Wingdings" charset="2"/>
              <a:buChar char=""/>
            </a:pPr>
            <a:r>
              <a:rPr lang="en-US">
                <a:solidFill>
                  <a:srgbClr val="000000"/>
                </a:solidFill>
                <a:latin typeface="Verdana"/>
                <a:ea typeface="Verdana"/>
              </a:rPr>
              <a:t>Internet Standard for Electronic Mail Transmission.</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It is Specified for Outgoing Mail Transport.</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Uses TCP Port No 25.</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For Receiving Messages Clients Use IMAP or POP.</a:t>
            </a:r>
            <a:endParaRPr/>
          </a:p>
          <a:p>
            <a:pPr algn="just">
              <a:lnSpc>
                <a:spcPct val="100000"/>
              </a:lnSpc>
            </a:pPr>
            <a:endParaRPr/>
          </a:p>
          <a:p>
            <a:pPr lvl="1" algn="just">
              <a:lnSpc>
                <a:spcPct val="100000"/>
              </a:lnSpc>
              <a:buSzPct val="60000"/>
              <a:buFont typeface="Wingdings" charset="2"/>
              <a:buChar char=""/>
            </a:pPr>
            <a:r>
              <a:rPr lang="en-US">
                <a:solidFill>
                  <a:srgbClr val="000000"/>
                </a:solidFill>
                <a:latin typeface="Verdana"/>
                <a:ea typeface="Verdana"/>
              </a:rPr>
              <a:t>IMAP : Internet Message Access Protocol</a:t>
            </a:r>
            <a:endParaRPr/>
          </a:p>
          <a:p>
            <a:pPr lvl="1" algn="just">
              <a:lnSpc>
                <a:spcPct val="100000"/>
              </a:lnSpc>
              <a:buSzPct val="60000"/>
              <a:buFont typeface="Wingdings" charset="2"/>
              <a:buChar char=""/>
            </a:pPr>
            <a:r>
              <a:rPr lang="en-US">
                <a:solidFill>
                  <a:srgbClr val="000000"/>
                </a:solidFill>
                <a:latin typeface="Verdana"/>
                <a:ea typeface="Verdana"/>
              </a:rPr>
              <a:t>POP : Post Office Protocol</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5"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SMTP : </a:t>
            </a:r>
            <a:r>
              <a:rPr lang="en-US" sz="2400">
                <a:solidFill>
                  <a:srgbClr val="775f55"/>
                </a:solidFill>
                <a:latin typeface="Calibri"/>
              </a:rPr>
              <a:t>Example</a:t>
            </a:r>
            <a:r>
              <a:rPr lang="en-US" sz="3200">
                <a:solidFill>
                  <a:srgbClr val="775f55"/>
                </a:solidFill>
                <a:latin typeface="Calibri"/>
              </a:rPr>
              <a:t> </a:t>
            </a:r>
            <a:endParaRPr/>
          </a:p>
        </p:txBody>
      </p:sp>
      <p:sp>
        <p:nvSpPr>
          <p:cNvPr id="346"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658E42EF-05FB-4FC8-A679-7654BA83107F}" type="slidenum">
              <a:rPr b="1" lang="en-US" sz="1400">
                <a:solidFill>
                  <a:srgbClr val="ffffff"/>
                </a:solidFill>
                <a:latin typeface="Calibri"/>
              </a:rPr>
              <a:t>&lt;number&gt;</a:t>
            </a:fld>
            <a:endParaRPr/>
          </a:p>
        </p:txBody>
      </p:sp>
      <p:sp>
        <p:nvSpPr>
          <p:cNvPr id="347"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348" name="Picture 10" descr=""/>
          <p:cNvPicPr/>
          <p:nvPr/>
        </p:nvPicPr>
        <p:blipFill>
          <a:blip r:embed="rId1"/>
          <a:stretch>
            <a:fillRect/>
          </a:stretch>
        </p:blipFill>
        <p:spPr>
          <a:xfrm>
            <a:off x="1754280" y="1523880"/>
            <a:ext cx="5685840" cy="5212800"/>
          </a:xfrm>
          <a:prstGeom prst="rect">
            <a:avLst/>
          </a:prstGeom>
          <a:ln w="9360">
            <a:noFill/>
          </a:ln>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Transport Layer : </a:t>
            </a:r>
            <a:r>
              <a:rPr lang="en-US" sz="2400">
                <a:solidFill>
                  <a:srgbClr val="775f55"/>
                </a:solidFill>
                <a:latin typeface="Calibri"/>
              </a:rPr>
              <a:t>Port Numbers</a:t>
            </a:r>
            <a:endParaRPr/>
          </a:p>
        </p:txBody>
      </p:sp>
      <p:sp>
        <p:nvSpPr>
          <p:cNvPr id="177"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5312517F-73ED-4D6C-ABC9-343DA25FD14D}" type="slidenum">
              <a:rPr b="1" lang="en-US" sz="1400">
                <a:solidFill>
                  <a:srgbClr val="ffffff"/>
                </a:solidFill>
                <a:latin typeface="Calibri"/>
              </a:rPr>
              <a:t>&lt;number&gt;</a:t>
            </a:fld>
            <a:endParaRPr/>
          </a:p>
        </p:txBody>
      </p:sp>
      <p:sp>
        <p:nvSpPr>
          <p:cNvPr id="178"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179"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180" name="Picture 10" descr=""/>
          <p:cNvPicPr/>
          <p:nvPr/>
        </p:nvPicPr>
        <p:blipFill>
          <a:blip r:embed="rId1"/>
          <a:stretch>
            <a:fillRect/>
          </a:stretch>
        </p:blipFill>
        <p:spPr>
          <a:xfrm>
            <a:off x="1255680" y="2362320"/>
            <a:ext cx="6973200" cy="2932920"/>
          </a:xfrm>
          <a:prstGeom prst="rect">
            <a:avLst/>
          </a:prstGeom>
          <a:ln w="9360">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9"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POP : </a:t>
            </a:r>
            <a:r>
              <a:rPr lang="en-US" sz="2400">
                <a:solidFill>
                  <a:srgbClr val="775f55"/>
                </a:solidFill>
                <a:latin typeface="Calibri"/>
              </a:rPr>
              <a:t>Post Office Protocol</a:t>
            </a:r>
            <a:endParaRPr/>
          </a:p>
        </p:txBody>
      </p:sp>
      <p:sp>
        <p:nvSpPr>
          <p:cNvPr id="350"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E003AF5A-540D-4CD4-B27A-E3CB219CF3D8}" type="slidenum">
              <a:rPr b="1" lang="en-US" sz="1400">
                <a:solidFill>
                  <a:srgbClr val="ffffff"/>
                </a:solidFill>
                <a:latin typeface="Calibri"/>
              </a:rPr>
              <a:t>&lt;number&gt;</a:t>
            </a:fld>
            <a:endParaRPr/>
          </a:p>
        </p:txBody>
      </p:sp>
      <p:sp>
        <p:nvSpPr>
          <p:cNvPr id="351"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352" name="CustomShape 4"/>
          <p:cNvSpPr/>
          <p:nvPr/>
        </p:nvSpPr>
        <p:spPr>
          <a:xfrm>
            <a:off x="612720" y="1828800"/>
            <a:ext cx="8152560" cy="4494960"/>
          </a:xfrm>
          <a:prstGeom prst="rect">
            <a:avLst/>
          </a:prstGeom>
          <a:noFill/>
          <a:ln>
            <a:noFill/>
          </a:ln>
        </p:spPr>
        <p:txBody>
          <a:bodyPr lIns="90000" rIns="90000" tIns="45000" bIns="45000"/>
          <a:p>
            <a:pPr algn="just">
              <a:lnSpc>
                <a:spcPct val="100000"/>
              </a:lnSpc>
              <a:buSzPct val="60000"/>
              <a:buFont typeface="Wingdings" charset="2"/>
              <a:buChar char=""/>
            </a:pPr>
            <a:r>
              <a:rPr lang="en-US">
                <a:solidFill>
                  <a:srgbClr val="000000"/>
                </a:solidFill>
                <a:latin typeface="Verdana"/>
                <a:ea typeface="Verdana"/>
              </a:rPr>
              <a:t>Application Layer Protocol used by Email Clients to retrieve Email From Remote Server.</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POP Version 3 is referred as POP3.</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A POP3 Servers Listens on Well Know Port 110.</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Encryption Communication for POP3 Using SSL.</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It uses Well Known TCP Port 995 (Eg. Google Gmail).</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3"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POP3 : </a:t>
            </a:r>
            <a:r>
              <a:rPr lang="en-US" sz="2400">
                <a:solidFill>
                  <a:srgbClr val="775f55"/>
                </a:solidFill>
                <a:latin typeface="Calibri"/>
              </a:rPr>
              <a:t>Post Office Protocol Version 3 (Steps)</a:t>
            </a:r>
            <a:endParaRPr/>
          </a:p>
        </p:txBody>
      </p:sp>
      <p:sp>
        <p:nvSpPr>
          <p:cNvPr id="354"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0EFE9356-B28A-438E-BE5A-B49B2805529E}" type="slidenum">
              <a:rPr b="1" lang="en-US" sz="1400">
                <a:solidFill>
                  <a:srgbClr val="ffffff"/>
                </a:solidFill>
                <a:latin typeface="Calibri"/>
              </a:rPr>
              <a:t>&lt;number&gt;</a:t>
            </a:fld>
            <a:endParaRPr/>
          </a:p>
        </p:txBody>
      </p:sp>
      <p:sp>
        <p:nvSpPr>
          <p:cNvPr id="355"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356" name="Picture 10" descr=""/>
          <p:cNvPicPr/>
          <p:nvPr/>
        </p:nvPicPr>
        <p:blipFill>
          <a:blip r:embed="rId1"/>
          <a:stretch>
            <a:fillRect/>
          </a:stretch>
        </p:blipFill>
        <p:spPr>
          <a:xfrm>
            <a:off x="2178000" y="1618560"/>
            <a:ext cx="4884120" cy="4926960"/>
          </a:xfrm>
          <a:prstGeom prst="rect">
            <a:avLst/>
          </a:prstGeom>
          <a:ln w="9360">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7"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IMAP : </a:t>
            </a:r>
            <a:r>
              <a:rPr lang="en-US" sz="2400">
                <a:solidFill>
                  <a:srgbClr val="775f55"/>
                </a:solidFill>
                <a:latin typeface="Calibri"/>
              </a:rPr>
              <a:t>Internet Message Access Protocol</a:t>
            </a:r>
            <a:endParaRPr/>
          </a:p>
        </p:txBody>
      </p:sp>
      <p:sp>
        <p:nvSpPr>
          <p:cNvPr id="358"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AD620F1D-77F7-45FB-8581-A24112336B24}" type="slidenum">
              <a:rPr b="1" lang="en-US" sz="1400">
                <a:solidFill>
                  <a:srgbClr val="ffffff"/>
                </a:solidFill>
                <a:latin typeface="Calibri"/>
              </a:rPr>
              <a:t>&lt;number&gt;</a:t>
            </a:fld>
            <a:endParaRPr/>
          </a:p>
        </p:txBody>
      </p:sp>
      <p:sp>
        <p:nvSpPr>
          <p:cNvPr id="359"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360" name="CustomShape 4"/>
          <p:cNvSpPr/>
          <p:nvPr/>
        </p:nvSpPr>
        <p:spPr>
          <a:xfrm>
            <a:off x="612720" y="1828800"/>
            <a:ext cx="8152560" cy="4723560"/>
          </a:xfrm>
          <a:prstGeom prst="rect">
            <a:avLst/>
          </a:prstGeom>
          <a:noFill/>
          <a:ln>
            <a:noFill/>
          </a:ln>
        </p:spPr>
        <p:txBody>
          <a:bodyPr lIns="90000" rIns="90000" tIns="45000" bIns="45000"/>
          <a:p>
            <a:pPr algn="just">
              <a:lnSpc>
                <a:spcPct val="100000"/>
              </a:lnSpc>
              <a:buSzPct val="60000"/>
              <a:buFont typeface="Wingdings" charset="2"/>
              <a:buChar char=""/>
            </a:pPr>
            <a:r>
              <a:rPr lang="en-US" sz="1900">
                <a:solidFill>
                  <a:srgbClr val="000000"/>
                </a:solidFill>
                <a:latin typeface="Verdana"/>
                <a:ea typeface="Verdana"/>
              </a:rPr>
              <a:t>It is one of the Prevalent Application Layer Protocol for Email Retrieval.</a:t>
            </a:r>
            <a:endParaRPr/>
          </a:p>
          <a:p>
            <a:pPr algn="just">
              <a:lnSpc>
                <a:spcPct val="100000"/>
              </a:lnSpc>
            </a:pPr>
            <a:endParaRPr/>
          </a:p>
          <a:p>
            <a:pPr algn="just">
              <a:lnSpc>
                <a:spcPct val="100000"/>
              </a:lnSpc>
              <a:buSzPct val="60000"/>
              <a:buFont typeface="Wingdings" charset="2"/>
              <a:buChar char=""/>
            </a:pPr>
            <a:r>
              <a:rPr lang="en-US" sz="1900">
                <a:solidFill>
                  <a:srgbClr val="000000"/>
                </a:solidFill>
                <a:latin typeface="Verdana"/>
                <a:ea typeface="Verdana"/>
              </a:rPr>
              <a:t>All Modern Email Clients and Servers Supports IMAP.</a:t>
            </a:r>
            <a:endParaRPr/>
          </a:p>
          <a:p>
            <a:pPr algn="just">
              <a:lnSpc>
                <a:spcPct val="100000"/>
              </a:lnSpc>
            </a:pPr>
            <a:endParaRPr/>
          </a:p>
          <a:p>
            <a:pPr algn="just">
              <a:lnSpc>
                <a:spcPct val="100000"/>
              </a:lnSpc>
              <a:buSzPct val="60000"/>
              <a:buFont typeface="Wingdings" charset="2"/>
              <a:buChar char=""/>
            </a:pPr>
            <a:r>
              <a:rPr lang="en-US" sz="1900">
                <a:solidFill>
                  <a:srgbClr val="000000"/>
                </a:solidFill>
                <a:latin typeface="Verdana"/>
                <a:ea typeface="Verdana"/>
              </a:rPr>
              <a:t>An IMAP Server Listens at Port 143.</a:t>
            </a:r>
            <a:endParaRPr/>
          </a:p>
          <a:p>
            <a:pPr algn="just">
              <a:lnSpc>
                <a:spcPct val="100000"/>
              </a:lnSpc>
            </a:pPr>
            <a:endParaRPr/>
          </a:p>
          <a:p>
            <a:pPr algn="just">
              <a:lnSpc>
                <a:spcPct val="100000"/>
              </a:lnSpc>
              <a:buSzPct val="60000"/>
              <a:buFont typeface="Wingdings" charset="2"/>
              <a:buChar char=""/>
            </a:pPr>
            <a:r>
              <a:rPr lang="en-US" sz="1900">
                <a:solidFill>
                  <a:srgbClr val="000000"/>
                </a:solidFill>
                <a:latin typeface="Verdana"/>
                <a:ea typeface="Verdana"/>
              </a:rPr>
              <a:t>IMAP4 is referred as IMAP Version 4.</a:t>
            </a:r>
            <a:endParaRPr/>
          </a:p>
          <a:p>
            <a:pPr algn="just">
              <a:lnSpc>
                <a:spcPct val="100000"/>
              </a:lnSpc>
            </a:pPr>
            <a:endParaRPr/>
          </a:p>
          <a:p>
            <a:pPr algn="just">
              <a:lnSpc>
                <a:spcPct val="100000"/>
              </a:lnSpc>
              <a:buSzPct val="60000"/>
              <a:buFont typeface="Wingdings" charset="2"/>
              <a:buChar char=""/>
            </a:pPr>
            <a:r>
              <a:rPr lang="en-US" sz="1900">
                <a:solidFill>
                  <a:srgbClr val="000000"/>
                </a:solidFill>
                <a:latin typeface="Verdana"/>
                <a:ea typeface="Verdana"/>
              </a:rPr>
              <a:t>Multiple Clients can Simultaneously connect to Same Mailbox.</a:t>
            </a:r>
            <a:endParaRPr/>
          </a:p>
          <a:p>
            <a:pPr algn="just">
              <a:lnSpc>
                <a:spcPct val="100000"/>
              </a:lnSpc>
            </a:pPr>
            <a:endParaRPr/>
          </a:p>
          <a:p>
            <a:pPr algn="just">
              <a:lnSpc>
                <a:spcPct val="100000"/>
              </a:lnSpc>
              <a:buSzPct val="60000"/>
              <a:buFont typeface="Wingdings" charset="2"/>
              <a:buChar char=""/>
            </a:pPr>
            <a:r>
              <a:rPr lang="en-US" sz="1900">
                <a:solidFill>
                  <a:srgbClr val="000000"/>
                </a:solidFill>
                <a:latin typeface="Verdana"/>
                <a:ea typeface="Verdana"/>
              </a:rPr>
              <a:t>It allows Connected and Disconnected Mode of Operation.</a:t>
            </a:r>
            <a:endParaRPr/>
          </a:p>
          <a:p>
            <a:pPr algn="just">
              <a:lnSpc>
                <a:spcPct val="100000"/>
              </a:lnSpc>
            </a:pPr>
            <a:endParaRPr/>
          </a:p>
          <a:p>
            <a:pPr algn="just">
              <a:lnSpc>
                <a:spcPct val="100000"/>
              </a:lnSpc>
              <a:buSzPct val="60000"/>
              <a:buFont typeface="Wingdings" charset="2"/>
              <a:buChar char=""/>
            </a:pPr>
            <a:r>
              <a:rPr lang="en-US" sz="1900">
                <a:solidFill>
                  <a:srgbClr val="000000"/>
                </a:solidFill>
                <a:latin typeface="Verdana"/>
                <a:ea typeface="Verdana"/>
              </a:rPr>
              <a:t>Multiple Mailboxes on the Server.</a:t>
            </a:r>
            <a:endParaRPr/>
          </a:p>
          <a:p>
            <a:pPr algn="just">
              <a:lnSpc>
                <a:spcPct val="100000"/>
              </a:lnSpc>
            </a:pPr>
            <a:r>
              <a:rPr lang="en-US" sz="1900">
                <a:solidFill>
                  <a:srgbClr val="000000"/>
                </a:solidFill>
                <a:latin typeface="Verdana"/>
                <a:ea typeface="Verdana"/>
              </a:rPr>
              <a:t> </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1"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Tools For Client Server: </a:t>
            </a:r>
            <a:endParaRPr/>
          </a:p>
        </p:txBody>
      </p:sp>
      <p:sp>
        <p:nvSpPr>
          <p:cNvPr id="362"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73205292-591A-42D1-B985-CA471327B9AD}" type="slidenum">
              <a:rPr b="1" lang="en-US" sz="1400">
                <a:solidFill>
                  <a:srgbClr val="ffffff"/>
                </a:solidFill>
                <a:latin typeface="Calibri"/>
              </a:rPr>
              <a:t>&lt;number&gt;</a:t>
            </a:fld>
            <a:endParaRPr/>
          </a:p>
        </p:txBody>
      </p:sp>
      <p:sp>
        <p:nvSpPr>
          <p:cNvPr id="363"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364" name="CustomShape 4"/>
          <p:cNvSpPr/>
          <p:nvPr/>
        </p:nvSpPr>
        <p:spPr>
          <a:xfrm>
            <a:off x="612720" y="1676520"/>
            <a:ext cx="8152560" cy="5028480"/>
          </a:xfrm>
          <a:prstGeom prst="rect">
            <a:avLst/>
          </a:prstGeom>
          <a:noFill/>
          <a:ln>
            <a:noFill/>
          </a:ln>
        </p:spPr>
        <p:txBody>
          <a:bodyPr lIns="90000" rIns="90000" tIns="45000" bIns="45000"/>
          <a:p>
            <a:pPr algn="just">
              <a:lnSpc>
                <a:spcPct val="100000"/>
              </a:lnSpc>
              <a:buSzPct val="60000"/>
              <a:buFont typeface="Wingdings" charset="2"/>
              <a:buChar char=""/>
            </a:pPr>
            <a:r>
              <a:rPr lang="en-US" sz="6800">
                <a:solidFill>
                  <a:srgbClr val="000000"/>
                </a:solidFill>
                <a:latin typeface="Verdana"/>
                <a:ea typeface="Verdana"/>
              </a:rPr>
              <a:t>Web Servers and Clients</a:t>
            </a:r>
            <a:endParaRPr/>
          </a:p>
          <a:p>
            <a:pPr lvl="1" algn="just">
              <a:lnSpc>
                <a:spcPct val="100000"/>
              </a:lnSpc>
              <a:buSzPct val="60000"/>
              <a:buFont typeface="Wingdings" charset="2"/>
              <a:buChar char=""/>
            </a:pPr>
            <a:r>
              <a:rPr lang="en-US" sz="6800">
                <a:solidFill>
                  <a:srgbClr val="000000"/>
                </a:solidFill>
                <a:latin typeface="Verdana"/>
                <a:ea typeface="Verdana"/>
              </a:rPr>
              <a:t>Apache Tomcat</a:t>
            </a:r>
            <a:endParaRPr/>
          </a:p>
          <a:p>
            <a:pPr lvl="1" algn="just">
              <a:lnSpc>
                <a:spcPct val="100000"/>
              </a:lnSpc>
              <a:buSzPct val="60000"/>
              <a:buFont typeface="Wingdings" charset="2"/>
              <a:buChar char=""/>
            </a:pPr>
            <a:r>
              <a:rPr lang="en-US" sz="6800">
                <a:solidFill>
                  <a:srgbClr val="000000"/>
                </a:solidFill>
                <a:latin typeface="Verdana"/>
                <a:ea typeface="Verdana"/>
              </a:rPr>
              <a:t>Microsoft IIS</a:t>
            </a:r>
            <a:endParaRPr/>
          </a:p>
          <a:p>
            <a:pPr lvl="1" algn="just">
              <a:lnSpc>
                <a:spcPct val="100000"/>
              </a:lnSpc>
              <a:buSzPct val="60000"/>
              <a:buFont typeface="Wingdings" charset="2"/>
              <a:buChar char=""/>
            </a:pPr>
            <a:r>
              <a:rPr lang="en-US" sz="6800">
                <a:solidFill>
                  <a:srgbClr val="000000"/>
                </a:solidFill>
                <a:latin typeface="Verdana"/>
                <a:ea typeface="Verdana"/>
              </a:rPr>
              <a:t>Oracle Web Tier</a:t>
            </a:r>
            <a:endParaRPr/>
          </a:p>
          <a:p>
            <a:pPr algn="just">
              <a:lnSpc>
                <a:spcPct val="100000"/>
              </a:lnSpc>
            </a:pPr>
            <a:r>
              <a:rPr lang="en-US" sz="6800">
                <a:solidFill>
                  <a:srgbClr val="000000"/>
                </a:solidFill>
                <a:latin typeface="Verdana"/>
                <a:ea typeface="Verdana"/>
              </a:rPr>
              <a:t>	</a:t>
            </a:r>
            <a:endParaRPr/>
          </a:p>
          <a:p>
            <a:pPr lvl="1" algn="just">
              <a:lnSpc>
                <a:spcPct val="100000"/>
              </a:lnSpc>
              <a:buSzPct val="60000"/>
              <a:buFont typeface="Wingdings" charset="2"/>
              <a:buChar char=""/>
            </a:pPr>
            <a:r>
              <a:rPr lang="en-US" sz="6800">
                <a:solidFill>
                  <a:srgbClr val="000000"/>
                </a:solidFill>
                <a:latin typeface="Verdana"/>
                <a:ea typeface="Verdana"/>
              </a:rPr>
              <a:t>Internet Explorer</a:t>
            </a:r>
            <a:endParaRPr/>
          </a:p>
          <a:p>
            <a:pPr lvl="1" algn="just">
              <a:lnSpc>
                <a:spcPct val="100000"/>
              </a:lnSpc>
              <a:buSzPct val="60000"/>
              <a:buFont typeface="Wingdings" charset="2"/>
              <a:buChar char=""/>
            </a:pPr>
            <a:r>
              <a:rPr lang="en-US" sz="6800">
                <a:solidFill>
                  <a:srgbClr val="000000"/>
                </a:solidFill>
                <a:latin typeface="Verdana"/>
                <a:ea typeface="Verdana"/>
              </a:rPr>
              <a:t>Google Chrome</a:t>
            </a:r>
            <a:endParaRPr/>
          </a:p>
          <a:p>
            <a:pPr lvl="1" algn="just">
              <a:lnSpc>
                <a:spcPct val="100000"/>
              </a:lnSpc>
              <a:buSzPct val="60000"/>
              <a:buFont typeface="Wingdings" charset="2"/>
              <a:buChar char=""/>
            </a:pPr>
            <a:r>
              <a:rPr lang="en-US" sz="6800">
                <a:solidFill>
                  <a:srgbClr val="000000"/>
                </a:solidFill>
                <a:latin typeface="Verdana"/>
                <a:ea typeface="Verdana"/>
              </a:rPr>
              <a:t>Mozilla Firefox</a:t>
            </a:r>
            <a:endParaRPr/>
          </a:p>
          <a:p>
            <a:pPr algn="just">
              <a:lnSpc>
                <a:spcPct val="100000"/>
              </a:lnSpc>
            </a:pPr>
            <a:endParaRPr/>
          </a:p>
          <a:p>
            <a:pPr algn="just">
              <a:lnSpc>
                <a:spcPct val="100000"/>
              </a:lnSpc>
              <a:buSzPct val="60000"/>
              <a:buFont typeface="Wingdings" charset="2"/>
              <a:buChar char=""/>
            </a:pPr>
            <a:r>
              <a:rPr lang="en-US" sz="6800">
                <a:solidFill>
                  <a:srgbClr val="000000"/>
                </a:solidFill>
                <a:latin typeface="Verdana"/>
                <a:ea typeface="Verdana"/>
              </a:rPr>
              <a:t>Email Servers and Clients</a:t>
            </a:r>
            <a:endParaRPr/>
          </a:p>
          <a:p>
            <a:pPr lvl="1" algn="just">
              <a:lnSpc>
                <a:spcPct val="100000"/>
              </a:lnSpc>
              <a:buSzPct val="60000"/>
              <a:buFont typeface="Wingdings" charset="2"/>
              <a:buChar char=""/>
            </a:pPr>
            <a:r>
              <a:rPr lang="en-US" sz="6800">
                <a:solidFill>
                  <a:srgbClr val="000000"/>
                </a:solidFill>
                <a:latin typeface="Verdana"/>
                <a:ea typeface="Verdana"/>
              </a:rPr>
              <a:t>Microsoft Exchange Server</a:t>
            </a:r>
            <a:endParaRPr/>
          </a:p>
          <a:p>
            <a:pPr lvl="1" algn="just">
              <a:lnSpc>
                <a:spcPct val="100000"/>
              </a:lnSpc>
              <a:buSzPct val="60000"/>
              <a:buFont typeface="Wingdings" charset="2"/>
              <a:buChar char=""/>
            </a:pPr>
            <a:r>
              <a:rPr lang="en-US" sz="6800">
                <a:solidFill>
                  <a:srgbClr val="000000"/>
                </a:solidFill>
                <a:latin typeface="Verdana"/>
                <a:ea typeface="Verdana"/>
              </a:rPr>
              <a:t>Horde</a:t>
            </a:r>
            <a:endParaRPr/>
          </a:p>
          <a:p>
            <a:pPr lvl="1" algn="just">
              <a:lnSpc>
                <a:spcPct val="100000"/>
              </a:lnSpc>
              <a:buSzPct val="60000"/>
              <a:buFont typeface="Wingdings" charset="2"/>
              <a:buChar char=""/>
            </a:pPr>
            <a:r>
              <a:rPr lang="en-US" sz="6800">
                <a:solidFill>
                  <a:srgbClr val="000000"/>
                </a:solidFill>
                <a:latin typeface="Verdana"/>
                <a:ea typeface="Verdana"/>
              </a:rPr>
              <a:t>WorldClient</a:t>
            </a:r>
            <a:endParaRPr/>
          </a:p>
          <a:p>
            <a:pPr algn="just">
              <a:lnSpc>
                <a:spcPct val="100000"/>
              </a:lnSpc>
            </a:pPr>
            <a:endParaRPr/>
          </a:p>
          <a:p>
            <a:pPr lvl="1" algn="just">
              <a:lnSpc>
                <a:spcPct val="100000"/>
              </a:lnSpc>
              <a:buSzPct val="60000"/>
              <a:buFont typeface="Wingdings" charset="2"/>
              <a:buChar char=""/>
            </a:pPr>
            <a:r>
              <a:rPr lang="en-US" sz="6800">
                <a:solidFill>
                  <a:srgbClr val="000000"/>
                </a:solidFill>
                <a:latin typeface="Verdana"/>
                <a:ea typeface="Verdana"/>
              </a:rPr>
              <a:t>Microsoft Outlook Express</a:t>
            </a:r>
            <a:endParaRPr/>
          </a:p>
          <a:p>
            <a:pPr lvl="1" algn="just">
              <a:lnSpc>
                <a:spcPct val="100000"/>
              </a:lnSpc>
              <a:buSzPct val="60000"/>
              <a:buFont typeface="Wingdings" charset="2"/>
              <a:buChar char=""/>
            </a:pPr>
            <a:r>
              <a:rPr lang="en-US" sz="6800">
                <a:solidFill>
                  <a:srgbClr val="000000"/>
                </a:solidFill>
                <a:latin typeface="Verdana"/>
                <a:ea typeface="Verdana"/>
              </a:rPr>
              <a:t>Thunderbird</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lang="en-US" sz="6800">
                <a:solidFill>
                  <a:srgbClr val="000000"/>
                </a:solidFill>
                <a:latin typeface="Verdana"/>
                <a:ea typeface="Verdana"/>
              </a:rPr>
              <a:t> </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5"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Private Networks</a:t>
            </a:r>
            <a:endParaRPr/>
          </a:p>
        </p:txBody>
      </p:sp>
      <p:sp>
        <p:nvSpPr>
          <p:cNvPr id="366"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98F98867-8BCC-485F-9A62-5B71ACA64B9A}" type="slidenum">
              <a:rPr b="1" lang="en-US" sz="1400">
                <a:solidFill>
                  <a:srgbClr val="ffffff"/>
                </a:solidFill>
                <a:latin typeface="Calibri"/>
              </a:rPr>
              <a:t>&lt;number&gt;</a:t>
            </a:fld>
            <a:endParaRPr/>
          </a:p>
        </p:txBody>
      </p:sp>
      <p:sp>
        <p:nvSpPr>
          <p:cNvPr id="367"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368" name="Picture 10" descr=""/>
          <p:cNvPicPr/>
          <p:nvPr/>
        </p:nvPicPr>
        <p:blipFill>
          <a:blip r:embed="rId1"/>
          <a:stretch>
            <a:fillRect/>
          </a:stretch>
        </p:blipFill>
        <p:spPr>
          <a:xfrm>
            <a:off x="1027800" y="2771280"/>
            <a:ext cx="7670160" cy="2485800"/>
          </a:xfrm>
          <a:prstGeom prst="rect">
            <a:avLst/>
          </a:prstGeom>
          <a:ln w="9360">
            <a:noFill/>
          </a:ln>
        </p:spPr>
      </p:pic>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9"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Hybrid Networks : </a:t>
            </a:r>
            <a:r>
              <a:rPr lang="en-US" sz="2400">
                <a:solidFill>
                  <a:srgbClr val="775f55"/>
                </a:solidFill>
                <a:latin typeface="Calibri"/>
              </a:rPr>
              <a:t>What it is ??</a:t>
            </a:r>
            <a:endParaRPr/>
          </a:p>
        </p:txBody>
      </p:sp>
      <p:sp>
        <p:nvSpPr>
          <p:cNvPr id="370"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C3D087B8-98F8-42EA-A8C7-8DEFCBEB35EB}" type="slidenum">
              <a:rPr b="1" lang="en-US" sz="1400">
                <a:solidFill>
                  <a:srgbClr val="ffffff"/>
                </a:solidFill>
                <a:latin typeface="Calibri"/>
              </a:rPr>
              <a:t>&lt;number&gt;</a:t>
            </a:fld>
            <a:endParaRPr/>
          </a:p>
        </p:txBody>
      </p:sp>
      <p:sp>
        <p:nvSpPr>
          <p:cNvPr id="371"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372" name="CustomShape 4"/>
          <p:cNvSpPr/>
          <p:nvPr/>
        </p:nvSpPr>
        <p:spPr>
          <a:xfrm>
            <a:off x="612720" y="1828800"/>
            <a:ext cx="8152560" cy="4494960"/>
          </a:xfrm>
          <a:prstGeom prst="rect">
            <a:avLst/>
          </a:prstGeom>
          <a:noFill/>
          <a:ln>
            <a:noFill/>
          </a:ln>
        </p:spPr>
        <p:txBody>
          <a:bodyPr lIns="90000" rIns="90000" tIns="45000" bIns="45000"/>
          <a:p>
            <a:pPr algn="just">
              <a:lnSpc>
                <a:spcPct val="100000"/>
              </a:lnSpc>
              <a:buSzPct val="60000"/>
              <a:buFont typeface="Wingdings" charset="2"/>
              <a:buChar char=""/>
            </a:pPr>
            <a:r>
              <a:rPr lang="en-US">
                <a:solidFill>
                  <a:srgbClr val="000000"/>
                </a:solidFill>
                <a:latin typeface="Verdana"/>
                <a:ea typeface="Verdana"/>
              </a:rPr>
              <a:t>Two Links =&gt; Private and Public</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Private Link =&gt; Leased Line or Optical Fiber</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Private Link for Intranet</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Public Link for Internet.</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All Intraorganization data are routed through the Private Link.</a:t>
            </a:r>
            <a:endParaRPr/>
          </a:p>
          <a:p>
            <a:pPr algn="just">
              <a:lnSpc>
                <a:spcPct val="100000"/>
              </a:lnSpc>
            </a:pPr>
            <a:endParaRPr/>
          </a:p>
          <a:p>
            <a:pPr algn="just">
              <a:lnSpc>
                <a:spcPct val="100000"/>
              </a:lnSpc>
              <a:buSzPct val="60000"/>
              <a:buFont typeface="Wingdings" charset="2"/>
              <a:buChar char=""/>
            </a:pPr>
            <a:r>
              <a:rPr lang="en-US">
                <a:solidFill>
                  <a:srgbClr val="000000"/>
                </a:solidFill>
                <a:latin typeface="Verdana"/>
                <a:ea typeface="Verdana"/>
              </a:rPr>
              <a:t>All Interorganization data are routed through the Public Link.</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3"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Hybrid Networks</a:t>
            </a:r>
            <a:endParaRPr/>
          </a:p>
        </p:txBody>
      </p:sp>
      <p:sp>
        <p:nvSpPr>
          <p:cNvPr id="374"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0C5C98B1-543F-496B-AFE4-4F7CA5ADF292}" type="slidenum">
              <a:rPr b="1" lang="en-US" sz="1400">
                <a:solidFill>
                  <a:srgbClr val="ffffff"/>
                </a:solidFill>
                <a:latin typeface="Calibri"/>
              </a:rPr>
              <a:t>&lt;number&gt;</a:t>
            </a:fld>
            <a:endParaRPr/>
          </a:p>
        </p:txBody>
      </p:sp>
      <p:sp>
        <p:nvSpPr>
          <p:cNvPr id="375"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376" name="Picture 10" descr=""/>
          <p:cNvPicPr/>
          <p:nvPr/>
        </p:nvPicPr>
        <p:blipFill>
          <a:blip r:embed="rId1"/>
          <a:stretch>
            <a:fillRect/>
          </a:stretch>
        </p:blipFill>
        <p:spPr>
          <a:xfrm>
            <a:off x="1070280" y="2157480"/>
            <a:ext cx="7492320" cy="3515760"/>
          </a:xfrm>
          <a:prstGeom prst="rect">
            <a:avLst/>
          </a:prstGeom>
          <a:ln w="9360">
            <a:noFill/>
          </a:ln>
        </p:spPr>
      </p:pic>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7"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VPN : </a:t>
            </a:r>
            <a:r>
              <a:rPr lang="en-US" sz="2400">
                <a:solidFill>
                  <a:srgbClr val="775f55"/>
                </a:solidFill>
                <a:latin typeface="Calibri"/>
              </a:rPr>
              <a:t>Virtual Private Networks</a:t>
            </a:r>
            <a:endParaRPr/>
          </a:p>
        </p:txBody>
      </p:sp>
      <p:sp>
        <p:nvSpPr>
          <p:cNvPr id="378"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01F514C8-0050-4FFD-8A8A-AF12435AF25F}" type="slidenum">
              <a:rPr b="1" lang="en-US" sz="1400">
                <a:solidFill>
                  <a:srgbClr val="ffffff"/>
                </a:solidFill>
                <a:latin typeface="Calibri"/>
              </a:rPr>
              <a:t>&lt;number&gt;</a:t>
            </a:fld>
            <a:endParaRPr/>
          </a:p>
        </p:txBody>
      </p:sp>
      <p:sp>
        <p:nvSpPr>
          <p:cNvPr id="379"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380" name="CustomShape 4"/>
          <p:cNvSpPr/>
          <p:nvPr/>
        </p:nvSpPr>
        <p:spPr>
          <a:xfrm>
            <a:off x="612720" y="1676520"/>
            <a:ext cx="8152560" cy="5028480"/>
          </a:xfrm>
          <a:prstGeom prst="rect">
            <a:avLst/>
          </a:prstGeom>
          <a:noFill/>
          <a:ln>
            <a:noFill/>
          </a:ln>
        </p:spPr>
        <p:txBody>
          <a:bodyPr lIns="90000" rIns="90000" tIns="45000" bIns="45000"/>
          <a:p>
            <a:pPr algn="just">
              <a:lnSpc>
                <a:spcPct val="100000"/>
              </a:lnSpc>
              <a:buSzPct val="60000"/>
              <a:buFont typeface="Wingdings" charset="2"/>
              <a:buChar char=""/>
            </a:pPr>
            <a:r>
              <a:rPr lang="en-US" sz="1900">
                <a:solidFill>
                  <a:srgbClr val="000000"/>
                </a:solidFill>
                <a:latin typeface="Verdana"/>
                <a:ea typeface="Verdana"/>
              </a:rPr>
              <a:t>Both Private and Hybrid Networks are Expensive.</a:t>
            </a:r>
            <a:endParaRPr/>
          </a:p>
          <a:p>
            <a:pPr algn="just">
              <a:lnSpc>
                <a:spcPct val="100000"/>
              </a:lnSpc>
            </a:pPr>
            <a:endParaRPr/>
          </a:p>
          <a:p>
            <a:pPr algn="just">
              <a:lnSpc>
                <a:spcPct val="100000"/>
              </a:lnSpc>
              <a:buSzPct val="60000"/>
              <a:buFont typeface="Wingdings" charset="2"/>
              <a:buChar char=""/>
            </a:pPr>
            <a:r>
              <a:rPr lang="en-US" sz="1900">
                <a:solidFill>
                  <a:srgbClr val="000000"/>
                </a:solidFill>
                <a:latin typeface="Verdana"/>
                <a:ea typeface="Verdana"/>
              </a:rPr>
              <a:t>Solution to use global Internet for both Private and Public Communication =&gt; VPN</a:t>
            </a:r>
            <a:endParaRPr/>
          </a:p>
          <a:p>
            <a:pPr algn="just">
              <a:lnSpc>
                <a:spcPct val="100000"/>
              </a:lnSpc>
            </a:pPr>
            <a:endParaRPr/>
          </a:p>
          <a:p>
            <a:pPr algn="just">
              <a:lnSpc>
                <a:spcPct val="100000"/>
              </a:lnSpc>
              <a:buSzPct val="60000"/>
              <a:buFont typeface="Wingdings" charset="2"/>
              <a:buChar char=""/>
            </a:pPr>
            <a:r>
              <a:rPr lang="en-US" sz="1900">
                <a:solidFill>
                  <a:srgbClr val="000000"/>
                </a:solidFill>
                <a:latin typeface="Verdana"/>
                <a:ea typeface="Verdana"/>
              </a:rPr>
              <a:t>VPN Creates a Network that is Private but Virtual.</a:t>
            </a:r>
            <a:endParaRPr/>
          </a:p>
          <a:p>
            <a:pPr algn="just">
              <a:lnSpc>
                <a:spcPct val="100000"/>
              </a:lnSpc>
            </a:pPr>
            <a:endParaRPr/>
          </a:p>
          <a:p>
            <a:pPr algn="just">
              <a:lnSpc>
                <a:spcPct val="100000"/>
              </a:lnSpc>
              <a:buSzPct val="60000"/>
              <a:buFont typeface="Wingdings" charset="2"/>
              <a:buChar char=""/>
            </a:pPr>
            <a:r>
              <a:rPr lang="en-US" sz="1900">
                <a:solidFill>
                  <a:srgbClr val="000000"/>
                </a:solidFill>
                <a:latin typeface="Verdana"/>
                <a:ea typeface="Verdana"/>
              </a:rPr>
              <a:t>It is Private because it guarantees Privacy inside the Organization.</a:t>
            </a:r>
            <a:endParaRPr/>
          </a:p>
          <a:p>
            <a:pPr algn="just">
              <a:lnSpc>
                <a:spcPct val="100000"/>
              </a:lnSpc>
            </a:pPr>
            <a:endParaRPr/>
          </a:p>
          <a:p>
            <a:pPr algn="just">
              <a:lnSpc>
                <a:spcPct val="100000"/>
              </a:lnSpc>
              <a:buSzPct val="60000"/>
              <a:buFont typeface="Wingdings" charset="2"/>
              <a:buChar char=""/>
            </a:pPr>
            <a:r>
              <a:rPr lang="en-US" sz="1900">
                <a:solidFill>
                  <a:srgbClr val="000000"/>
                </a:solidFill>
                <a:latin typeface="Verdana"/>
                <a:ea typeface="Verdana"/>
              </a:rPr>
              <a:t>It is Virtual because it does not use Real Private WANs.</a:t>
            </a:r>
            <a:endParaRPr/>
          </a:p>
          <a:p>
            <a:pPr algn="just">
              <a:lnSpc>
                <a:spcPct val="100000"/>
              </a:lnSpc>
            </a:pPr>
            <a:endParaRPr/>
          </a:p>
          <a:p>
            <a:pPr algn="just">
              <a:lnSpc>
                <a:spcPct val="100000"/>
              </a:lnSpc>
              <a:buSzPct val="60000"/>
              <a:buFont typeface="Wingdings" charset="2"/>
              <a:buChar char=""/>
            </a:pPr>
            <a:r>
              <a:rPr lang="en-US" sz="1900">
                <a:solidFill>
                  <a:srgbClr val="000000"/>
                </a:solidFill>
                <a:latin typeface="Verdana"/>
                <a:ea typeface="Verdana"/>
              </a:rPr>
              <a:t>The Network is Physically Public but Virtually Private.</a:t>
            </a:r>
            <a:endParaRPr/>
          </a:p>
          <a:p>
            <a:pPr algn="just">
              <a:lnSpc>
                <a:spcPct val="100000"/>
              </a:lnSpc>
            </a:pPr>
            <a:endParaRPr/>
          </a:p>
          <a:p>
            <a:pPr algn="just">
              <a:lnSpc>
                <a:spcPct val="100000"/>
              </a:lnSpc>
              <a:buSzPct val="60000"/>
              <a:buFont typeface="Wingdings" charset="2"/>
              <a:buChar char=""/>
            </a:pPr>
            <a:r>
              <a:rPr lang="en-US" sz="1900">
                <a:solidFill>
                  <a:srgbClr val="000000"/>
                </a:solidFill>
                <a:latin typeface="Verdana"/>
                <a:ea typeface="Verdana"/>
              </a:rPr>
              <a:t>VPN Use IPSec in the Tunnel Mode to Provide Authentication, Integrity and Privacy.</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1"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VPN : </a:t>
            </a:r>
            <a:r>
              <a:rPr lang="en-US" sz="2400">
                <a:solidFill>
                  <a:srgbClr val="775f55"/>
                </a:solidFill>
                <a:latin typeface="Calibri"/>
              </a:rPr>
              <a:t>Virtual Private Networks</a:t>
            </a:r>
            <a:endParaRPr/>
          </a:p>
        </p:txBody>
      </p:sp>
      <p:sp>
        <p:nvSpPr>
          <p:cNvPr id="382"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B270310A-E971-4F73-8382-8153F6EE6AF4}" type="slidenum">
              <a:rPr b="1" lang="en-US" sz="1400">
                <a:solidFill>
                  <a:srgbClr val="ffffff"/>
                </a:solidFill>
                <a:latin typeface="Calibri"/>
              </a:rPr>
              <a:t>&lt;number&gt;</a:t>
            </a:fld>
            <a:endParaRPr/>
          </a:p>
        </p:txBody>
      </p:sp>
      <p:sp>
        <p:nvSpPr>
          <p:cNvPr id="383"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384" name="Picture 11" descr=""/>
          <p:cNvPicPr/>
          <p:nvPr/>
        </p:nvPicPr>
        <p:blipFill>
          <a:blip r:embed="rId1"/>
          <a:stretch>
            <a:fillRect/>
          </a:stretch>
        </p:blipFill>
        <p:spPr>
          <a:xfrm>
            <a:off x="914400" y="2727720"/>
            <a:ext cx="7800120" cy="2605680"/>
          </a:xfrm>
          <a:prstGeom prst="rect">
            <a:avLst/>
          </a:prstGeom>
          <a:ln w="9360">
            <a:noFill/>
          </a:ln>
        </p:spPr>
      </p:pic>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5"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Addressing in VPN</a:t>
            </a:r>
            <a:endParaRPr/>
          </a:p>
        </p:txBody>
      </p:sp>
      <p:sp>
        <p:nvSpPr>
          <p:cNvPr id="386"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64CD493C-8B19-4317-957E-A2A6FD0281C9}" type="slidenum">
              <a:rPr b="1" lang="en-US" sz="1400">
                <a:solidFill>
                  <a:srgbClr val="ffffff"/>
                </a:solidFill>
                <a:latin typeface="Calibri"/>
              </a:rPr>
              <a:t>&lt;number&gt;</a:t>
            </a:fld>
            <a:endParaRPr/>
          </a:p>
        </p:txBody>
      </p:sp>
      <p:sp>
        <p:nvSpPr>
          <p:cNvPr id="387"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388" name="Picture 11" descr=""/>
          <p:cNvPicPr/>
          <p:nvPr/>
        </p:nvPicPr>
        <p:blipFill>
          <a:blip r:embed="rId1"/>
          <a:stretch>
            <a:fillRect/>
          </a:stretch>
        </p:blipFill>
        <p:spPr>
          <a:xfrm>
            <a:off x="843120" y="2126520"/>
            <a:ext cx="7973280" cy="3299040"/>
          </a:xfrm>
          <a:prstGeom prst="rect">
            <a:avLst/>
          </a:prstGeom>
          <a:ln w="9360">
            <a:noFill/>
          </a:ln>
        </p:spPr>
      </p:pic>
      <p:sp>
        <p:nvSpPr>
          <p:cNvPr id="389" name="CustomShape 4"/>
          <p:cNvSpPr/>
          <p:nvPr/>
        </p:nvSpPr>
        <p:spPr>
          <a:xfrm>
            <a:off x="861840" y="5810040"/>
            <a:ext cx="7923960" cy="637920"/>
          </a:xfrm>
          <a:prstGeom prst="rect">
            <a:avLst/>
          </a:prstGeom>
          <a:noFill/>
          <a:ln>
            <a:noFill/>
          </a:ln>
        </p:spPr>
        <p:txBody>
          <a:bodyPr lIns="90000" rIns="90000" tIns="45000" bIns="45000"/>
          <a:p>
            <a:pPr algn="ctr">
              <a:lnSpc>
                <a:spcPct val="100000"/>
              </a:lnSpc>
            </a:pPr>
            <a:r>
              <a:rPr lang="en-US">
                <a:solidFill>
                  <a:srgbClr val="000000"/>
                </a:solidFill>
                <a:latin typeface="Tahoma"/>
                <a:ea typeface="Tahoma"/>
              </a:rPr>
              <a:t>To use IPSec in Tunneling mode VPN need to use Two sets of Addressing</a:t>
            </a:r>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Transport Layer </a:t>
            </a:r>
            <a:r>
              <a:rPr lang="en-US" sz="2400">
                <a:solidFill>
                  <a:srgbClr val="775f55"/>
                </a:solidFill>
                <a:latin typeface="Calibri"/>
              </a:rPr>
              <a:t>: IP VS Port Numbers</a:t>
            </a:r>
            <a:endParaRPr/>
          </a:p>
        </p:txBody>
      </p:sp>
      <p:sp>
        <p:nvSpPr>
          <p:cNvPr id="182"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28451947-2538-4202-855B-C4B2CD4E4B58}" type="slidenum">
              <a:rPr b="1" lang="en-US" sz="1400">
                <a:solidFill>
                  <a:srgbClr val="ffffff"/>
                </a:solidFill>
                <a:latin typeface="Calibri"/>
              </a:rPr>
              <a:t>&lt;number&gt;</a:t>
            </a:fld>
            <a:endParaRPr/>
          </a:p>
        </p:txBody>
      </p:sp>
      <p:sp>
        <p:nvSpPr>
          <p:cNvPr id="183"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184"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185" name="Picture 11" descr=""/>
          <p:cNvPicPr/>
          <p:nvPr/>
        </p:nvPicPr>
        <p:blipFill>
          <a:blip r:embed="rId1"/>
          <a:stretch>
            <a:fillRect/>
          </a:stretch>
        </p:blipFill>
        <p:spPr>
          <a:xfrm>
            <a:off x="1814400" y="1981080"/>
            <a:ext cx="5623920" cy="4200120"/>
          </a:xfrm>
          <a:prstGeom prst="rect">
            <a:avLst/>
          </a:prstGeom>
          <a:ln w="9360">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0" name="CustomShape 1"/>
          <p:cNvSpPr/>
          <p:nvPr/>
        </p:nvSpPr>
        <p:spPr>
          <a:xfrm>
            <a:off x="457200" y="1295280"/>
            <a:ext cx="8228880" cy="4830120"/>
          </a:xfrm>
          <a:prstGeom prst="rect">
            <a:avLst/>
          </a:prstGeom>
          <a:noFill/>
          <a:ln>
            <a:noFill/>
          </a:ln>
        </p:spPr>
        <p:txBody>
          <a:bodyPr lIns="90000" rIns="90000" tIns="45000" bIns="45000"/>
          <a:p>
            <a:pPr>
              <a:lnSpc>
                <a:spcPct val="100000"/>
              </a:lnSpc>
            </a:pPr>
            <a:endParaRPr/>
          </a:p>
          <a:p>
            <a:pPr algn="ctr">
              <a:lnSpc>
                <a:spcPct val="100000"/>
              </a:lnSpc>
            </a:pPr>
            <a:endParaRPr/>
          </a:p>
          <a:p>
            <a:pPr algn="ctr">
              <a:lnSpc>
                <a:spcPct val="100000"/>
              </a:lnSpc>
            </a:pPr>
            <a:r>
              <a:rPr lang="en-US" sz="9600">
                <a:solidFill>
                  <a:srgbClr val="000000"/>
                </a:solidFill>
                <a:latin typeface="Cambria"/>
              </a:rPr>
              <a:t>T</a:t>
            </a:r>
            <a:r>
              <a:rPr lang="en-US" sz="4800">
                <a:solidFill>
                  <a:srgbClr val="000000"/>
                </a:solidFill>
                <a:latin typeface="Cambria"/>
              </a:rPr>
              <a:t>hank You</a:t>
            </a: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p:txBody>
      </p:sp>
      <p:sp>
        <p:nvSpPr>
          <p:cNvPr id="391"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90676BF3-D8B4-49CE-B0FE-DD12B3A20F84}" type="slidenum">
              <a:rPr b="1" lang="en-US" sz="1400">
                <a:solidFill>
                  <a:srgbClr val="ffffff"/>
                </a:solidFill>
                <a:latin typeface="Tw Cen MT"/>
              </a:rPr>
              <a:t>&lt;number&gt;</a:t>
            </a:fld>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Transport Layer </a:t>
            </a:r>
            <a:r>
              <a:rPr lang="en-US" sz="2400">
                <a:solidFill>
                  <a:srgbClr val="775f55"/>
                </a:solidFill>
                <a:latin typeface="Calibri"/>
              </a:rPr>
              <a:t>: Port Numbers (IANA Range)</a:t>
            </a:r>
            <a:endParaRPr/>
          </a:p>
        </p:txBody>
      </p:sp>
      <p:sp>
        <p:nvSpPr>
          <p:cNvPr id="187"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32F8C27C-2A37-4FC7-9E26-28AF7226901A}" type="slidenum">
              <a:rPr b="1" lang="en-US" sz="1400">
                <a:solidFill>
                  <a:srgbClr val="ffffff"/>
                </a:solidFill>
                <a:latin typeface="Calibri"/>
              </a:rPr>
              <a:t>&lt;number&gt;</a:t>
            </a:fld>
            <a:endParaRPr/>
          </a:p>
        </p:txBody>
      </p:sp>
      <p:sp>
        <p:nvSpPr>
          <p:cNvPr id="188"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189"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190" name="Picture 10" descr=""/>
          <p:cNvPicPr/>
          <p:nvPr/>
        </p:nvPicPr>
        <p:blipFill>
          <a:blip r:embed="rId1"/>
          <a:stretch>
            <a:fillRect/>
          </a:stretch>
        </p:blipFill>
        <p:spPr>
          <a:xfrm>
            <a:off x="1265400" y="3165120"/>
            <a:ext cx="6887520" cy="1389600"/>
          </a:xfrm>
          <a:prstGeom prst="rect">
            <a:avLst/>
          </a:prstGeom>
          <a:ln w="9360">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612720" y="228600"/>
            <a:ext cx="8152560" cy="990000"/>
          </a:xfrm>
          <a:prstGeom prst="rect">
            <a:avLst/>
          </a:prstGeom>
          <a:noFill/>
          <a:ln>
            <a:noFill/>
          </a:ln>
        </p:spPr>
        <p:txBody>
          <a:bodyPr lIns="90000" rIns="90000" tIns="45000" bIns="45000" anchor="ctr"/>
          <a:p>
            <a:pPr>
              <a:lnSpc>
                <a:spcPct val="100000"/>
              </a:lnSpc>
            </a:pPr>
            <a:r>
              <a:rPr lang="en-US" sz="3200">
                <a:solidFill>
                  <a:srgbClr val="775f55"/>
                </a:solidFill>
                <a:latin typeface="Calibri"/>
              </a:rPr>
              <a:t>Transport Layer </a:t>
            </a:r>
            <a:r>
              <a:rPr lang="en-US" sz="2400">
                <a:solidFill>
                  <a:srgbClr val="775f55"/>
                </a:solidFill>
                <a:latin typeface="Calibri"/>
              </a:rPr>
              <a:t>: Multiplexing and Demultiplexing</a:t>
            </a:r>
            <a:endParaRPr/>
          </a:p>
        </p:txBody>
      </p:sp>
      <p:sp>
        <p:nvSpPr>
          <p:cNvPr id="192" name="CustomShape 2"/>
          <p:cNvSpPr/>
          <p:nvPr/>
        </p:nvSpPr>
        <p:spPr>
          <a:xfrm>
            <a:off x="0" y="1272240"/>
            <a:ext cx="532800" cy="243720"/>
          </a:xfrm>
          <a:prstGeom prst="rect">
            <a:avLst/>
          </a:prstGeom>
          <a:noFill/>
          <a:ln>
            <a:noFill/>
          </a:ln>
        </p:spPr>
        <p:txBody>
          <a:bodyPr lIns="90000" rIns="90000" tIns="45000" bIns="45000" anchor="ctr"/>
          <a:p>
            <a:pPr>
              <a:lnSpc>
                <a:spcPct val="100000"/>
              </a:lnSpc>
            </a:pPr>
            <a:fld id="{A8E42BFD-57D0-4F30-859A-DD647F624333}" type="slidenum">
              <a:rPr b="1" lang="en-US" sz="1400">
                <a:solidFill>
                  <a:srgbClr val="ffffff"/>
                </a:solidFill>
                <a:latin typeface="Calibri"/>
              </a:rPr>
              <a:t>&lt;number&gt;</a:t>
            </a:fld>
            <a:endParaRPr/>
          </a:p>
        </p:txBody>
      </p:sp>
      <p:sp>
        <p:nvSpPr>
          <p:cNvPr id="193" name="CustomShape 3"/>
          <p:cNvSpPr/>
          <p:nvPr/>
        </p:nvSpPr>
        <p:spPr>
          <a:xfrm>
            <a:off x="457200" y="1066680"/>
            <a:ext cx="8178120" cy="56379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194" name="CustomShape 4"/>
          <p:cNvSpPr/>
          <p:nvPr/>
        </p:nvSpPr>
        <p:spPr>
          <a:xfrm>
            <a:off x="1964520" y="6260400"/>
            <a:ext cx="3047400" cy="304200"/>
          </a:xfrm>
          <a:prstGeom prst="rect">
            <a:avLst/>
          </a:prstGeom>
          <a:solidFill>
            <a:srgbClr val="ffffff"/>
          </a:solidFill>
          <a:ln w="19080">
            <a:solidFill>
              <a:srgbClr val="ffffff"/>
            </a:solidFill>
            <a:round/>
          </a:ln>
        </p:spPr>
      </p:sp>
      <p:pic>
        <p:nvPicPr>
          <p:cNvPr id="195" name="Picture 10" descr=""/>
          <p:cNvPicPr/>
          <p:nvPr/>
        </p:nvPicPr>
        <p:blipFill>
          <a:blip r:embed="rId1"/>
          <a:stretch>
            <a:fillRect/>
          </a:stretch>
        </p:blipFill>
        <p:spPr>
          <a:xfrm>
            <a:off x="1386000" y="2088000"/>
            <a:ext cx="6385680" cy="4007160"/>
          </a:xfrm>
          <a:prstGeom prst="rect">
            <a:avLst/>
          </a:prstGeom>
          <a:ln w="9360">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612720" y="228600"/>
            <a:ext cx="8152560" cy="990000"/>
          </a:xfrm>
          <a:prstGeom prst="rect">
            <a:avLst/>
          </a:prstGeom>
          <a:noFill/>
          <a:ln>
            <a:noFill/>
          </a:ln>
        </p:spPr>
        <p:txBody>
          <a:bodyPr lIns="0" rIns="0" tIns="0" bIns="0" anchor="ctr"/>
          <a:p>
            <a:pPr>
              <a:lnSpc>
                <a:spcPct val="100000"/>
              </a:lnSpc>
            </a:pPr>
            <a:r>
              <a:rPr lang="en-US" sz="3200">
                <a:solidFill>
                  <a:srgbClr val="775f55"/>
                </a:solidFill>
                <a:latin typeface="Calibri"/>
              </a:rPr>
              <a:t>Transport Layer </a:t>
            </a:r>
            <a:r>
              <a:rPr lang="en-US" sz="2400">
                <a:solidFill>
                  <a:srgbClr val="775f55"/>
                </a:solidFill>
                <a:latin typeface="Calibri"/>
              </a:rPr>
              <a:t>: Multiplexing and Demultiplexing</a:t>
            </a:r>
            <a:endParaRPr/>
          </a:p>
        </p:txBody>
      </p:sp>
      <p:sp>
        <p:nvSpPr>
          <p:cNvPr id="197" name="CustomShape 2"/>
          <p:cNvSpPr/>
          <p:nvPr/>
        </p:nvSpPr>
        <p:spPr>
          <a:xfrm>
            <a:off x="612720" y="1599480"/>
            <a:ext cx="8152560" cy="4494960"/>
          </a:xfrm>
          <a:prstGeom prst="rect">
            <a:avLst/>
          </a:prstGeom>
          <a:noFill/>
          <a:ln>
            <a:noFill/>
          </a:ln>
        </p:spPr>
        <p:txBody>
          <a:bodyPr lIns="0" rIns="0" tIns="0" bIns="0" anchor="ctr"/>
          <a:p>
            <a:r>
              <a:rPr lang="en-US">
                <a:latin typeface="Arial"/>
              </a:rPr>
              <a:t>The technique to combine two or more data stream in one session is called Multiplexing. When a TCP client initializes a connection with Server, it always refers to a well-defined port number which indicates the application process. The client itself uses a randomly generated port number from private port number pools.</a:t>
            </a:r>
            <a:endParaRPr/>
          </a:p>
          <a:p>
            <a:endParaRPr/>
          </a:p>
          <a:p>
            <a:r>
              <a:rPr lang="en-US">
                <a:latin typeface="Arial"/>
              </a:rPr>
              <a:t>Using TCP Multiplexing, a client can communicate with a number of different application process in a single session. For example, a client requests a web page which in turn contains different type of data (HTTP, SMTP, FTP etc.) the TCP session timeout is increased and the session is kept open for longer time so that the three-way handshake overhead can be avoided.</a:t>
            </a:r>
            <a:endParaRPr/>
          </a:p>
          <a:p>
            <a:endParaRPr/>
          </a:p>
          <a:p>
            <a:r>
              <a:rPr lang="en-US">
                <a:latin typeface="Arial"/>
              </a:rPr>
              <a:t>This enables the client system to receive multiple connection over single virtual connection. These virtual connections are not good for Servers if the timeout is too long.</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