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2" r:id="rId5"/>
    <p:sldId id="265" r:id="rId6"/>
    <p:sldId id="266" r:id="rId7"/>
    <p:sldId id="260" r:id="rId8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793" autoAdjust="0"/>
  </p:normalViewPr>
  <p:slideViewPr>
    <p:cSldViewPr>
      <p:cViewPr>
        <p:scale>
          <a:sx n="75" d="100"/>
          <a:sy n="75" d="100"/>
        </p:scale>
        <p:origin x="-1181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B631290-D420-41E1-8EE2-65DDAEB9D7A9}" type="datetimeFigureOut">
              <a:rPr lang="en-CA" smtClean="0"/>
              <a:t>06/02/2019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5B214E-C7A4-4E29-B866-692A72D9A5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51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.intelligentx.ai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7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CA" dirty="0"/>
              <a:t>Breweries that are using AI to enhance beer production.</a:t>
            </a:r>
          </a:p>
          <a:p>
            <a:endParaRPr lang="en-CA" dirty="0"/>
          </a:p>
          <a:p>
            <a:endParaRPr lang="en-US" dirty="0"/>
          </a:p>
          <a:p>
            <a:pPr defTabSz="931774">
              <a:defRPr/>
            </a:pPr>
            <a:r>
              <a:rPr lang="en-CA" dirty="0"/>
              <a:t>Carlsberg, a Copenhagen-based brewery, began a multimillion-dollar three-year  in partnership with Microsoft, Aarhus University and the Technical University of Denmark. </a:t>
            </a:r>
            <a:r>
              <a:rPr lang="en-US" dirty="0" smtClean="0"/>
              <a:t>The </a:t>
            </a:r>
            <a:r>
              <a:rPr lang="en-US" dirty="0" smtClean="0"/>
              <a:t>1000 Samples ensure </a:t>
            </a:r>
            <a:r>
              <a:rPr lang="en-CA" dirty="0"/>
              <a:t>Beer Fingerprinting Project will change the way new beers are created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defTabSz="931774"/>
            <a:r>
              <a:rPr lang="en-CA" dirty="0"/>
              <a:t>Hew Leith and Rob </a:t>
            </a:r>
            <a:r>
              <a:rPr lang="en-CA" dirty="0" err="1"/>
              <a:t>McInerney</a:t>
            </a:r>
            <a:r>
              <a:rPr lang="en-CA" dirty="0"/>
              <a:t>, founders of </a:t>
            </a:r>
            <a:r>
              <a:rPr lang="en-CA" dirty="0" err="1">
                <a:hlinkClick r:id="rId3"/>
              </a:rPr>
              <a:t>IntelligentX</a:t>
            </a:r>
            <a:r>
              <a:rPr lang="en-CA" dirty="0"/>
              <a:t>, believed a better way to use data was to improve the beer itself. Instead of replacing a </a:t>
            </a:r>
            <a:r>
              <a:rPr lang="en-CA" dirty="0" err="1"/>
              <a:t>brewmaster</a:t>
            </a:r>
            <a:r>
              <a:rPr lang="en-CA" dirty="0"/>
              <a:t>, they believe AI gives insights to help a </a:t>
            </a:r>
            <a:r>
              <a:rPr lang="en-CA" dirty="0" err="1"/>
              <a:t>brewmaster</a:t>
            </a:r>
            <a:r>
              <a:rPr lang="en-CA" dirty="0"/>
              <a:t> be better equipped to make decisions based on customer feedback</a:t>
            </a:r>
          </a:p>
          <a:p>
            <a:endParaRPr lang="en-US" dirty="0" smtClean="0"/>
          </a:p>
          <a:p>
            <a:r>
              <a:rPr lang="en-CA" dirty="0"/>
              <a:t>The neural network would then be used to evaluate new beer recipes and determine which ones were more likely to get high ratings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0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CA" i="1" dirty="0"/>
              <a:t>this innovative  Random Forest tool can predict in advance whether patients will need a lower dose of medication thus reducing the suffering caused by side effects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0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CA" dirty="0"/>
              <a:t>McCormick &amp; Company is an American food company that manufactures, markets, and distributes spices, seasoning mixes, condiments, and other flavoring products for the industrial, restaurant, institutional, and home markets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06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CA" dirty="0"/>
              <a:t>According to RedSeer, Bengaluru-based research firm RedSeer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0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News 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9785" y="2420010"/>
            <a:ext cx="198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Ashish Gupta</a:t>
            </a:r>
            <a:endParaRPr lang="en-CA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1800" b="1" dirty="0" smtClean="0">
              <a:latin typeface="Calibri Light" panose="020F0302020204030204" pitchFamily="34" charset="0"/>
            </a:endParaRPr>
          </a:p>
          <a:p>
            <a:r>
              <a:rPr lang="en-CA" sz="1800" b="1" dirty="0" smtClean="0">
                <a:latin typeface="Calibri Light" panose="020F0302020204030204" pitchFamily="34" charset="0"/>
              </a:rPr>
              <a:t>Artificial </a:t>
            </a:r>
            <a:r>
              <a:rPr lang="en-CA" sz="1800" b="1" dirty="0">
                <a:latin typeface="Calibri Light" panose="020F0302020204030204" pitchFamily="34" charset="0"/>
              </a:rPr>
              <a:t>Intelligence </a:t>
            </a:r>
            <a:r>
              <a:rPr lang="en-CA" sz="1800" b="1" dirty="0" smtClean="0">
                <a:latin typeface="Calibri Light" panose="020F0302020204030204" pitchFamily="34" charset="0"/>
              </a:rPr>
              <a:t>to make Beer</a:t>
            </a:r>
          </a:p>
          <a:p>
            <a:r>
              <a:rPr lang="en-CA" sz="1800" b="1" dirty="0" smtClean="0">
                <a:latin typeface="Calibri Light" panose="020F0302020204030204" pitchFamily="34" charset="0"/>
              </a:rPr>
              <a:t>Artificial Intelligence </a:t>
            </a:r>
            <a:r>
              <a:rPr lang="en-CA" sz="1800" b="1" dirty="0">
                <a:latin typeface="Calibri Light" panose="020F0302020204030204" pitchFamily="34" charset="0"/>
              </a:rPr>
              <a:t>to adjust C</a:t>
            </a:r>
            <a:r>
              <a:rPr lang="en-CA" sz="1800" b="1" dirty="0" smtClean="0">
                <a:latin typeface="Calibri Light" panose="020F0302020204030204" pitchFamily="34" charset="0"/>
              </a:rPr>
              <a:t>hemotherapy dosages</a:t>
            </a:r>
          </a:p>
          <a:p>
            <a:r>
              <a:rPr lang="en-CA" sz="1800" b="1" dirty="0">
                <a:latin typeface="Calibri Light" panose="020F0302020204030204" pitchFamily="34" charset="0"/>
              </a:rPr>
              <a:t>A</a:t>
            </a:r>
            <a:r>
              <a:rPr lang="en-CA" sz="1800" b="1" dirty="0" smtClean="0">
                <a:latin typeface="Calibri Light" panose="020F0302020204030204" pitchFamily="34" charset="0"/>
              </a:rPr>
              <a:t>rtificial Intelligence </a:t>
            </a:r>
            <a:r>
              <a:rPr lang="en-CA" sz="1800" b="1" dirty="0">
                <a:latin typeface="Calibri Light" panose="020F0302020204030204" pitchFamily="34" charset="0"/>
              </a:rPr>
              <a:t>to develop </a:t>
            </a:r>
            <a:r>
              <a:rPr lang="en-CA" sz="1800" b="1" dirty="0" smtClean="0">
                <a:latin typeface="Calibri Light" panose="020F0302020204030204" pitchFamily="34" charset="0"/>
              </a:rPr>
              <a:t>flavors</a:t>
            </a:r>
          </a:p>
          <a:p>
            <a:r>
              <a:rPr lang="en-CA" sz="1800" b="1" dirty="0">
                <a:latin typeface="Calibri Light" panose="020F0302020204030204" pitchFamily="34" charset="0"/>
              </a:rPr>
              <a:t>Artificial Intelligence </a:t>
            </a:r>
            <a:r>
              <a:rPr lang="en-CA" sz="1800" b="1" dirty="0" smtClean="0">
                <a:latin typeface="Calibri Light" panose="020F0302020204030204" pitchFamily="34" charset="0"/>
              </a:rPr>
              <a:t>to boost Food </a:t>
            </a:r>
            <a:r>
              <a:rPr lang="en-CA" sz="1800" b="1" dirty="0">
                <a:latin typeface="Calibri Light" panose="020F0302020204030204" pitchFamily="34" charset="0"/>
              </a:rPr>
              <a:t>Delivery in India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1800" b="1" dirty="0">
                <a:latin typeface="Calibri Light" panose="020F0302020204030204" pitchFamily="34" charset="0"/>
              </a:rPr>
              <a:t>Artificial Intelligence to make </a:t>
            </a:r>
            <a:r>
              <a:rPr lang="en-CA" sz="1800" b="1" dirty="0" smtClean="0">
                <a:latin typeface="Calibri Light" panose="020F0302020204030204" pitchFamily="34" charset="0"/>
              </a:rPr>
              <a:t>Beer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400" dirty="0" smtClean="0">
                <a:latin typeface="Calibri Light" panose="020F0302020204030204" pitchFamily="34" charset="0"/>
              </a:rPr>
              <a:t>Carlsberg’s </a:t>
            </a:r>
            <a:r>
              <a:rPr lang="en-CA" sz="1400" dirty="0">
                <a:latin typeface="Calibri Light" panose="020F0302020204030204" pitchFamily="34" charset="0"/>
              </a:rPr>
              <a:t>Beer Fingerprinting </a:t>
            </a:r>
            <a:r>
              <a:rPr lang="en-CA" sz="1400" dirty="0" smtClean="0">
                <a:latin typeface="Calibri Light" panose="020F0302020204030204" pitchFamily="34" charset="0"/>
              </a:rPr>
              <a:t>Project </a:t>
            </a:r>
          </a:p>
          <a:p>
            <a:pPr lvl="1"/>
            <a:r>
              <a:rPr lang="en-CA" sz="1400" dirty="0">
                <a:latin typeface="Calibri Light" panose="020F0302020204030204" pitchFamily="34" charset="0"/>
              </a:rPr>
              <a:t>1,000 different beer </a:t>
            </a:r>
            <a:r>
              <a:rPr lang="en-CA" sz="1400" dirty="0" smtClean="0">
                <a:latin typeface="Calibri Light" panose="020F0302020204030204" pitchFamily="34" charset="0"/>
              </a:rPr>
              <a:t>samples</a:t>
            </a:r>
          </a:p>
          <a:p>
            <a:pPr lvl="1"/>
            <a:r>
              <a:rPr lang="en-CA" sz="1400" dirty="0" smtClean="0">
                <a:latin typeface="Calibri Light" panose="020F0302020204030204" pitchFamily="34" charset="0"/>
              </a:rPr>
              <a:t>Using Sensors to </a:t>
            </a:r>
            <a:r>
              <a:rPr lang="en-CA" sz="1400" dirty="0">
                <a:latin typeface="Calibri Light" panose="020F0302020204030204" pitchFamily="34" charset="0"/>
              </a:rPr>
              <a:t>determine the flavor </a:t>
            </a:r>
            <a:r>
              <a:rPr lang="en-CA" sz="1400" dirty="0" smtClean="0">
                <a:latin typeface="Calibri Light" panose="020F0302020204030204" pitchFamily="34" charset="0"/>
              </a:rPr>
              <a:t>&amp; analyze yeasts</a:t>
            </a:r>
            <a:r>
              <a:rPr lang="en-CA" sz="1400" dirty="0">
                <a:latin typeface="Calibri Light" panose="020F0302020204030204" pitchFamily="34" charset="0"/>
              </a:rPr>
              <a:t>. </a:t>
            </a:r>
            <a:endParaRPr lang="en-CA" sz="1400" dirty="0" smtClean="0">
              <a:latin typeface="Calibri Light" panose="020F0302020204030204" pitchFamily="34" charset="0"/>
            </a:endParaRPr>
          </a:p>
          <a:p>
            <a:pPr lvl="1"/>
            <a:endParaRPr lang="en-CA" sz="1400" dirty="0" smtClean="0">
              <a:latin typeface="Calibri Light" panose="020F0302020204030204" pitchFamily="34" charset="0"/>
            </a:endParaRPr>
          </a:p>
          <a:p>
            <a:r>
              <a:rPr lang="en-US" sz="1400" dirty="0" smtClean="0">
                <a:latin typeface="Calibri Light" panose="020F0302020204030204" pitchFamily="34" charset="0"/>
              </a:rPr>
              <a:t>Intelligentx : Beer </a:t>
            </a:r>
            <a:r>
              <a:rPr lang="en-US" sz="1400" dirty="0">
                <a:latin typeface="Calibri Light" panose="020F0302020204030204" pitchFamily="34" charset="0"/>
              </a:rPr>
              <a:t>That Learns : https://get.intelligentx.ai/</a:t>
            </a:r>
          </a:p>
          <a:p>
            <a:pPr lvl="1"/>
            <a:r>
              <a:rPr lang="en-US" sz="1400" dirty="0" smtClean="0">
                <a:latin typeface="Calibri Light" panose="020F0302020204030204" pitchFamily="34" charset="0"/>
              </a:rPr>
              <a:t>AI/ML to adjust the Beer Recipe</a:t>
            </a:r>
            <a:endParaRPr lang="en-CA" sz="1400" dirty="0" smtClean="0">
              <a:latin typeface="Calibri Light" panose="020F0302020204030204" pitchFamily="34" charset="0"/>
            </a:endParaRPr>
          </a:p>
          <a:p>
            <a:pPr lvl="1"/>
            <a:r>
              <a:rPr lang="it-IT" sz="1400" dirty="0" smtClean="0">
                <a:latin typeface="Calibri Light" panose="020F0302020204030204" pitchFamily="34" charset="0"/>
              </a:rPr>
              <a:t>Varities : Black </a:t>
            </a:r>
            <a:r>
              <a:rPr lang="it-IT" sz="1400" dirty="0">
                <a:latin typeface="Calibri Light" panose="020F0302020204030204" pitchFamily="34" charset="0"/>
              </a:rPr>
              <a:t>AI, Golden AI, Pale AI, and Amber AI</a:t>
            </a:r>
            <a:r>
              <a:rPr lang="it-IT" sz="1400" dirty="0" smtClean="0">
                <a:latin typeface="Calibri Light" panose="020F0302020204030204" pitchFamily="34" charset="0"/>
              </a:rPr>
              <a:t>.</a:t>
            </a:r>
          </a:p>
          <a:p>
            <a:endParaRPr lang="en-US" sz="1400" dirty="0" smtClean="0">
              <a:latin typeface="Calibri Light" panose="020F0302020204030204" pitchFamily="34" charset="0"/>
            </a:endParaRPr>
          </a:p>
          <a:p>
            <a:r>
              <a:rPr lang="en-US" sz="1400" dirty="0">
                <a:latin typeface="Calibri Light" panose="020F0302020204030204" pitchFamily="34" charset="0"/>
              </a:rPr>
              <a:t>The </a:t>
            </a:r>
            <a:r>
              <a:rPr lang="en-US" sz="1400" dirty="0" smtClean="0">
                <a:latin typeface="Calibri Light" panose="020F0302020204030204" pitchFamily="34" charset="0"/>
              </a:rPr>
              <a:t>Perfect IPA (India pale ale) with AI</a:t>
            </a:r>
          </a:p>
          <a:p>
            <a:pPr lvl="1"/>
            <a:r>
              <a:rPr lang="en-US" sz="1400" dirty="0" smtClean="0">
                <a:latin typeface="Calibri Light" panose="020F0302020204030204" pitchFamily="34" charset="0"/>
              </a:rPr>
              <a:t>Data Gathering : Top 10 / Bottom 10 Brands</a:t>
            </a:r>
          </a:p>
          <a:p>
            <a:pPr lvl="1"/>
            <a:r>
              <a:rPr lang="en-US" sz="1400" dirty="0" smtClean="0">
                <a:latin typeface="Calibri Light" panose="020F0302020204030204" pitchFamily="34" charset="0"/>
              </a:rPr>
              <a:t>Additional Data : Brew Dog Beer Recipes, Ratings</a:t>
            </a:r>
          </a:p>
          <a:p>
            <a:pPr lvl="1"/>
            <a:r>
              <a:rPr lang="en-CA" sz="1400" dirty="0" smtClean="0">
                <a:latin typeface="Calibri Light" panose="020F0302020204030204" pitchFamily="34" charset="0"/>
              </a:rPr>
              <a:t>Train </a:t>
            </a:r>
            <a:r>
              <a:rPr lang="en-CA" sz="1400" dirty="0">
                <a:latin typeface="Calibri Light" panose="020F0302020204030204" pitchFamily="34" charset="0"/>
              </a:rPr>
              <a:t>an </a:t>
            </a:r>
            <a:r>
              <a:rPr lang="en-CA" sz="1400" dirty="0" smtClean="0">
                <a:latin typeface="Calibri Light" panose="020F0302020204030204" pitchFamily="34" charset="0"/>
              </a:rPr>
              <a:t>Artificial Neural </a:t>
            </a:r>
            <a:r>
              <a:rPr lang="en-CA" sz="1400" dirty="0">
                <a:latin typeface="Calibri Light" panose="020F0302020204030204" pitchFamily="34" charset="0"/>
              </a:rPr>
              <a:t>beer network</a:t>
            </a:r>
            <a:endParaRPr lang="en-US" sz="1400" dirty="0" smtClean="0">
              <a:latin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965" y="4862325"/>
            <a:ext cx="64136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latin typeface="Calibri Light" panose="020F0302020204030204" pitchFamily="34" charset="0"/>
              </a:rPr>
              <a:t>https://www.forbes.com/sites/bernardmarr/2019/02/01/how-artificial-intelligence-is-used-to-make-beer/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1800" b="1" dirty="0">
                <a:latin typeface="Calibri Light" panose="020F0302020204030204" pitchFamily="34" charset="0"/>
              </a:rPr>
              <a:t>Artificial Intelligence to adjust Chemotherapy dosages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400" dirty="0" smtClean="0">
                <a:latin typeface="Calibri Light" panose="020F0302020204030204" pitchFamily="34" charset="0"/>
              </a:rPr>
              <a:t>Developed by Adrien Coulet in </a:t>
            </a:r>
            <a:r>
              <a:rPr lang="en-CA" sz="1400" dirty="0">
                <a:latin typeface="Calibri Light" panose="020F0302020204030204" pitchFamily="34" charset="0"/>
              </a:rPr>
              <a:t>collaboration with researchers from Stanford </a:t>
            </a:r>
            <a:r>
              <a:rPr lang="en-CA" sz="1400" dirty="0" smtClean="0">
                <a:latin typeface="Calibri Light" panose="020F0302020204030204" pitchFamily="34" charset="0"/>
              </a:rPr>
              <a:t>University.  Use Case is to </a:t>
            </a:r>
            <a:r>
              <a:rPr lang="en-US" sz="1400" dirty="0" smtClean="0">
                <a:latin typeface="Calibri Light" panose="020F0302020204030204" pitchFamily="34" charset="0"/>
              </a:rPr>
              <a:t>predict</a:t>
            </a:r>
            <a:r>
              <a:rPr lang="en-CA" sz="1400" dirty="0" smtClean="0">
                <a:latin typeface="Calibri Light" panose="020F0302020204030204" pitchFamily="34" charset="0"/>
              </a:rPr>
              <a:t> </a:t>
            </a:r>
            <a:r>
              <a:rPr lang="en-CA" sz="1400" dirty="0">
                <a:latin typeface="Calibri Light" panose="020F0302020204030204" pitchFamily="34" charset="0"/>
              </a:rPr>
              <a:t>whether patients will need a lower dose of </a:t>
            </a:r>
            <a:r>
              <a:rPr lang="en-CA" sz="1400" dirty="0" smtClean="0">
                <a:latin typeface="Calibri Light" panose="020F0302020204030204" pitchFamily="34" charset="0"/>
              </a:rPr>
              <a:t>medication than normal?</a:t>
            </a:r>
          </a:p>
          <a:p>
            <a:endParaRPr lang="en-CA" sz="1400" dirty="0" smtClean="0">
              <a:latin typeface="Calibri Light" panose="020F0302020204030204" pitchFamily="34" charset="0"/>
            </a:endParaRPr>
          </a:p>
          <a:p>
            <a:r>
              <a:rPr lang="en-CA" sz="1400" dirty="0" smtClean="0">
                <a:latin typeface="Calibri Light" panose="020F0302020204030204" pitchFamily="34" charset="0"/>
              </a:rPr>
              <a:t>Information </a:t>
            </a:r>
            <a:r>
              <a:rPr lang="en-CA" sz="1400" dirty="0">
                <a:latin typeface="Calibri Light" panose="020F0302020204030204" pitchFamily="34" charset="0"/>
              </a:rPr>
              <a:t>from very different sources (analysis results, notes, </a:t>
            </a:r>
            <a:r>
              <a:rPr lang="en-CA" sz="1400" dirty="0" smtClean="0">
                <a:latin typeface="Calibri Light" panose="020F0302020204030204" pitchFamily="34" charset="0"/>
              </a:rPr>
              <a:t>prescriptions).</a:t>
            </a:r>
          </a:p>
          <a:p>
            <a:endParaRPr lang="en-CA" sz="1400" dirty="0">
              <a:latin typeface="Calibri Light" panose="020F0302020204030204" pitchFamily="34" charset="0"/>
            </a:endParaRPr>
          </a:p>
          <a:p>
            <a:r>
              <a:rPr lang="en-CA" sz="1400" dirty="0" smtClean="0">
                <a:latin typeface="Calibri Light" panose="020F0302020204030204" pitchFamily="34" charset="0"/>
              </a:rPr>
              <a:t>Team was interested </a:t>
            </a:r>
            <a:r>
              <a:rPr lang="en-CA" sz="1400" dirty="0">
                <a:latin typeface="Calibri Light" panose="020F0302020204030204" pitchFamily="34" charset="0"/>
              </a:rPr>
              <a:t>in drugs that interact </a:t>
            </a:r>
            <a:r>
              <a:rPr lang="en-CA" sz="1400" dirty="0" smtClean="0">
                <a:latin typeface="Calibri Light" panose="020F0302020204030204" pitchFamily="34" charset="0"/>
              </a:rPr>
              <a:t>with </a:t>
            </a:r>
            <a:r>
              <a:rPr lang="en-CA" sz="1400" dirty="0">
                <a:latin typeface="Calibri Light" panose="020F0302020204030204" pitchFamily="34" charset="0"/>
              </a:rPr>
              <a:t>family of the P450 enzymes</a:t>
            </a:r>
            <a:r>
              <a:rPr lang="en-CA" sz="1400" dirty="0" smtClean="0">
                <a:latin typeface="Calibri Light" panose="020F0302020204030204" pitchFamily="34" charset="0"/>
              </a:rPr>
              <a:t>.</a:t>
            </a:r>
          </a:p>
          <a:p>
            <a:endParaRPr lang="en-US" sz="1400" dirty="0">
              <a:latin typeface="Calibri Light" panose="020F0302020204030204" pitchFamily="34" charset="0"/>
            </a:endParaRPr>
          </a:p>
          <a:p>
            <a:r>
              <a:rPr lang="en-CA" sz="1400" dirty="0" smtClean="0">
                <a:latin typeface="Calibri Light" panose="020F0302020204030204" pitchFamily="34" charset="0"/>
              </a:rPr>
              <a:t>Malfunctions </a:t>
            </a:r>
            <a:r>
              <a:rPr lang="en-CA" sz="1400" dirty="0">
                <a:latin typeface="Calibri Light" panose="020F0302020204030204" pitchFamily="34" charset="0"/>
              </a:rPr>
              <a:t>of this </a:t>
            </a:r>
            <a:r>
              <a:rPr lang="en-CA" sz="1400" dirty="0" smtClean="0">
                <a:latin typeface="Calibri Light" panose="020F0302020204030204" pitchFamily="34" charset="0"/>
              </a:rPr>
              <a:t>enzyme family </a:t>
            </a:r>
            <a:r>
              <a:rPr lang="en-CA" sz="1400" dirty="0">
                <a:latin typeface="Calibri Light" panose="020F0302020204030204" pitchFamily="34" charset="0"/>
              </a:rPr>
              <a:t>are linked to adverse reactions to several types </a:t>
            </a:r>
            <a:r>
              <a:rPr lang="en-CA" sz="1400" dirty="0" smtClean="0">
                <a:latin typeface="Calibri Light" panose="020F0302020204030204" pitchFamily="34" charset="0"/>
              </a:rPr>
              <a:t>of anti career drugs.</a:t>
            </a:r>
            <a:endParaRPr lang="en-CA" sz="14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alibri Light" panose="020F0302020204030204" pitchFamily="34" charset="0"/>
            </a:endParaRPr>
          </a:p>
          <a:p>
            <a:r>
              <a:rPr lang="en-CA" sz="1400" dirty="0">
                <a:latin typeface="Calibri Light" panose="020F0302020204030204" pitchFamily="34" charset="0"/>
              </a:rPr>
              <a:t>These adverse reactions can be limited when the dosage of the anti-cancer drugs prescribed as part of a chemotherapy are adjusted to each individual </a:t>
            </a:r>
            <a:r>
              <a:rPr lang="en-CA" sz="1400" dirty="0" smtClean="0">
                <a:latin typeface="Calibri Light" panose="020F0302020204030204" pitchFamily="34" charset="0"/>
              </a:rPr>
              <a:t>patient.</a:t>
            </a:r>
            <a:endParaRPr lang="en-US" sz="1400" dirty="0" smtClean="0">
              <a:latin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965" y="4862325"/>
            <a:ext cx="64136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latin typeface="Calibri Light" panose="020F0302020204030204" pitchFamily="34" charset="0"/>
              </a:rPr>
              <a:t>https://www.news-medical.net/news/20190204/Using-artificial-intelligence-to-adjust-chemotherapy-dosages.aspx</a:t>
            </a:r>
          </a:p>
        </p:txBody>
      </p:sp>
    </p:spTree>
    <p:extLst>
      <p:ext uri="{BB962C8B-B14F-4D97-AF65-F5344CB8AC3E}">
        <p14:creationId xmlns:p14="http://schemas.microsoft.com/office/powerpoint/2010/main" val="41562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1800" b="1" dirty="0">
                <a:latin typeface="Calibri Light" panose="020F0302020204030204" pitchFamily="34" charset="0"/>
              </a:rPr>
              <a:t>Artificial Intelligence to develop flavors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400" dirty="0" smtClean="0">
                <a:latin typeface="Calibri Light" panose="020F0302020204030204" pitchFamily="34" charset="0"/>
              </a:rPr>
              <a:t>McCormick </a:t>
            </a:r>
            <a:r>
              <a:rPr lang="en-CA" sz="1400" dirty="0">
                <a:latin typeface="Calibri Light" panose="020F0302020204030204" pitchFamily="34" charset="0"/>
              </a:rPr>
              <a:t>&amp; Co. Inc. plans to use artificial intelligence to create new flavors and products through a research collaboration with </a:t>
            </a:r>
            <a:r>
              <a:rPr lang="en-CA" sz="1400" dirty="0" smtClean="0">
                <a:latin typeface="Calibri Light" panose="020F0302020204030204" pitchFamily="34" charset="0"/>
              </a:rPr>
              <a:t>IBM.</a:t>
            </a:r>
          </a:p>
          <a:p>
            <a:endParaRPr lang="en-US" sz="1400" dirty="0" smtClean="0">
              <a:latin typeface="Calibri Light" panose="020F0302020204030204" pitchFamily="34" charset="0"/>
            </a:endParaRPr>
          </a:p>
          <a:p>
            <a:r>
              <a:rPr lang="en-CA" sz="1400" dirty="0" smtClean="0">
                <a:latin typeface="Calibri Light" panose="020F0302020204030204" pitchFamily="34" charset="0"/>
              </a:rPr>
              <a:t>The data </a:t>
            </a:r>
            <a:r>
              <a:rPr lang="en-CA" sz="1400" dirty="0">
                <a:latin typeface="Calibri Light" panose="020F0302020204030204" pitchFamily="34" charset="0"/>
              </a:rPr>
              <a:t>includes not only past product formulas but millions of data points that relate to consumer taste preferences and palettes.</a:t>
            </a:r>
            <a:endParaRPr lang="en-CA" sz="1400" dirty="0" smtClean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CA" sz="1400" dirty="0">
              <a:latin typeface="Calibri Light" panose="020F0302020204030204" pitchFamily="34" charset="0"/>
            </a:endParaRPr>
          </a:p>
          <a:p>
            <a:r>
              <a:rPr lang="en-CA" sz="1400" dirty="0" smtClean="0">
                <a:latin typeface="Calibri Light" panose="020F0302020204030204" pitchFamily="34" charset="0"/>
              </a:rPr>
              <a:t>Goal </a:t>
            </a:r>
            <a:r>
              <a:rPr lang="en-CA" sz="1400" dirty="0">
                <a:latin typeface="Calibri Light" panose="020F0302020204030204" pitchFamily="34" charset="0"/>
              </a:rPr>
              <a:t>: </a:t>
            </a:r>
            <a:r>
              <a:rPr lang="en-CA" sz="1400" dirty="0" smtClean="0">
                <a:latin typeface="Calibri Light" panose="020F0302020204030204" pitchFamily="34" charset="0"/>
              </a:rPr>
              <a:t>combining </a:t>
            </a:r>
            <a:r>
              <a:rPr lang="en-CA" sz="1400" dirty="0">
                <a:latin typeface="Calibri Light" panose="020F0302020204030204" pitchFamily="34" charset="0"/>
              </a:rPr>
              <a:t>McCormick's deep data and expertise in science and taste, with IBM's AI capabilities, McCormick &amp; Co. </a:t>
            </a:r>
            <a:r>
              <a:rPr lang="en-CA" sz="1400" dirty="0" smtClean="0">
                <a:latin typeface="Calibri Light" panose="020F0302020204030204" pitchFamily="34" charset="0"/>
              </a:rPr>
              <a:t>Inc. wants to unlock </a:t>
            </a:r>
            <a:r>
              <a:rPr lang="en-CA" sz="1400" dirty="0">
                <a:latin typeface="Calibri Light" panose="020F0302020204030204" pitchFamily="34" charset="0"/>
              </a:rPr>
              <a:t>the bounds of creativity and transform the food and flavor development </a:t>
            </a:r>
            <a:r>
              <a:rPr lang="en-CA" sz="1400" dirty="0" smtClean="0">
                <a:latin typeface="Calibri Light" panose="020F0302020204030204" pitchFamily="34" charset="0"/>
              </a:rPr>
              <a:t>process.</a:t>
            </a:r>
            <a:endParaRPr lang="en-US" sz="1400" dirty="0" smtClean="0">
              <a:latin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965" y="4862325"/>
            <a:ext cx="64136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latin typeface="Calibri Light" panose="020F0302020204030204" pitchFamily="34" charset="0"/>
              </a:rPr>
              <a:t>https://phys.org/news/2019-02-mccormick-ibm-artificial-intelligence-flavors.html</a:t>
            </a:r>
          </a:p>
        </p:txBody>
      </p:sp>
    </p:spTree>
    <p:extLst>
      <p:ext uri="{BB962C8B-B14F-4D97-AF65-F5344CB8AC3E}">
        <p14:creationId xmlns:p14="http://schemas.microsoft.com/office/powerpoint/2010/main" val="40341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1800" b="1" dirty="0" smtClean="0">
                <a:latin typeface="Calibri Light" panose="020F0302020204030204" pitchFamily="34" charset="0"/>
              </a:rPr>
              <a:t>Artificial </a:t>
            </a:r>
            <a:r>
              <a:rPr lang="en-CA" sz="1800" b="1" dirty="0">
                <a:latin typeface="Calibri Light" panose="020F0302020204030204" pitchFamily="34" charset="0"/>
              </a:rPr>
              <a:t>Intelligence </a:t>
            </a:r>
            <a:r>
              <a:rPr lang="en-CA" sz="1800" b="1" dirty="0" smtClean="0">
                <a:latin typeface="Calibri Light" panose="020F0302020204030204" pitchFamily="34" charset="0"/>
              </a:rPr>
              <a:t>to boost Food Delivery in India</a:t>
            </a:r>
            <a:r>
              <a:rPr lang="en-CA" sz="1800" b="1" dirty="0">
                <a:latin typeface="Calibri Light" panose="020F0302020204030204" pitchFamily="34" charset="0"/>
              </a:rPr>
              <a:t/>
            </a:r>
            <a:br>
              <a:rPr lang="en-CA" sz="1800" b="1" dirty="0">
                <a:latin typeface="Calibri Light" panose="020F0302020204030204" pitchFamily="34" charset="0"/>
              </a:rPr>
            </a:br>
            <a:endParaRPr lang="en-CA" sz="1800" b="1" dirty="0">
              <a:latin typeface="Calibri Light" panose="020F03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1400" dirty="0" smtClean="0">
                <a:latin typeface="Calibri Light" panose="020F0302020204030204" pitchFamily="34" charset="0"/>
              </a:rPr>
              <a:t>The </a:t>
            </a:r>
            <a:r>
              <a:rPr lang="en-CA" sz="1400" dirty="0">
                <a:latin typeface="Calibri Light" panose="020F0302020204030204" pitchFamily="34" charset="0"/>
              </a:rPr>
              <a:t>Indian online food delivery market is expected to hit $4 billion by 2020 </a:t>
            </a:r>
            <a:r>
              <a:rPr lang="en-CA" sz="1400" dirty="0" smtClean="0">
                <a:latin typeface="Calibri Light" panose="020F0302020204030204" pitchFamily="34" charset="0"/>
              </a:rPr>
              <a:t>.</a:t>
            </a:r>
          </a:p>
          <a:p>
            <a:endParaRPr lang="en-CA" sz="1400" dirty="0" smtClean="0">
              <a:latin typeface="Calibri Light" panose="020F0302020204030204" pitchFamily="34" charset="0"/>
            </a:endParaRPr>
          </a:p>
          <a:p>
            <a:r>
              <a:rPr lang="en-CA" sz="1400" dirty="0">
                <a:latin typeface="Calibri Light" panose="020F0302020204030204" pitchFamily="34" charset="0"/>
              </a:rPr>
              <a:t>Swiggy and </a:t>
            </a:r>
            <a:r>
              <a:rPr lang="en-CA" sz="1400" dirty="0" smtClean="0">
                <a:latin typeface="Calibri Light" panose="020F0302020204030204" pitchFamily="34" charset="0"/>
              </a:rPr>
              <a:t>Zomato bet </a:t>
            </a:r>
            <a:r>
              <a:rPr lang="en-CA" sz="1400" dirty="0">
                <a:latin typeface="Calibri Light" panose="020F0302020204030204" pitchFamily="34" charset="0"/>
              </a:rPr>
              <a:t>big on AI and Machine </a:t>
            </a:r>
            <a:r>
              <a:rPr lang="en-CA" sz="1400" dirty="0" smtClean="0">
                <a:latin typeface="Calibri Light" panose="020F0302020204030204" pitchFamily="34" charset="0"/>
              </a:rPr>
              <a:t>Learning </a:t>
            </a:r>
            <a:r>
              <a:rPr lang="en-CA" sz="1400" dirty="0">
                <a:latin typeface="Calibri Light" panose="020F0302020204030204" pitchFamily="34" charset="0"/>
              </a:rPr>
              <a:t>(ML</a:t>
            </a:r>
            <a:r>
              <a:rPr lang="en-CA" sz="1400" dirty="0" smtClean="0">
                <a:latin typeface="Calibri Light" panose="020F0302020204030204" pitchFamily="34" charset="0"/>
              </a:rPr>
              <a:t>) both on Restaurant and Customer Side.</a:t>
            </a:r>
          </a:p>
          <a:p>
            <a:endParaRPr lang="en-US" sz="1400" dirty="0">
              <a:latin typeface="Calibri Light" panose="020F0302020204030204" pitchFamily="34" charset="0"/>
            </a:endParaRPr>
          </a:p>
          <a:p>
            <a:r>
              <a:rPr lang="en-CA" sz="1400" dirty="0">
                <a:latin typeface="Calibri Light" panose="020F0302020204030204" pitchFamily="34" charset="0"/>
              </a:rPr>
              <a:t>Swiggy, </a:t>
            </a:r>
            <a:r>
              <a:rPr lang="en-CA" sz="1400" dirty="0" smtClean="0">
                <a:latin typeface="Calibri Light" panose="020F0302020204030204" pitchFamily="34" charset="0"/>
              </a:rPr>
              <a:t>acquired </a:t>
            </a:r>
            <a:r>
              <a:rPr lang="en-CA" sz="1400" dirty="0">
                <a:latin typeface="Calibri Light" panose="020F0302020204030204" pitchFamily="34" charset="0"/>
              </a:rPr>
              <a:t>Kint.io, a </a:t>
            </a:r>
            <a:r>
              <a:rPr lang="en-CA" sz="1400" dirty="0" smtClean="0">
                <a:latin typeface="Calibri Light" panose="020F0302020204030204" pitchFamily="34" charset="0"/>
              </a:rPr>
              <a:t>start-up </a:t>
            </a:r>
            <a:r>
              <a:rPr lang="en-CA" sz="1400" dirty="0">
                <a:latin typeface="Calibri Light" panose="020F0302020204030204" pitchFamily="34" charset="0"/>
              </a:rPr>
              <a:t>which specialises in applying deep learning and computer vision for object recognition in videos. Zomato has acquired a </a:t>
            </a:r>
            <a:r>
              <a:rPr lang="en-CA" sz="1400" dirty="0" smtClean="0">
                <a:latin typeface="Calibri Light" panose="020F0302020204030204" pitchFamily="34" charset="0"/>
              </a:rPr>
              <a:t>start-up </a:t>
            </a:r>
            <a:r>
              <a:rPr lang="en-CA" sz="1400" dirty="0">
                <a:latin typeface="Calibri Light" panose="020F0302020204030204" pitchFamily="34" charset="0"/>
              </a:rPr>
              <a:t>called TechEagle Innovations for drone-based food delivery.</a:t>
            </a:r>
            <a:endParaRPr lang="en-CA" sz="1400" dirty="0" smtClean="0">
              <a:latin typeface="Calibri Light" panose="020F0302020204030204" pitchFamily="34" charset="0"/>
            </a:endParaRPr>
          </a:p>
          <a:p>
            <a:endParaRPr lang="en-US" sz="1400" dirty="0" smtClean="0">
              <a:latin typeface="Calibri Light" panose="020F0302020204030204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CA" sz="1400" dirty="0" smtClean="0">
                <a:latin typeface="Calibri Light" panose="020F0302020204030204" pitchFamily="34" charset="0"/>
              </a:rPr>
              <a:t>AI </a:t>
            </a:r>
            <a:r>
              <a:rPr lang="en-CA" sz="1400" dirty="0">
                <a:latin typeface="Calibri Light" panose="020F0302020204030204" pitchFamily="34" charset="0"/>
              </a:rPr>
              <a:t>for time-series based demand prediction models that help its partners plan ahead for demand.</a:t>
            </a:r>
          </a:p>
          <a:p>
            <a:pPr marL="0" indent="0">
              <a:buNone/>
            </a:pPr>
            <a:endParaRPr lang="en-CA" sz="1400" dirty="0" smtClean="0">
              <a:latin typeface="Calibri Light" panose="020F0302020204030204" pitchFamily="34" charset="0"/>
            </a:endParaRPr>
          </a:p>
          <a:p>
            <a:r>
              <a:rPr lang="en-CA" sz="1400" dirty="0" smtClean="0">
                <a:latin typeface="Calibri Light" panose="020F0302020204030204" pitchFamily="34" charset="0"/>
              </a:rPr>
              <a:t>Using </a:t>
            </a:r>
            <a:r>
              <a:rPr lang="en-CA" sz="1400" dirty="0">
                <a:latin typeface="Calibri Light" panose="020F0302020204030204" pitchFamily="34" charset="0"/>
              </a:rPr>
              <a:t>AI to deliver a personalised discovery experience for them </a:t>
            </a:r>
          </a:p>
          <a:p>
            <a:pPr lvl="1"/>
            <a:r>
              <a:rPr lang="en-CA" sz="1400" dirty="0">
                <a:latin typeface="Calibri Light" panose="020F0302020204030204" pitchFamily="34" charset="0"/>
              </a:rPr>
              <a:t>C</a:t>
            </a:r>
            <a:r>
              <a:rPr lang="en-CA" sz="1400" dirty="0" smtClean="0">
                <a:latin typeface="Calibri Light" panose="020F0302020204030204" pitchFamily="34" charset="0"/>
              </a:rPr>
              <a:t>atalogue intelligence</a:t>
            </a:r>
          </a:p>
          <a:p>
            <a:pPr lvl="1"/>
            <a:r>
              <a:rPr lang="en-CA" sz="1400" dirty="0">
                <a:latin typeface="Calibri Light" panose="020F0302020204030204" pitchFamily="34" charset="0"/>
              </a:rPr>
              <a:t>C</a:t>
            </a:r>
            <a:r>
              <a:rPr lang="en-CA" sz="1400" dirty="0" smtClean="0">
                <a:latin typeface="Calibri Light" panose="020F0302020204030204" pitchFamily="34" charset="0"/>
              </a:rPr>
              <a:t>ustomer intelligence,</a:t>
            </a:r>
          </a:p>
          <a:p>
            <a:pPr lvl="1"/>
            <a:r>
              <a:rPr lang="en-CA" sz="1400" dirty="0">
                <a:latin typeface="Calibri Light" panose="020F0302020204030204" pitchFamily="34" charset="0"/>
              </a:rPr>
              <a:t>R</a:t>
            </a:r>
            <a:r>
              <a:rPr lang="en-CA" sz="1400" dirty="0" smtClean="0">
                <a:latin typeface="Calibri Light" panose="020F0302020204030204" pitchFamily="34" charset="0"/>
              </a:rPr>
              <a:t>elevance </a:t>
            </a:r>
            <a:r>
              <a:rPr lang="en-CA" sz="1400" dirty="0">
                <a:latin typeface="Calibri Light" panose="020F0302020204030204" pitchFamily="34" charset="0"/>
              </a:rPr>
              <a:t>and personalised customer experience </a:t>
            </a:r>
            <a:endParaRPr lang="en-CA" sz="1400" dirty="0" smtClean="0">
              <a:latin typeface="Calibri Light" panose="020F0302020204030204" pitchFamily="34" charset="0"/>
            </a:endParaRPr>
          </a:p>
          <a:p>
            <a:pPr lvl="1"/>
            <a:r>
              <a:rPr lang="en-CA" sz="1400" dirty="0" smtClean="0">
                <a:latin typeface="Calibri Light" panose="020F0302020204030204" pitchFamily="34" charset="0"/>
              </a:rPr>
              <a:t>Real-time </a:t>
            </a:r>
            <a:r>
              <a:rPr lang="en-CA" sz="1400" dirty="0">
                <a:latin typeface="Calibri Light" panose="020F0302020204030204" pitchFamily="34" charset="0"/>
              </a:rPr>
              <a:t>signals </a:t>
            </a:r>
          </a:p>
          <a:p>
            <a:pPr marL="457200" lvl="1" indent="0">
              <a:buNone/>
            </a:pPr>
            <a:endParaRPr lang="en-CA" sz="1400" dirty="0" smtClean="0">
              <a:latin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820" y="4743390"/>
            <a:ext cx="6413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latin typeface="Calibri Light" panose="020F0302020204030204" pitchFamily="34" charset="0"/>
              </a:rPr>
              <a:t>https://www.timesnownews.com/technology-science/article/food-delivery-apps-bet-big-on-artificial-intelligence-to-boost-delivery-in-india/359784</a:t>
            </a:r>
          </a:p>
        </p:txBody>
      </p:sp>
    </p:spTree>
    <p:extLst>
      <p:ext uri="{BB962C8B-B14F-4D97-AF65-F5344CB8AC3E}">
        <p14:creationId xmlns:p14="http://schemas.microsoft.com/office/powerpoint/2010/main" val="40341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507" y="2110085"/>
            <a:ext cx="3600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AI News Feed</vt:lpstr>
      <vt:lpstr>Headlines</vt:lpstr>
      <vt:lpstr>Artificial Intelligence to make Beer</vt:lpstr>
      <vt:lpstr>Artificial Intelligence to adjust Chemotherapy dosages</vt:lpstr>
      <vt:lpstr>Artificial Intelligence to develop flavors</vt:lpstr>
      <vt:lpstr>Artificial Intelligence to boost Food Delivery in India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2019-02-08T15:20:37Z</dcterms:modified>
</cp:coreProperties>
</file>