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81" r:id="rId18"/>
    <p:sldId id="274" r:id="rId19"/>
    <p:sldId id="275" r:id="rId20"/>
    <p:sldId id="276" r:id="rId21"/>
    <p:sldId id="277" r:id="rId22"/>
    <p:sldId id="282" r:id="rId23"/>
    <p:sldId id="283" r:id="rId24"/>
    <p:sldId id="278" r:id="rId25"/>
    <p:sldId id="279" r:id="rId26"/>
    <p:sldId id="284" r:id="rId2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74"/>
    <a:srgbClr val="FF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B4FEE-D281-46C7-8175-015A481162E7}" type="datetimeFigureOut">
              <a:rPr lang="en-CA" smtClean="0"/>
              <a:t>2021-07-06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49F4-5C9C-4404-9BF6-F2F1C8806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75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Suggested layout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E49F4-5C9C-4404-9BF6-F2F1C8806FBA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45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>
            <a:extLst>
              <a:ext uri="{FF2B5EF4-FFF2-40B4-BE49-F238E27FC236}">
                <a16:creationId xmlns:a16="http://schemas.microsoft.com/office/drawing/2014/main" id="{C110D0AF-FABD-4F33-8C1D-9BD45C118313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029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2321" y="403250"/>
            <a:ext cx="18919457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450" b="0" i="0">
                <a:solidFill>
                  <a:srgbClr val="EAE8E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 object 16">
            <a:extLst>
              <a:ext uri="{FF2B5EF4-FFF2-40B4-BE49-F238E27FC236}">
                <a16:creationId xmlns:a16="http://schemas.microsoft.com/office/drawing/2014/main" id="{DA1105EC-A47F-4F64-92DF-BF58E175D93E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029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450" b="0" i="0">
                <a:solidFill>
                  <a:srgbClr val="EAE8E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450" b="0" i="0">
                <a:solidFill>
                  <a:srgbClr val="EAE8E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450" b="0" i="0">
                <a:solidFill>
                  <a:srgbClr val="EAE8E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44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object 16">
            <a:extLst>
              <a:ext uri="{FF2B5EF4-FFF2-40B4-BE49-F238E27FC236}">
                <a16:creationId xmlns:a16="http://schemas.microsoft.com/office/drawing/2014/main" id="{D38E0BAF-DB2B-430A-9526-835273A0BD9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029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FF8600"/>
            </a:gs>
            <a:gs pos="26000">
              <a:srgbClr val="008B7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4559" y="5046050"/>
            <a:ext cx="14954981" cy="253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450" b="0" i="0">
                <a:solidFill>
                  <a:srgbClr val="EAE8E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875" y="2314425"/>
            <a:ext cx="18882348" cy="367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tiobe.com/tiobe-inde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pc="145" dirty="0"/>
              <a:t>Discover</a:t>
            </a:r>
            <a:r>
              <a:rPr spc="-1085" dirty="0"/>
              <a:t> </a:t>
            </a:r>
            <a:r>
              <a:rPr lang="en-CA" spc="105" dirty="0"/>
              <a:t>R</a:t>
            </a:r>
            <a:endParaRPr spc="10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8746" y="1834893"/>
            <a:ext cx="8346606" cy="21949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1" y="403250"/>
            <a:ext cx="1616138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85" dirty="0">
                <a:solidFill>
                  <a:srgbClr val="FFFFFF"/>
                </a:solidFill>
              </a:rPr>
              <a:t>Discover</a:t>
            </a:r>
            <a:r>
              <a:rPr sz="9200" spc="-580" dirty="0">
                <a:solidFill>
                  <a:srgbClr val="FFFFFF"/>
                </a:solidFill>
              </a:rPr>
              <a:t> </a:t>
            </a:r>
            <a:r>
              <a:rPr lang="en-CA" sz="9200" spc="-20" dirty="0">
                <a:solidFill>
                  <a:srgbClr val="FFFFFF"/>
                </a:solidFill>
              </a:rPr>
              <a:t>R</a:t>
            </a:r>
            <a:r>
              <a:rPr sz="9200" spc="-20" dirty="0">
                <a:solidFill>
                  <a:srgbClr val="FFFFFF"/>
                </a:solidFill>
              </a:rPr>
              <a:t>:</a:t>
            </a:r>
            <a:r>
              <a:rPr sz="9200" spc="-580" dirty="0">
                <a:solidFill>
                  <a:srgbClr val="FFFFFF"/>
                </a:solidFill>
              </a:rPr>
              <a:t> </a:t>
            </a:r>
            <a:r>
              <a:rPr sz="9200" spc="40" dirty="0">
                <a:solidFill>
                  <a:srgbClr val="FFFFFF"/>
                </a:solidFill>
              </a:rPr>
              <a:t>Our</a:t>
            </a:r>
            <a:r>
              <a:rPr sz="9200" spc="-580" dirty="0">
                <a:solidFill>
                  <a:srgbClr val="FFFFFF"/>
                </a:solidFill>
              </a:rPr>
              <a:t> </a:t>
            </a:r>
            <a:r>
              <a:rPr sz="9200" spc="70" dirty="0">
                <a:solidFill>
                  <a:srgbClr val="FFFFFF"/>
                </a:solidFill>
              </a:rPr>
              <a:t>Approach</a:t>
            </a:r>
            <a:endParaRPr sz="9200" dirty="0"/>
          </a:p>
        </p:txBody>
      </p:sp>
      <p:sp>
        <p:nvSpPr>
          <p:cNvPr id="3" name="object 3"/>
          <p:cNvSpPr txBox="1"/>
          <p:nvPr/>
        </p:nvSpPr>
        <p:spPr>
          <a:xfrm>
            <a:off x="610875" y="2324037"/>
            <a:ext cx="18348325" cy="6514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950" b="1" spc="-55" dirty="0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r>
              <a:rPr sz="3950" spc="-5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teach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people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working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tool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working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55" dirty="0">
                <a:solidFill>
                  <a:srgbClr val="FFFFFF"/>
                </a:solidFill>
                <a:latin typeface="Tahoma"/>
                <a:cs typeface="Tahoma"/>
              </a:rPr>
              <a:t>data:</a:t>
            </a:r>
            <a:endParaRPr sz="3950" dirty="0">
              <a:latin typeface="Tahoma"/>
              <a:cs typeface="Tahoma"/>
            </a:endParaRPr>
          </a:p>
          <a:p>
            <a:pPr marL="1201420" indent="-339725">
              <a:lnSpc>
                <a:spcPct val="100000"/>
              </a:lnSpc>
              <a:spcBef>
                <a:spcPts val="1195"/>
              </a:spcBef>
              <a:buChar char="-"/>
              <a:tabLst>
                <a:tab pos="1202055" algn="l"/>
              </a:tabLst>
            </a:pP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fundamentals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3950" dirty="0">
              <a:latin typeface="Tahoma"/>
              <a:cs typeface="Tahoma"/>
            </a:endParaRPr>
          </a:p>
          <a:p>
            <a:pPr marL="1201420" indent="-339725">
              <a:lnSpc>
                <a:spcPct val="100000"/>
              </a:lnSpc>
              <a:spcBef>
                <a:spcPts val="1195"/>
              </a:spcBef>
              <a:buChar char="-"/>
              <a:tabLst>
                <a:tab pos="1202055" algn="l"/>
              </a:tabLst>
            </a:pP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science,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including:</a:t>
            </a:r>
            <a:endParaRPr sz="3950" dirty="0">
              <a:latin typeface="Tahoma"/>
              <a:cs typeface="Tahoma"/>
            </a:endParaRPr>
          </a:p>
          <a:p>
            <a:pPr marL="1911350" lvl="1" indent="-339725">
              <a:lnSpc>
                <a:spcPct val="100000"/>
              </a:lnSpc>
              <a:spcBef>
                <a:spcPts val="1195"/>
              </a:spcBef>
              <a:buChar char="-"/>
              <a:tabLst>
                <a:tab pos="1911985" algn="l"/>
              </a:tabLst>
            </a:pP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reading</a:t>
            </a:r>
            <a:r>
              <a:rPr sz="395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3950" dirty="0">
              <a:latin typeface="Tahoma"/>
              <a:cs typeface="Tahoma"/>
            </a:endParaRPr>
          </a:p>
          <a:p>
            <a:pPr marL="1909445" marR="153670" lvl="1" indent="-337820">
              <a:lnSpc>
                <a:spcPct val="106100"/>
              </a:lnSpc>
              <a:spcBef>
                <a:spcPts val="910"/>
              </a:spcBef>
              <a:buChar char="-"/>
              <a:tabLst>
                <a:tab pos="1911985" algn="l"/>
              </a:tabLst>
            </a:pP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manipulating/processing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Tahoma"/>
                <a:cs typeface="Tahoma"/>
              </a:rPr>
              <a:t>(e.g.,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extracting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data,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Tahoma"/>
                <a:cs typeface="Tahoma"/>
              </a:rPr>
              <a:t>splitting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according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variables,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Tahoma"/>
                <a:cs typeface="Tahoma"/>
              </a:rPr>
              <a:t>applying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functions,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combining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80" dirty="0">
                <a:solidFill>
                  <a:srgbClr val="FFFFFF"/>
                </a:solidFill>
                <a:latin typeface="Tahoma"/>
                <a:cs typeface="Tahoma"/>
              </a:rPr>
              <a:t>data)</a:t>
            </a:r>
            <a:endParaRPr sz="3950" dirty="0">
              <a:latin typeface="Tahoma"/>
              <a:cs typeface="Tahoma"/>
            </a:endParaRPr>
          </a:p>
          <a:p>
            <a:pPr marL="1911350" lvl="1" indent="-339725">
              <a:lnSpc>
                <a:spcPct val="100000"/>
              </a:lnSpc>
              <a:spcBef>
                <a:spcPts val="1195"/>
              </a:spcBef>
              <a:buChar char="-"/>
              <a:tabLst>
                <a:tab pos="1911985" algn="l"/>
              </a:tabLst>
            </a:pP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exploratory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3950" dirty="0">
              <a:latin typeface="Tahoma"/>
              <a:cs typeface="Tahoma"/>
            </a:endParaRPr>
          </a:p>
          <a:p>
            <a:pPr marL="1911350" lvl="1" indent="-339725">
              <a:lnSpc>
                <a:spcPct val="100000"/>
              </a:lnSpc>
              <a:spcBef>
                <a:spcPts val="1195"/>
              </a:spcBef>
              <a:buChar char="-"/>
              <a:tabLst>
                <a:tab pos="1911985" algn="l"/>
              </a:tabLst>
            </a:pP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basic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statistical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analyses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Tahoma"/>
                <a:cs typeface="Tahoma"/>
              </a:rPr>
              <a:t>sets</a:t>
            </a:r>
            <a:endParaRPr sz="39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1" y="403250"/>
            <a:ext cx="112020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85" dirty="0">
                <a:solidFill>
                  <a:srgbClr val="FFFFFF"/>
                </a:solidFill>
              </a:rPr>
              <a:t>What</a:t>
            </a:r>
            <a:r>
              <a:rPr sz="9200" spc="-600" dirty="0">
                <a:solidFill>
                  <a:srgbClr val="FFFFFF"/>
                </a:solidFill>
              </a:rPr>
              <a:t> </a:t>
            </a:r>
            <a:r>
              <a:rPr sz="9200" spc="350" dirty="0">
                <a:solidFill>
                  <a:srgbClr val="FFFFFF"/>
                </a:solidFill>
              </a:rPr>
              <a:t>is</a:t>
            </a:r>
            <a:r>
              <a:rPr sz="9200" spc="-600" dirty="0">
                <a:solidFill>
                  <a:srgbClr val="FFFFFF"/>
                </a:solidFill>
              </a:rPr>
              <a:t> </a:t>
            </a:r>
            <a:r>
              <a:rPr sz="9200" spc="-15" dirty="0">
                <a:solidFill>
                  <a:srgbClr val="FFFFFF"/>
                </a:solidFill>
              </a:rPr>
              <a:t>data</a:t>
            </a:r>
            <a:r>
              <a:rPr sz="9200" spc="-595" dirty="0">
                <a:solidFill>
                  <a:srgbClr val="FFFFFF"/>
                </a:solidFill>
              </a:rPr>
              <a:t> </a:t>
            </a:r>
            <a:r>
              <a:rPr sz="9200" spc="190" dirty="0">
                <a:solidFill>
                  <a:srgbClr val="FFFFFF"/>
                </a:solidFill>
              </a:rPr>
              <a:t>science?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610875" y="2324037"/>
            <a:ext cx="18676620" cy="588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 marR="5080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-60" dirty="0">
                <a:solidFill>
                  <a:srgbClr val="FFFFFF"/>
                </a:solidFill>
                <a:latin typeface="Tahoma"/>
                <a:cs typeface="Tahoma"/>
              </a:rPr>
              <a:t>“…an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Tahoma"/>
                <a:cs typeface="Tahoma"/>
              </a:rPr>
              <a:t>umbrella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Tahoma"/>
                <a:cs typeface="Tahoma"/>
              </a:rPr>
              <a:t>term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describe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entire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complex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Tahoma"/>
                <a:cs typeface="Tahoma"/>
              </a:rPr>
              <a:t>multistep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processes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950" spc="-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950" spc="-10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950" spc="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alue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950" spc="1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om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39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9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50" spc="-3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950" spc="125" dirty="0">
                <a:solidFill>
                  <a:srgbClr val="FFFFFF"/>
                </a:solidFill>
                <a:latin typeface="Tahoma"/>
                <a:cs typeface="Tahoma"/>
              </a:rPr>
              <a:t>”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Tahoma"/>
                <a:cs typeface="Tahoma"/>
              </a:rPr>
              <a:t>(Wing,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45" dirty="0">
                <a:solidFill>
                  <a:srgbClr val="FFFFFF"/>
                </a:solidFill>
                <a:latin typeface="Tahoma"/>
                <a:cs typeface="Tahoma"/>
              </a:rPr>
              <a:t>2019)</a:t>
            </a:r>
            <a:endParaRPr sz="3950">
              <a:latin typeface="Tahoma"/>
              <a:cs typeface="Tahoma"/>
            </a:endParaRPr>
          </a:p>
          <a:p>
            <a:pPr marL="561975" marR="1363980" indent="-549910">
              <a:lnSpc>
                <a:spcPct val="106100"/>
              </a:lnSpc>
              <a:spcBef>
                <a:spcPts val="1975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ability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0" dirty="0">
                <a:solidFill>
                  <a:srgbClr val="FFFFFF"/>
                </a:solidFill>
                <a:latin typeface="Tahoma"/>
                <a:cs typeface="Tahoma"/>
              </a:rPr>
              <a:t>“bring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structure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large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quantities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Tahoma"/>
                <a:cs typeface="Tahoma"/>
              </a:rPr>
              <a:t>formless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possible”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(Davenport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2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Patil,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Tahoma"/>
                <a:cs typeface="Tahoma"/>
              </a:rPr>
              <a:t>2012,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40" dirty="0">
                <a:solidFill>
                  <a:srgbClr val="FFFFFF"/>
                </a:solidFill>
                <a:latin typeface="Tahoma"/>
                <a:cs typeface="Tahoma"/>
              </a:rPr>
              <a:t>p.73)</a:t>
            </a:r>
            <a:endParaRPr sz="3950">
              <a:latin typeface="Tahoma"/>
              <a:cs typeface="Tahoma"/>
            </a:endParaRPr>
          </a:p>
          <a:p>
            <a:pPr marL="561975" marR="175895" indent="-549910" algn="just">
              <a:lnSpc>
                <a:spcPct val="106100"/>
              </a:lnSpc>
              <a:spcBef>
                <a:spcPts val="1980"/>
              </a:spcBef>
              <a:buChar char="•"/>
              <a:tabLst>
                <a:tab pos="562610" algn="l"/>
              </a:tabLst>
            </a:pP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Storage,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manipulation,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visualization,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filtering,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preparation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data,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Tahoma"/>
                <a:cs typeface="Tahoma"/>
              </a:rPr>
              <a:t>well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derive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5" dirty="0">
                <a:solidFill>
                  <a:srgbClr val="FFFFFF"/>
                </a:solidFill>
                <a:latin typeface="Tahoma"/>
                <a:cs typeface="Tahoma"/>
              </a:rPr>
              <a:t>conclusions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existing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data,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predictions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Tahoma"/>
                <a:cs typeface="Tahoma"/>
              </a:rPr>
              <a:t>generalize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3950">
              <a:latin typeface="Tahoma"/>
              <a:cs typeface="Tahoma"/>
            </a:endParaRPr>
          </a:p>
          <a:p>
            <a:pPr marL="561975" indent="-549910" algn="just">
              <a:lnSpc>
                <a:spcPct val="100000"/>
              </a:lnSpc>
              <a:spcBef>
                <a:spcPts val="2265"/>
              </a:spcBef>
              <a:buChar char="•"/>
              <a:tabLst>
                <a:tab pos="562610" algn="l"/>
              </a:tabLst>
            </a:pPr>
            <a:r>
              <a:rPr sz="3950" spc="114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“back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20" dirty="0">
                <a:solidFill>
                  <a:srgbClr val="FFFFFF"/>
                </a:solidFill>
                <a:latin typeface="Tahoma"/>
                <a:cs typeface="Tahoma"/>
              </a:rPr>
              <a:t>end”: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engineering,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hardware,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databases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support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333" y="403250"/>
            <a:ext cx="1027303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204" dirty="0">
                <a:solidFill>
                  <a:srgbClr val="FFFFFF"/>
                </a:solidFill>
              </a:rPr>
              <a:t>Learning</a:t>
            </a:r>
            <a:r>
              <a:rPr sz="9200" spc="-630" dirty="0">
                <a:solidFill>
                  <a:srgbClr val="FFFFFF"/>
                </a:solidFill>
              </a:rPr>
              <a:t> </a:t>
            </a:r>
            <a:r>
              <a:rPr sz="9200" spc="-30" dirty="0">
                <a:solidFill>
                  <a:srgbClr val="FFFFFF"/>
                </a:solidFill>
              </a:rPr>
              <a:t>Objectives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610875" y="2177528"/>
            <a:ext cx="18233390" cy="554055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Upon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950" spc="105" dirty="0">
                <a:solidFill>
                  <a:srgbClr val="FFFFFF"/>
                </a:solidFill>
                <a:latin typeface="Tahoma"/>
                <a:cs typeface="Tahoma"/>
              </a:rPr>
              <a:t>omp</a:t>
            </a:r>
            <a:r>
              <a:rPr sz="395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eting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950" spc="11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950" spc="-5" dirty="0">
                <a:solidFill>
                  <a:srgbClr val="FFFFFF"/>
                </a:solidFill>
                <a:latin typeface="Tahoma"/>
                <a:cs typeface="Tahoma"/>
              </a:rPr>
              <a:t>shop,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Tahoma"/>
                <a:cs typeface="Tahoma"/>
              </a:rPr>
              <a:t>ab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950" spc="-135" dirty="0">
                <a:solidFill>
                  <a:srgbClr val="FFFFFF"/>
                </a:solidFill>
                <a:latin typeface="Tahoma"/>
                <a:cs typeface="Tahoma"/>
              </a:rPr>
              <a:t>o:</a:t>
            </a:r>
            <a:endParaRPr sz="3950" dirty="0">
              <a:latin typeface="Tahoma"/>
              <a:cs typeface="Tahoma"/>
            </a:endParaRPr>
          </a:p>
          <a:p>
            <a:pPr marL="928369" indent="-549910">
              <a:lnSpc>
                <a:spcPct val="100000"/>
              </a:lnSpc>
              <a:spcBef>
                <a:spcPts val="1445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understand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3950" dirty="0">
              <a:latin typeface="Tahoma"/>
              <a:cs typeface="Tahoma"/>
            </a:endParaRPr>
          </a:p>
          <a:p>
            <a:pPr marL="928369" marR="5080" indent="-549910">
              <a:lnSpc>
                <a:spcPct val="106100"/>
              </a:lnSpc>
              <a:spcBef>
                <a:spcPts val="1155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65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common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3950" dirty="0">
              <a:latin typeface="Tahoma"/>
              <a:cs typeface="Tahoma"/>
            </a:endParaRPr>
          </a:p>
          <a:p>
            <a:pPr marL="928369" indent="-549910">
              <a:lnSpc>
                <a:spcPct val="100000"/>
              </a:lnSpc>
              <a:spcBef>
                <a:spcPts val="1440"/>
              </a:spcBef>
              <a:buChar char="•"/>
              <a:tabLst>
                <a:tab pos="928369" algn="l"/>
                <a:tab pos="929005" algn="l"/>
              </a:tabLst>
            </a:pPr>
            <a:r>
              <a:rPr lang="en-CA" sz="3950" spc="120" dirty="0">
                <a:solidFill>
                  <a:srgbClr val="FFFFFF"/>
                </a:solidFill>
                <a:latin typeface="Tahoma"/>
                <a:cs typeface="Tahoma"/>
              </a:rPr>
              <a:t>import datasets and perform basic preprocessing</a:t>
            </a:r>
            <a:endParaRPr sz="3950" dirty="0">
              <a:latin typeface="Tahoma"/>
              <a:cs typeface="Tahoma"/>
            </a:endParaRPr>
          </a:p>
          <a:p>
            <a:pPr marL="928369" indent="-549910">
              <a:lnSpc>
                <a:spcPct val="100000"/>
              </a:lnSpc>
              <a:spcBef>
                <a:spcPts val="1445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5" dirty="0">
                <a:solidFill>
                  <a:srgbClr val="FFFFFF"/>
                </a:solidFill>
                <a:latin typeface="Tahoma"/>
                <a:cs typeface="Tahoma"/>
              </a:rPr>
              <a:t>obtain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basic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5" dirty="0">
                <a:solidFill>
                  <a:srgbClr val="FFFFFF"/>
                </a:solidFill>
                <a:latin typeface="Tahoma"/>
                <a:cs typeface="Tahoma"/>
              </a:rPr>
              <a:t>summary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Tahoma"/>
                <a:cs typeface="Tahoma"/>
              </a:rPr>
              <a:t>files</a:t>
            </a:r>
            <a:endParaRPr sz="3950" dirty="0">
              <a:latin typeface="Tahoma"/>
              <a:cs typeface="Tahoma"/>
            </a:endParaRPr>
          </a:p>
          <a:p>
            <a:pPr marL="928369" indent="-549910">
              <a:lnSpc>
                <a:spcPct val="100000"/>
              </a:lnSpc>
              <a:spcBef>
                <a:spcPts val="1445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manipulate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extract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30" dirty="0">
                <a:solidFill>
                  <a:srgbClr val="FFFFFF"/>
                </a:solidFill>
                <a:latin typeface="Tahoma"/>
                <a:cs typeface="Tahoma"/>
              </a:rPr>
              <a:t>datasets</a:t>
            </a:r>
            <a:endParaRPr sz="3950" dirty="0">
              <a:latin typeface="Tahoma"/>
              <a:cs typeface="Tahoma"/>
            </a:endParaRPr>
          </a:p>
          <a:p>
            <a:pPr marL="928369" indent="-549910">
              <a:lnSpc>
                <a:spcPct val="100000"/>
              </a:lnSpc>
              <a:spcBef>
                <a:spcPts val="1440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visualize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65" dirty="0">
                <a:solidFill>
                  <a:srgbClr val="FFFFFF"/>
                </a:solidFill>
                <a:latin typeface="Tahoma"/>
                <a:cs typeface="Tahoma"/>
              </a:rPr>
              <a:t>R gglot2 </a:t>
            </a:r>
            <a:r>
              <a:rPr sz="3950" spc="5" dirty="0">
                <a:solidFill>
                  <a:srgbClr val="FFFFFF"/>
                </a:solidFill>
                <a:latin typeface="Tahoma"/>
                <a:cs typeface="Tahoma"/>
              </a:rPr>
              <a:t>package,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customize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Tahoma"/>
                <a:cs typeface="Tahoma"/>
              </a:rPr>
              <a:t>plots</a:t>
            </a:r>
            <a:endParaRPr sz="39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1" y="403250"/>
            <a:ext cx="375412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40" dirty="0">
                <a:solidFill>
                  <a:srgbClr val="FFFFFF"/>
                </a:solidFill>
              </a:rPr>
              <a:t>Origins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610875" y="2324356"/>
            <a:ext cx="18371820" cy="7469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895" marR="103505" indent="-544830">
              <a:lnSpc>
                <a:spcPct val="105700"/>
              </a:lnSpc>
              <a:spcBef>
                <a:spcPts val="95"/>
              </a:spcBef>
              <a:buFont typeface="Tahoma"/>
              <a:buChar char="•"/>
              <a:tabLst>
                <a:tab pos="556260" algn="l"/>
                <a:tab pos="557530" algn="l"/>
              </a:tabLst>
            </a:pPr>
            <a:r>
              <a:rPr sz="3900" b="1" spc="-10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900" b="1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b="1" dirty="0">
                <a:solidFill>
                  <a:srgbClr val="FFFFFF"/>
                </a:solidFill>
                <a:latin typeface="Trebuchet MS"/>
                <a:cs typeface="Trebuchet MS"/>
              </a:rPr>
              <a:t>Carpentries</a:t>
            </a:r>
            <a:r>
              <a:rPr sz="3900" b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9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carpentries.org</a:t>
            </a:r>
            <a:r>
              <a:rPr sz="3900" spc="1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Tahoma"/>
                <a:cs typeface="Tahoma"/>
              </a:rPr>
              <a:t>teaches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" dirty="0">
                <a:solidFill>
                  <a:srgbClr val="FFFFFF"/>
                </a:solidFill>
                <a:latin typeface="Tahoma"/>
                <a:cs typeface="Tahoma"/>
              </a:rPr>
              <a:t>foundational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Tahoma"/>
                <a:cs typeface="Tahoma"/>
              </a:rPr>
              <a:t>coding,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80" dirty="0">
                <a:solidFill>
                  <a:srgbClr val="FFFFFF"/>
                </a:solidFill>
                <a:latin typeface="Tahoma"/>
                <a:cs typeface="Tahoma"/>
              </a:rPr>
              <a:t>science </a:t>
            </a:r>
            <a:r>
              <a:rPr sz="3900" spc="-12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Tahoma"/>
                <a:cs typeface="Tahoma"/>
              </a:rPr>
              <a:t>skills</a:t>
            </a:r>
            <a:r>
              <a:rPr sz="39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95" dirty="0">
                <a:solidFill>
                  <a:srgbClr val="FFFFFF"/>
                </a:solidFill>
                <a:latin typeface="Tahoma"/>
                <a:cs typeface="Tahoma"/>
              </a:rPr>
              <a:t>researchers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" dirty="0">
                <a:solidFill>
                  <a:srgbClr val="FFFFFF"/>
                </a:solidFill>
                <a:latin typeface="Tahoma"/>
                <a:cs typeface="Tahoma"/>
              </a:rPr>
              <a:t>worldwide.</a:t>
            </a:r>
            <a:endParaRPr sz="3900" dirty="0">
              <a:latin typeface="Tahoma"/>
              <a:cs typeface="Tahoma"/>
            </a:endParaRPr>
          </a:p>
          <a:p>
            <a:pPr marL="923290" marR="1149350" lvl="1" indent="-544830">
              <a:lnSpc>
                <a:spcPct val="105700"/>
              </a:lnSpc>
              <a:spcBef>
                <a:spcPts val="1714"/>
              </a:spcBef>
              <a:buChar char="•"/>
              <a:tabLst>
                <a:tab pos="923290" algn="l"/>
                <a:tab pos="923925" algn="l"/>
              </a:tabLst>
            </a:pPr>
            <a:r>
              <a:rPr sz="3900" spc="3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Tahoma"/>
                <a:cs typeface="Tahoma"/>
              </a:rPr>
              <a:t>open-source</a:t>
            </a:r>
            <a:r>
              <a:rPr sz="39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7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Tahoma"/>
                <a:cs typeface="Tahoma"/>
              </a:rPr>
              <a:t>workshops,</a:t>
            </a:r>
            <a:r>
              <a:rPr sz="39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Tahoma"/>
                <a:cs typeface="Tahoma"/>
              </a:rPr>
              <a:t>under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39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0" dirty="0">
                <a:solidFill>
                  <a:srgbClr val="FFFFFF"/>
                </a:solidFill>
                <a:latin typeface="Tahoma"/>
                <a:cs typeface="Tahoma"/>
              </a:rPr>
              <a:t>Carpentry,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900" spc="-12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0" dirty="0">
                <a:solidFill>
                  <a:srgbClr val="FFFFFF"/>
                </a:solidFill>
                <a:latin typeface="Tahoma"/>
                <a:cs typeface="Tahoma"/>
              </a:rPr>
              <a:t>Carpentry,</a:t>
            </a:r>
            <a:r>
              <a:rPr sz="39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95" dirty="0">
                <a:solidFill>
                  <a:srgbClr val="FFFFFF"/>
                </a:solidFill>
                <a:latin typeface="Tahoma"/>
                <a:cs typeface="Tahoma"/>
              </a:rPr>
              <a:t>Library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Tahoma"/>
                <a:cs typeface="Tahoma"/>
              </a:rPr>
              <a:t>Carpentry</a:t>
            </a:r>
            <a:endParaRPr sz="3900" dirty="0">
              <a:latin typeface="Tahoma"/>
              <a:cs typeface="Tahoma"/>
            </a:endParaRPr>
          </a:p>
          <a:p>
            <a:pPr marL="923290" marR="1534795" lvl="1" indent="-544830">
              <a:lnSpc>
                <a:spcPct val="105700"/>
              </a:lnSpc>
              <a:spcBef>
                <a:spcPts val="1710"/>
              </a:spcBef>
              <a:buChar char="•"/>
              <a:tabLst>
                <a:tab pos="923290" algn="l"/>
                <a:tab pos="923925" algn="l"/>
              </a:tabLst>
            </a:pPr>
            <a:r>
              <a:rPr sz="3900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" dirty="0">
                <a:solidFill>
                  <a:srgbClr val="FFFFFF"/>
                </a:solidFill>
                <a:latin typeface="Tahoma"/>
                <a:cs typeface="Tahoma"/>
              </a:rPr>
              <a:t>diverse,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70" dirty="0">
                <a:solidFill>
                  <a:srgbClr val="FFFFFF"/>
                </a:solidFill>
                <a:latin typeface="Tahoma"/>
                <a:cs typeface="Tahoma"/>
              </a:rPr>
              <a:t>global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35" dirty="0">
                <a:solidFill>
                  <a:srgbClr val="FFFFFF"/>
                </a:solidFill>
                <a:latin typeface="Tahoma"/>
                <a:cs typeface="Tahoma"/>
              </a:rPr>
              <a:t>community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95" dirty="0">
                <a:solidFill>
                  <a:srgbClr val="FFFFFF"/>
                </a:solidFill>
                <a:latin typeface="Tahoma"/>
                <a:cs typeface="Tahoma"/>
              </a:rPr>
              <a:t>includes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35" dirty="0">
                <a:solidFill>
                  <a:srgbClr val="FFFFFF"/>
                </a:solidFill>
                <a:latin typeface="Tahoma"/>
                <a:cs typeface="Tahoma"/>
              </a:rPr>
              <a:t>Instructors,</a:t>
            </a:r>
            <a:r>
              <a:rPr sz="39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70" dirty="0">
                <a:solidFill>
                  <a:srgbClr val="FFFFFF"/>
                </a:solidFill>
                <a:latin typeface="Tahoma"/>
                <a:cs typeface="Tahoma"/>
              </a:rPr>
              <a:t>helpers,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30" dirty="0">
                <a:solidFill>
                  <a:srgbClr val="FFFFFF"/>
                </a:solidFill>
                <a:latin typeface="Tahoma"/>
                <a:cs typeface="Tahoma"/>
              </a:rPr>
              <a:t>Trainers, </a:t>
            </a:r>
            <a:r>
              <a:rPr sz="3900" spc="-12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Tahoma"/>
                <a:cs typeface="Tahoma"/>
              </a:rPr>
              <a:t>Maintainers, </a:t>
            </a:r>
            <a:r>
              <a:rPr sz="3900" spc="55" dirty="0">
                <a:solidFill>
                  <a:srgbClr val="FFFFFF"/>
                </a:solidFill>
                <a:latin typeface="Tahoma"/>
                <a:cs typeface="Tahoma"/>
              </a:rPr>
              <a:t>Mentors, </a:t>
            </a:r>
            <a:r>
              <a:rPr sz="3900" spc="35" dirty="0">
                <a:solidFill>
                  <a:srgbClr val="FFFFFF"/>
                </a:solidFill>
                <a:latin typeface="Tahoma"/>
                <a:cs typeface="Tahoma"/>
              </a:rPr>
              <a:t>community </a:t>
            </a:r>
            <a:r>
              <a:rPr sz="3900" spc="45" dirty="0">
                <a:solidFill>
                  <a:srgbClr val="FFFFFF"/>
                </a:solidFill>
                <a:latin typeface="Tahoma"/>
                <a:cs typeface="Tahoma"/>
              </a:rPr>
              <a:t>champions, </a:t>
            </a:r>
            <a:r>
              <a:rPr sz="3900" spc="100" dirty="0">
                <a:solidFill>
                  <a:srgbClr val="FFFFFF"/>
                </a:solidFill>
                <a:latin typeface="Tahoma"/>
                <a:cs typeface="Tahoma"/>
              </a:rPr>
              <a:t>member </a:t>
            </a:r>
            <a:r>
              <a:rPr sz="3900" spc="35" dirty="0">
                <a:solidFill>
                  <a:srgbClr val="FFFFFF"/>
                </a:solidFill>
                <a:latin typeface="Tahoma"/>
                <a:cs typeface="Tahoma"/>
              </a:rPr>
              <a:t>organisations, </a:t>
            </a:r>
            <a:r>
              <a:rPr sz="39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Tahoma"/>
                <a:cs typeface="Tahoma"/>
              </a:rPr>
              <a:t>supporters,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FFFFFF"/>
                </a:solidFill>
                <a:latin typeface="Tahoma"/>
                <a:cs typeface="Tahoma"/>
              </a:rPr>
              <a:t>workshop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Tahoma"/>
                <a:cs typeface="Tahoma"/>
              </a:rPr>
              <a:t>organisers,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" dirty="0">
                <a:solidFill>
                  <a:srgbClr val="FFFFFF"/>
                </a:solidFill>
                <a:latin typeface="Tahoma"/>
                <a:cs typeface="Tahoma"/>
              </a:rPr>
              <a:t>staff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65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endParaRPr sz="3900" dirty="0">
              <a:latin typeface="Tahoma"/>
              <a:cs typeface="Tahoma"/>
            </a:endParaRPr>
          </a:p>
          <a:p>
            <a:pPr marL="556895" marR="5080" indent="-544830">
              <a:lnSpc>
                <a:spcPct val="105700"/>
              </a:lnSpc>
              <a:spcBef>
                <a:spcPts val="1715"/>
              </a:spcBef>
              <a:buChar char="•"/>
              <a:tabLst>
                <a:tab pos="556260" algn="l"/>
                <a:tab pos="557530" algn="l"/>
              </a:tabLst>
            </a:pPr>
            <a:r>
              <a:rPr sz="3900" b="1" spc="-20" dirty="0">
                <a:solidFill>
                  <a:srgbClr val="FFFFFF"/>
                </a:solidFill>
                <a:latin typeface="Trebuchet MS"/>
                <a:cs typeface="Trebuchet MS"/>
              </a:rPr>
              <a:t>Discover</a:t>
            </a:r>
            <a:r>
              <a:rPr sz="3900" b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CA" sz="39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9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35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00" spc="15" dirty="0">
                <a:solidFill>
                  <a:srgbClr val="FFFFFF"/>
                </a:solidFill>
                <a:latin typeface="Tahoma"/>
                <a:cs typeface="Tahoma"/>
              </a:rPr>
              <a:t>Library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80" dirty="0">
                <a:solidFill>
                  <a:srgbClr val="FFFFFF"/>
                </a:solidFill>
                <a:latin typeface="Tahoma"/>
                <a:cs typeface="Tahoma"/>
              </a:rPr>
              <a:t>Carpentries’</a:t>
            </a:r>
            <a:r>
              <a:rPr sz="39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00" b="1" spc="-15" dirty="0">
                <a:solidFill>
                  <a:srgbClr val="FFFFFF"/>
                </a:solidFill>
                <a:latin typeface="Trebuchet MS"/>
                <a:cs typeface="Trebuchet MS"/>
              </a:rPr>
              <a:t>Introduction to R </a:t>
            </a:r>
            <a:r>
              <a:rPr sz="3900" spc="45" dirty="0">
                <a:solidFill>
                  <a:srgbClr val="FFFFFF"/>
                </a:solidFill>
                <a:latin typeface="Tahoma"/>
                <a:cs typeface="Tahoma"/>
              </a:rPr>
              <a:t>workshop</a:t>
            </a:r>
            <a:endParaRPr sz="3900" dirty="0">
              <a:latin typeface="Tahoma"/>
              <a:cs typeface="Tahoma"/>
            </a:endParaRPr>
          </a:p>
          <a:p>
            <a:pPr marL="923290" lvl="1" indent="-544830">
              <a:lnSpc>
                <a:spcPct val="100000"/>
              </a:lnSpc>
              <a:spcBef>
                <a:spcPts val="1980"/>
              </a:spcBef>
              <a:buFont typeface="Trebuchet MS"/>
              <a:buChar char="•"/>
              <a:tabLst>
                <a:tab pos="923290" algn="l"/>
                <a:tab pos="923925" algn="l"/>
              </a:tabLst>
            </a:pPr>
            <a:r>
              <a:rPr sz="3900" dirty="0">
                <a:solidFill>
                  <a:srgbClr val="FFFFFF"/>
                </a:solidFill>
                <a:latin typeface="Tahoma"/>
                <a:cs typeface="Tahoma"/>
              </a:rPr>
              <a:t>Adapted</a:t>
            </a:r>
            <a:r>
              <a:rPr sz="39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7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70" dirty="0">
                <a:solidFill>
                  <a:srgbClr val="FFFFFF"/>
                </a:solidFill>
                <a:latin typeface="Tahoma"/>
                <a:cs typeface="Tahoma"/>
              </a:rPr>
              <a:t>platform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35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7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35" dirty="0">
                <a:solidFill>
                  <a:srgbClr val="FFFFFF"/>
                </a:solidFill>
                <a:latin typeface="Tahoma"/>
                <a:cs typeface="Tahoma"/>
              </a:rPr>
              <a:t>experience</a:t>
            </a:r>
            <a:endParaRPr sz="3900" dirty="0">
              <a:latin typeface="Tahoma"/>
              <a:cs typeface="Tahoma"/>
            </a:endParaRPr>
          </a:p>
          <a:p>
            <a:pPr marL="923290" lvl="1" indent="-544830">
              <a:lnSpc>
                <a:spcPct val="100000"/>
              </a:lnSpc>
              <a:spcBef>
                <a:spcPts val="1980"/>
              </a:spcBef>
              <a:buFont typeface="Trebuchet MS"/>
              <a:buChar char="•"/>
              <a:tabLst>
                <a:tab pos="923290" algn="l"/>
                <a:tab pos="923925" algn="l"/>
              </a:tabLst>
            </a:pPr>
            <a:r>
              <a:rPr sz="3900" spc="13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39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Tahoma"/>
                <a:cs typeface="Tahoma"/>
              </a:rPr>
              <a:t>open-source</a:t>
            </a:r>
            <a:r>
              <a:rPr sz="39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lang="en-CA" sz="3900" spc="-5" dirty="0">
                <a:solidFill>
                  <a:srgbClr val="FFFFFF"/>
                </a:solidFill>
                <a:latin typeface="Tahoma"/>
                <a:cs typeface="Tahoma"/>
              </a:rPr>
              <a:t>sets</a:t>
            </a:r>
            <a:endParaRPr sz="3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1" y="403250"/>
            <a:ext cx="171627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CA" sz="9200" spc="-15" dirty="0">
                <a:solidFill>
                  <a:srgbClr val="FFFFFF"/>
                </a:solidFill>
              </a:rPr>
              <a:t>D</a:t>
            </a:r>
            <a:r>
              <a:rPr sz="9200" spc="-15" dirty="0" err="1">
                <a:solidFill>
                  <a:srgbClr val="FFFFFF"/>
                </a:solidFill>
              </a:rPr>
              <a:t>ata</a:t>
            </a:r>
            <a:r>
              <a:rPr lang="en-CA" sz="9200" spc="-15" dirty="0">
                <a:solidFill>
                  <a:srgbClr val="FFFFFF"/>
                </a:solidFill>
              </a:rPr>
              <a:t>sets</a:t>
            </a:r>
            <a:r>
              <a:rPr sz="9200" spc="-590" dirty="0">
                <a:solidFill>
                  <a:srgbClr val="FFFFFF"/>
                </a:solidFill>
              </a:rPr>
              <a:t> </a:t>
            </a:r>
            <a:r>
              <a:rPr sz="9200" spc="150" dirty="0">
                <a:solidFill>
                  <a:srgbClr val="FFFFFF"/>
                </a:solidFill>
              </a:rPr>
              <a:t>in</a:t>
            </a:r>
            <a:r>
              <a:rPr sz="9200" spc="-585" dirty="0">
                <a:solidFill>
                  <a:srgbClr val="FFFFFF"/>
                </a:solidFill>
              </a:rPr>
              <a:t> </a:t>
            </a:r>
            <a:r>
              <a:rPr sz="9200" spc="185" dirty="0">
                <a:solidFill>
                  <a:srgbClr val="FFFFFF"/>
                </a:solidFill>
              </a:rPr>
              <a:t>this</a:t>
            </a:r>
            <a:r>
              <a:rPr sz="9200" spc="-590" dirty="0">
                <a:solidFill>
                  <a:srgbClr val="FFFFFF"/>
                </a:solidFill>
              </a:rPr>
              <a:t> </a:t>
            </a:r>
            <a:r>
              <a:rPr sz="9200" spc="105" dirty="0">
                <a:solidFill>
                  <a:srgbClr val="FFFFFF"/>
                </a:solidFill>
              </a:rPr>
              <a:t>workshop</a:t>
            </a:r>
            <a:endParaRPr sz="9200" dirty="0"/>
          </a:p>
        </p:txBody>
      </p:sp>
      <p:sp>
        <p:nvSpPr>
          <p:cNvPr id="3" name="object 3"/>
          <p:cNvSpPr txBox="1"/>
          <p:nvPr/>
        </p:nvSpPr>
        <p:spPr>
          <a:xfrm>
            <a:off x="610875" y="2324037"/>
            <a:ext cx="17574895" cy="4543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 marR="5080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r>
              <a:rPr lang="en-US" sz="3950" spc="75" dirty="0">
                <a:solidFill>
                  <a:srgbClr val="FFFFFF"/>
                </a:solidFill>
                <a:latin typeface="Tahoma"/>
                <a:cs typeface="Tahoma"/>
              </a:rPr>
              <a:t>University of Houston–Clear Lake Integrated Library System in 2018</a:t>
            </a:r>
          </a:p>
          <a:p>
            <a:pPr marL="561975" marR="5080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endParaRPr lang="en-US" sz="3950" spc="7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561975" marR="5080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r>
              <a:rPr lang="en-US" sz="3950" spc="13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lang="en-US" sz="3950" spc="5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lang="en-US" sz="39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950" spc="-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3950" spc="5" dirty="0">
                <a:solidFill>
                  <a:srgbClr val="FFFFFF"/>
                </a:solidFill>
                <a:latin typeface="Tahoma"/>
                <a:cs typeface="Tahoma"/>
              </a:rPr>
              <a:t>xpec</a:t>
            </a:r>
            <a:r>
              <a:rPr lang="en-US" sz="3950" spc="-15" dirty="0">
                <a:solidFill>
                  <a:srgbClr val="FFFFFF"/>
                </a:solidFill>
                <a:latin typeface="Tahoma"/>
                <a:cs typeface="Tahoma"/>
              </a:rPr>
              <a:t>tancy</a:t>
            </a:r>
            <a:r>
              <a:rPr lang="en-US"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950" spc="-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lang="en-US" sz="39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lang="en-US" sz="39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US"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950" spc="-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lang="en-US" sz="3950" spc="-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lang="en-US"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950" spc="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lang="en-US" sz="3950" spc="50" dirty="0">
                <a:solidFill>
                  <a:srgbClr val="FFFFFF"/>
                </a:solidFill>
                <a:latin typeface="Tahoma"/>
                <a:cs typeface="Tahoma"/>
              </a:rPr>
              <a:t>ount</a:t>
            </a:r>
            <a:r>
              <a:rPr lang="en-US" sz="3950" spc="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en-US" sz="3950" spc="-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</a:p>
          <a:p>
            <a:pPr marL="561975" marR="5080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endParaRPr lang="en-US" sz="3950" spc="-20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561975" marR="5080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r>
              <a:rPr lang="en-US" sz="3950" spc="-200" dirty="0">
                <a:solidFill>
                  <a:srgbClr val="FFFFFF"/>
                </a:solidFill>
                <a:latin typeface="Tahoma"/>
                <a:cs typeface="Tahoma"/>
              </a:rPr>
              <a:t>Other datasets from the UCI Machine Learning Repository</a:t>
            </a:r>
          </a:p>
          <a:p>
            <a:pPr marL="561975" marR="5080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endParaRPr lang="en-US" sz="3950" dirty="0">
              <a:latin typeface="Tahoma"/>
              <a:cs typeface="Tahoma"/>
            </a:endParaRPr>
          </a:p>
          <a:p>
            <a:pPr marL="1476375" marR="5080" lvl="2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-55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source,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accessible,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relatively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understand</a:t>
            </a:r>
            <a:endParaRPr lang="en-CA" sz="3950" spc="35" dirty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83" y="5223788"/>
            <a:ext cx="4917440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650" dirty="0"/>
              <a:t>T</a:t>
            </a:r>
            <a:r>
              <a:rPr spc="395" dirty="0"/>
              <a:t>ools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450" y="3350154"/>
            <a:ext cx="17210405" cy="5130251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561975" indent="-549910">
              <a:lnSpc>
                <a:spcPct val="100000"/>
              </a:lnSpc>
              <a:spcBef>
                <a:spcPts val="2365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Open-source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lang="en-CA" sz="3950" spc="35" dirty="0">
                <a:solidFill>
                  <a:srgbClr val="FFFFFF"/>
                </a:solidFill>
                <a:latin typeface="Tahoma"/>
                <a:cs typeface="Tahoma"/>
              </a:rPr>
              <a:t> and cross-platform</a:t>
            </a:r>
            <a:endParaRPr sz="3950" dirty="0">
              <a:latin typeface="Tahoma"/>
              <a:cs typeface="Tahoma"/>
            </a:endParaRP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lang="en-US" sz="3950" spc="135" dirty="0">
                <a:solidFill>
                  <a:srgbClr val="FFFFFF"/>
                </a:solidFill>
                <a:latin typeface="Tahoma"/>
                <a:cs typeface="Tahoma"/>
              </a:rPr>
              <a:t>Robert Gentleman and Ross Ihaka from the University of Auckland in 1995</a:t>
            </a: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lang="en-US" sz="3950" spc="80" dirty="0">
                <a:solidFill>
                  <a:srgbClr val="FFFFFF"/>
                </a:solidFill>
                <a:latin typeface="Tahoma"/>
                <a:cs typeface="Tahoma"/>
              </a:rPr>
              <a:t>“a language for data analysis and graphics”</a:t>
            </a: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70" dirty="0">
                <a:solidFill>
                  <a:srgbClr val="FFFFFF"/>
                </a:solidFill>
                <a:latin typeface="Tahoma"/>
                <a:cs typeface="Tahoma"/>
              </a:rPr>
              <a:t>Under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ontinuous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95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950" spc="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opment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950" spc="-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3950" spc="1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ge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ommunity</a:t>
            </a:r>
            <a:endParaRPr lang="en-CA" sz="3950" dirty="0">
              <a:latin typeface="Tahoma"/>
              <a:cs typeface="Tahoma"/>
            </a:endParaRP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-25" dirty="0">
                <a:solidFill>
                  <a:srgbClr val="FFFFFF"/>
                </a:solidFill>
                <a:latin typeface="Tahoma"/>
                <a:cs typeface="Tahoma"/>
              </a:rPr>
              <a:t>Widely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endParaRPr sz="3950" dirty="0">
              <a:latin typeface="Tahoma"/>
              <a:cs typeface="Tahoma"/>
            </a:endParaRPr>
          </a:p>
        </p:txBody>
      </p:sp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698A39DD-4123-4034-B6A9-4BCC1147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73075"/>
            <a:ext cx="3040375" cy="235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450" y="3350154"/>
            <a:ext cx="17210405" cy="3619581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561975" indent="-549910">
              <a:lnSpc>
                <a:spcPct val="100000"/>
              </a:lnSpc>
              <a:spcBef>
                <a:spcPts val="2365"/>
              </a:spcBef>
              <a:buChar char="•"/>
              <a:tabLst>
                <a:tab pos="561975" algn="l"/>
                <a:tab pos="562610" algn="l"/>
              </a:tabLst>
            </a:pPr>
            <a:r>
              <a:rPr lang="en-CA" sz="3950" spc="35" dirty="0">
                <a:solidFill>
                  <a:srgbClr val="FFFFFF"/>
                </a:solidFill>
                <a:latin typeface="Tahoma"/>
                <a:cs typeface="Tahoma"/>
              </a:rPr>
              <a:t>Great for reproducibility</a:t>
            </a:r>
            <a:endParaRPr sz="3950" dirty="0">
              <a:latin typeface="Tahoma"/>
              <a:cs typeface="Tahoma"/>
            </a:endParaRP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lang="en-US" sz="3950" spc="135" dirty="0">
                <a:solidFill>
                  <a:srgbClr val="FFFFFF"/>
                </a:solidFill>
                <a:latin typeface="Tahoma"/>
                <a:cs typeface="Tahoma"/>
              </a:rPr>
              <a:t>Interdisciplinary and extensible</a:t>
            </a:r>
            <a:endParaRPr lang="en-CA" sz="3950" spc="13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lang="en-US" sz="3950" spc="80" dirty="0">
                <a:solidFill>
                  <a:srgbClr val="FFFFFF"/>
                </a:solidFill>
                <a:latin typeface="Tahoma"/>
                <a:cs typeface="Tahoma"/>
              </a:rPr>
              <a:t>Works on data of all shapes and sizes</a:t>
            </a: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lang="en-CA" sz="3950" spc="80" dirty="0">
                <a:solidFill>
                  <a:srgbClr val="FFFFFF"/>
                </a:solidFill>
                <a:latin typeface="Tahoma"/>
                <a:cs typeface="Tahoma"/>
              </a:rPr>
              <a:t>Large and welcoming community</a:t>
            </a:r>
          </a:p>
        </p:txBody>
      </p:sp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698A39DD-4123-4034-B6A9-4BCC1147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73075"/>
            <a:ext cx="3040375" cy="235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1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1" y="390439"/>
            <a:ext cx="18676620" cy="1334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50" spc="-95" dirty="0">
                <a:solidFill>
                  <a:srgbClr val="FFFFFF"/>
                </a:solidFill>
              </a:rPr>
              <a:t>TIOBE</a:t>
            </a:r>
            <a:r>
              <a:rPr sz="8550" spc="-545" dirty="0">
                <a:solidFill>
                  <a:srgbClr val="FFFFFF"/>
                </a:solidFill>
              </a:rPr>
              <a:t> </a:t>
            </a:r>
            <a:r>
              <a:rPr sz="8550" spc="200" dirty="0">
                <a:solidFill>
                  <a:srgbClr val="FFFFFF"/>
                </a:solidFill>
              </a:rPr>
              <a:t>Programming</a:t>
            </a:r>
            <a:r>
              <a:rPr sz="8550" spc="-540" dirty="0">
                <a:solidFill>
                  <a:srgbClr val="FFFFFF"/>
                </a:solidFill>
              </a:rPr>
              <a:t> </a:t>
            </a:r>
            <a:r>
              <a:rPr sz="8550" spc="95" dirty="0">
                <a:solidFill>
                  <a:srgbClr val="FFFFFF"/>
                </a:solidFill>
              </a:rPr>
              <a:t>Community</a:t>
            </a:r>
            <a:r>
              <a:rPr sz="8550" spc="-540" dirty="0">
                <a:solidFill>
                  <a:srgbClr val="FFFFFF"/>
                </a:solidFill>
              </a:rPr>
              <a:t> </a:t>
            </a:r>
            <a:r>
              <a:rPr sz="8550" spc="-200" dirty="0">
                <a:solidFill>
                  <a:srgbClr val="FFFFFF"/>
                </a:solidFill>
              </a:rPr>
              <a:t>Index</a:t>
            </a:r>
            <a:endParaRPr sz="8550"/>
          </a:p>
        </p:txBody>
      </p:sp>
      <p:sp>
        <p:nvSpPr>
          <p:cNvPr id="3" name="object 3"/>
          <p:cNvSpPr txBox="1"/>
          <p:nvPr/>
        </p:nvSpPr>
        <p:spPr>
          <a:xfrm>
            <a:off x="610875" y="2324037"/>
            <a:ext cx="9047480" cy="7198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 marR="2193925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Indicator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popularity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languages.</a:t>
            </a:r>
            <a:endParaRPr sz="3950">
              <a:latin typeface="Tahoma"/>
              <a:cs typeface="Tahoma"/>
            </a:endParaRPr>
          </a:p>
          <a:p>
            <a:pPr marL="561975" marR="5080" indent="-549910">
              <a:lnSpc>
                <a:spcPct val="106100"/>
              </a:lnSpc>
              <a:spcBef>
                <a:spcPts val="206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Ratings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based </a:t>
            </a: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950" spc="70" dirty="0">
                <a:solidFill>
                  <a:srgbClr val="FFFFFF"/>
                </a:solidFill>
                <a:latin typeface="Tahoma"/>
                <a:cs typeface="Tahoma"/>
              </a:rPr>
              <a:t>number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9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Tahoma"/>
                <a:cs typeface="Tahoma"/>
              </a:rPr>
              <a:t>skilled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world-wide,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90" dirty="0">
                <a:solidFill>
                  <a:srgbClr val="FFFFFF"/>
                </a:solidFill>
                <a:latin typeface="Tahoma"/>
                <a:cs typeface="Tahoma"/>
              </a:rPr>
              <a:t>courses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third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party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vendors.</a:t>
            </a:r>
            <a:endParaRPr sz="3950">
              <a:latin typeface="Tahoma"/>
              <a:cs typeface="Tahoma"/>
            </a:endParaRPr>
          </a:p>
          <a:p>
            <a:pPr marL="561975" marR="175260" indent="-549910">
              <a:lnSpc>
                <a:spcPct val="106100"/>
              </a:lnSpc>
              <a:spcBef>
                <a:spcPts val="206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105" dirty="0">
                <a:solidFill>
                  <a:srgbClr val="FFFFFF"/>
                </a:solidFill>
                <a:latin typeface="Tahoma"/>
                <a:cs typeface="Tahoma"/>
              </a:rPr>
              <a:t>Popular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search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engines </a:t>
            </a:r>
            <a:r>
              <a:rPr sz="3950" spc="90" dirty="0">
                <a:solidFill>
                  <a:srgbClr val="FFFFFF"/>
                </a:solidFill>
                <a:latin typeface="Tahoma"/>
                <a:cs typeface="Tahoma"/>
              </a:rPr>
              <a:t>such </a:t>
            </a:r>
            <a:r>
              <a:rPr sz="3950" spc="10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395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Goog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950" spc="-70" dirty="0">
                <a:solidFill>
                  <a:srgbClr val="FFFFFF"/>
                </a:solidFill>
                <a:latin typeface="Tahoma"/>
                <a:cs typeface="Tahoma"/>
              </a:rPr>
              <a:t>e,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Tahoma"/>
                <a:cs typeface="Tahoma"/>
              </a:rPr>
              <a:t>Bing,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84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950" spc="-50" dirty="0">
                <a:solidFill>
                  <a:srgbClr val="FFFFFF"/>
                </a:solidFill>
                <a:latin typeface="Tahoma"/>
                <a:cs typeface="Tahoma"/>
              </a:rPr>
              <a:t>ahoo!,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Tahoma"/>
                <a:cs typeface="Tahoma"/>
              </a:rPr>
              <a:t>Wikipedia, 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Ama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3950" spc="-60" dirty="0">
                <a:solidFill>
                  <a:srgbClr val="FFFFFF"/>
                </a:solidFill>
                <a:latin typeface="Tahoma"/>
                <a:cs typeface="Tahoma"/>
              </a:rPr>
              <a:t>on,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50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3950" spc="-3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950" spc="5" dirty="0">
                <a:solidFill>
                  <a:srgbClr val="FFFFFF"/>
                </a:solidFill>
                <a:latin typeface="Tahoma"/>
                <a:cs typeface="Tahoma"/>
              </a:rPr>
              <a:t>ube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Baidu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50" spc="1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used 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calculate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0" dirty="0">
                <a:solidFill>
                  <a:srgbClr val="FFFFFF"/>
                </a:solidFill>
                <a:latin typeface="Tahoma"/>
                <a:cs typeface="Tahoma"/>
              </a:rPr>
              <a:t>ratings</a:t>
            </a:r>
            <a:endParaRPr sz="3950">
              <a:latin typeface="Tahoma"/>
              <a:cs typeface="Tahoma"/>
            </a:endParaRPr>
          </a:p>
          <a:p>
            <a:pPr marL="561975" indent="-549910">
              <a:lnSpc>
                <a:spcPct val="100000"/>
              </a:lnSpc>
              <a:spcBef>
                <a:spcPts val="2345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-25" dirty="0">
                <a:solidFill>
                  <a:srgbClr val="FFFFFF"/>
                </a:solidFill>
                <a:latin typeface="Tahoma"/>
                <a:cs typeface="Tahoma"/>
              </a:rPr>
              <a:t>https:/</a:t>
            </a:r>
            <a:r>
              <a:rPr sz="3950" spc="-25" dirty="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/ww</a:t>
            </a:r>
            <a:r>
              <a:rPr sz="3950" spc="-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950" spc="-25" dirty="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.tiobe.com/tiobe-index/</a:t>
            </a:r>
            <a:endParaRPr sz="39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39380" y="1897943"/>
            <a:ext cx="9174480" cy="8996045"/>
            <a:chOff x="9939380" y="1897943"/>
            <a:chExt cx="9174480" cy="89960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380" y="1897943"/>
              <a:ext cx="9173872" cy="89958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10040" y="3204593"/>
              <a:ext cx="9032875" cy="368300"/>
            </a:xfrm>
            <a:custGeom>
              <a:avLst/>
              <a:gdLst/>
              <a:ahLst/>
              <a:cxnLst/>
              <a:rect l="l" t="t" r="r" b="b"/>
              <a:pathLst>
                <a:path w="9032875" h="368300">
                  <a:moveTo>
                    <a:pt x="9032552" y="0"/>
                  </a:moveTo>
                  <a:lnTo>
                    <a:pt x="0" y="0"/>
                  </a:lnTo>
                  <a:lnTo>
                    <a:pt x="0" y="368208"/>
                  </a:lnTo>
                  <a:lnTo>
                    <a:pt x="9032552" y="368208"/>
                  </a:lnTo>
                  <a:lnTo>
                    <a:pt x="9032552" y="0"/>
                  </a:lnTo>
                  <a:close/>
                </a:path>
              </a:pathLst>
            </a:custGeom>
            <a:solidFill>
              <a:srgbClr val="FFFC67">
                <a:alpha val="309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293" y="365664"/>
            <a:ext cx="2889885" cy="2913380"/>
            <a:chOff x="680293" y="365664"/>
            <a:chExt cx="2889885" cy="2913380"/>
          </a:xfrm>
        </p:grpSpPr>
        <p:sp>
          <p:nvSpPr>
            <p:cNvPr id="3" name="object 3"/>
            <p:cNvSpPr/>
            <p:nvPr/>
          </p:nvSpPr>
          <p:spPr>
            <a:xfrm>
              <a:off x="680293" y="365664"/>
              <a:ext cx="2889885" cy="2913380"/>
            </a:xfrm>
            <a:custGeom>
              <a:avLst/>
              <a:gdLst/>
              <a:ahLst/>
              <a:cxnLst/>
              <a:rect l="l" t="t" r="r" b="b"/>
              <a:pathLst>
                <a:path w="2889885" h="2913379">
                  <a:moveTo>
                    <a:pt x="2889817" y="0"/>
                  </a:moveTo>
                  <a:lnTo>
                    <a:pt x="0" y="0"/>
                  </a:lnTo>
                  <a:lnTo>
                    <a:pt x="0" y="2913084"/>
                  </a:lnTo>
                  <a:lnTo>
                    <a:pt x="2889817" y="2913084"/>
                  </a:lnTo>
                  <a:lnTo>
                    <a:pt x="2889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662" y="431829"/>
              <a:ext cx="2399080" cy="278075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23368" y="3801161"/>
            <a:ext cx="9573260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 marR="1303655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“notebook”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395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950" spc="-1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endParaRPr sz="3950">
              <a:latin typeface="Tahoma"/>
              <a:cs typeface="Tahoma"/>
            </a:endParaRPr>
          </a:p>
          <a:p>
            <a:pPr marL="561975" marR="5080" indent="-549910">
              <a:lnSpc>
                <a:spcPct val="106100"/>
              </a:lnSpc>
              <a:spcBef>
                <a:spcPts val="1975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Code,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Tahoma"/>
                <a:cs typeface="Tahoma"/>
              </a:rPr>
              <a:t>output,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commentary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endParaRPr sz="3950">
              <a:latin typeface="Tahoma"/>
              <a:cs typeface="Tahoma"/>
            </a:endParaRP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70" dirty="0">
                <a:solidFill>
                  <a:srgbClr val="FFFFFF"/>
                </a:solidFill>
                <a:latin typeface="Tahoma"/>
                <a:cs typeface="Tahoma"/>
              </a:rPr>
              <a:t>Excellent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reproducible,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endParaRPr sz="39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5742" y="0"/>
            <a:ext cx="8240075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1" y="403250"/>
            <a:ext cx="1509077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40" dirty="0">
                <a:solidFill>
                  <a:srgbClr val="FFFFFF"/>
                </a:solidFill>
              </a:rPr>
              <a:t>Welcome</a:t>
            </a:r>
            <a:r>
              <a:rPr sz="9200" spc="-590" dirty="0">
                <a:solidFill>
                  <a:srgbClr val="FFFFFF"/>
                </a:solidFill>
              </a:rPr>
              <a:t> </a:t>
            </a:r>
            <a:r>
              <a:rPr sz="9200" spc="-85" dirty="0">
                <a:solidFill>
                  <a:srgbClr val="FFFFFF"/>
                </a:solidFill>
              </a:rPr>
              <a:t>to</a:t>
            </a:r>
            <a:r>
              <a:rPr sz="9200" spc="-585" dirty="0">
                <a:solidFill>
                  <a:srgbClr val="FFFFFF"/>
                </a:solidFill>
              </a:rPr>
              <a:t> </a:t>
            </a:r>
            <a:r>
              <a:rPr sz="9200" spc="85" dirty="0">
                <a:solidFill>
                  <a:srgbClr val="FFFFFF"/>
                </a:solidFill>
              </a:rPr>
              <a:t>Discover</a:t>
            </a:r>
            <a:r>
              <a:rPr sz="9200" spc="-590" dirty="0">
                <a:solidFill>
                  <a:srgbClr val="FFFFFF"/>
                </a:solidFill>
              </a:rPr>
              <a:t> </a:t>
            </a:r>
            <a:r>
              <a:rPr lang="en-CA" sz="9200" spc="35" dirty="0">
                <a:solidFill>
                  <a:srgbClr val="FFFFFF"/>
                </a:solidFill>
              </a:rPr>
              <a:t>R</a:t>
            </a:r>
            <a:r>
              <a:rPr sz="9200" spc="35" dirty="0">
                <a:solidFill>
                  <a:srgbClr val="FFFFFF"/>
                </a:solidFill>
              </a:rPr>
              <a:t>!</a:t>
            </a:r>
            <a:endParaRPr sz="9200" dirty="0"/>
          </a:p>
        </p:txBody>
      </p:sp>
      <p:sp>
        <p:nvSpPr>
          <p:cNvPr id="3" name="object 3"/>
          <p:cNvSpPr txBox="1"/>
          <p:nvPr/>
        </p:nvSpPr>
        <p:spPr>
          <a:xfrm>
            <a:off x="610875" y="2041407"/>
            <a:ext cx="6896734" cy="62748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1219" marR="5080" indent="-859155">
              <a:lnSpc>
                <a:spcPct val="153100"/>
              </a:lnSpc>
              <a:spcBef>
                <a:spcPts val="95"/>
              </a:spcBef>
            </a:pPr>
            <a:r>
              <a:rPr sz="3950" spc="-5" dirty="0">
                <a:solidFill>
                  <a:srgbClr val="FFFFFF"/>
                </a:solidFill>
                <a:latin typeface="Tahoma"/>
                <a:cs typeface="Tahoma"/>
              </a:rPr>
              <a:t>Introducing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0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teaching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team: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lang="en-CA" sz="3950" spc="-122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871219" marR="5080" indent="-859155">
              <a:lnSpc>
                <a:spcPct val="153100"/>
              </a:lnSpc>
              <a:spcBef>
                <a:spcPts val="95"/>
              </a:spcBef>
            </a:pPr>
            <a:r>
              <a:rPr lang="en-CA" sz="3950" spc="-5" dirty="0">
                <a:solidFill>
                  <a:srgbClr val="FFFFFF"/>
                </a:solidFill>
                <a:latin typeface="Tahoma"/>
                <a:cs typeface="Tahoma"/>
              </a:rPr>
              <a:t>	Hayam</a:t>
            </a:r>
            <a:r>
              <a:rPr lang="en-CA" sz="395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60" dirty="0">
                <a:solidFill>
                  <a:srgbClr val="FFFFFF"/>
                </a:solidFill>
                <a:latin typeface="Tahoma"/>
                <a:cs typeface="Tahoma"/>
              </a:rPr>
              <a:t>Mahmoud-Ahmed</a:t>
            </a:r>
          </a:p>
          <a:p>
            <a:pPr marL="871219" marR="5080" indent="-859155">
              <a:lnSpc>
                <a:spcPct val="153100"/>
              </a:lnSpc>
              <a:spcBef>
                <a:spcPts val="95"/>
              </a:spcBef>
            </a:pPr>
            <a:r>
              <a:rPr lang="en-CA" sz="3950" spc="7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3950" spc="70" dirty="0">
                <a:solidFill>
                  <a:srgbClr val="FFFFFF"/>
                </a:solidFill>
                <a:latin typeface="Tahoma"/>
                <a:cs typeface="Tahoma"/>
              </a:rPr>
              <a:t>Simon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Tahoma"/>
                <a:cs typeface="Tahoma"/>
              </a:rPr>
              <a:t>Leger</a:t>
            </a:r>
            <a:endParaRPr sz="3950" dirty="0">
              <a:latin typeface="Tahoma"/>
              <a:cs typeface="Tahoma"/>
            </a:endParaRPr>
          </a:p>
          <a:p>
            <a:pPr marL="871219" marR="5080" indent="-859155">
              <a:lnSpc>
                <a:spcPct val="153100"/>
              </a:lnSpc>
              <a:spcBef>
                <a:spcPts val="95"/>
              </a:spcBef>
            </a:pPr>
            <a:r>
              <a:rPr lang="en-CA" sz="3950" spc="30" dirty="0">
                <a:solidFill>
                  <a:srgbClr val="FFFFFF"/>
                </a:solidFill>
                <a:latin typeface="Tahoma"/>
                <a:cs typeface="Tahoma"/>
              </a:rPr>
              <a:t>	Aaron</a:t>
            </a:r>
            <a:r>
              <a:rPr lang="en-CA"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60" dirty="0">
                <a:solidFill>
                  <a:srgbClr val="FFFFFF"/>
                </a:solidFill>
                <a:latin typeface="Tahoma"/>
                <a:cs typeface="Tahoma"/>
              </a:rPr>
              <a:t>Newman</a:t>
            </a:r>
          </a:p>
          <a:p>
            <a:pPr marL="871219" marR="5080" indent="-859155">
              <a:lnSpc>
                <a:spcPct val="153100"/>
              </a:lnSpc>
              <a:spcBef>
                <a:spcPts val="95"/>
              </a:spcBef>
            </a:pPr>
            <a:r>
              <a:rPr lang="en-CA" sz="3950" spc="6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lang="en-CA" sz="3950" spc="-35" dirty="0">
                <a:solidFill>
                  <a:srgbClr val="FFFFFF"/>
                </a:solidFill>
                <a:latin typeface="Tahoma"/>
                <a:cs typeface="Tahoma"/>
              </a:rPr>
              <a:t>Danny Godfrey</a:t>
            </a:r>
            <a:endParaRPr lang="en-CA" sz="3950" dirty="0">
              <a:latin typeface="Tahoma"/>
              <a:cs typeface="Tahoma"/>
            </a:endParaRPr>
          </a:p>
          <a:p>
            <a:pPr marL="871219" marR="2406650">
              <a:lnSpc>
                <a:spcPct val="137400"/>
              </a:lnSpc>
            </a:pPr>
            <a:r>
              <a:rPr lang="en-CA" sz="3950" spc="145" dirty="0">
                <a:solidFill>
                  <a:srgbClr val="FFFFFF"/>
                </a:solidFill>
                <a:latin typeface="Tahoma"/>
                <a:cs typeface="Tahoma"/>
              </a:rPr>
              <a:t>Jo</a:t>
            </a:r>
            <a:r>
              <a:rPr lang="en-CA" sz="3950" spc="1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en-CA" sz="39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lang="en-CA"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-30" dirty="0">
                <a:solidFill>
                  <a:srgbClr val="FFFFFF"/>
                </a:solidFill>
                <a:latin typeface="Tahoma"/>
                <a:cs typeface="Tahoma"/>
              </a:rPr>
              <a:t>Ga</a:t>
            </a:r>
            <a:r>
              <a:rPr lang="en-CA" sz="3950" spc="1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en-CA" sz="3950" spc="65" dirty="0">
                <a:solidFill>
                  <a:srgbClr val="FFFFFF"/>
                </a:solidFill>
                <a:latin typeface="Tahoma"/>
                <a:cs typeface="Tahoma"/>
              </a:rPr>
              <a:t>diner  </a:t>
            </a:r>
            <a:r>
              <a:rPr lang="en-CA" sz="3950" spc="70" dirty="0" err="1">
                <a:solidFill>
                  <a:srgbClr val="FFFFFF"/>
                </a:solidFill>
                <a:latin typeface="Tahoma"/>
                <a:cs typeface="Tahoma"/>
              </a:rPr>
              <a:t>Murwan</a:t>
            </a:r>
            <a:r>
              <a:rPr lang="en-CA" sz="395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3950" spc="145" dirty="0">
                <a:solidFill>
                  <a:srgbClr val="FFFFFF"/>
                </a:solidFill>
                <a:latin typeface="Tahoma"/>
                <a:cs typeface="Tahoma"/>
              </a:rPr>
              <a:t>Bashir</a:t>
            </a:r>
            <a:endParaRPr sz="39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75" y="3861674"/>
            <a:ext cx="7937500" cy="461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 marR="2740660" indent="-549910">
              <a:lnSpc>
                <a:spcPct val="106100"/>
              </a:lnSpc>
              <a:spcBef>
                <a:spcPts val="10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65" dirty="0">
                <a:solidFill>
                  <a:srgbClr val="FFFFFF"/>
                </a:solidFill>
                <a:latin typeface="Tahoma"/>
                <a:cs typeface="Tahoma"/>
              </a:rPr>
              <a:t>Cloud-based</a:t>
            </a:r>
            <a:r>
              <a:rPr sz="395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Jupyter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endParaRPr sz="3950">
              <a:latin typeface="Tahoma"/>
              <a:cs typeface="Tahoma"/>
            </a:endParaRPr>
          </a:p>
          <a:p>
            <a:pPr marL="561975" indent="-549910">
              <a:lnSpc>
                <a:spcPct val="100000"/>
              </a:lnSpc>
              <a:spcBef>
                <a:spcPts val="2265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Nothing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950" spc="-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95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950" spc="18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endParaRPr sz="3950">
              <a:latin typeface="Tahoma"/>
              <a:cs typeface="Tahoma"/>
            </a:endParaRP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395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95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teaching</a:t>
            </a:r>
            <a:endParaRPr sz="3950">
              <a:latin typeface="Tahoma"/>
              <a:cs typeface="Tahoma"/>
            </a:endParaRPr>
          </a:p>
          <a:p>
            <a:pPr marL="561975" marR="5080" indent="-549910">
              <a:lnSpc>
                <a:spcPct val="106100"/>
              </a:lnSpc>
              <a:spcBef>
                <a:spcPts val="1975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-20" dirty="0">
                <a:solidFill>
                  <a:srgbClr val="FFFFFF"/>
                </a:solidFill>
                <a:latin typeface="Tahoma"/>
                <a:cs typeface="Tahoma"/>
              </a:rPr>
              <a:t>Teaching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“jump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in”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950" spc="-1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5" dirty="0">
                <a:solidFill>
                  <a:srgbClr val="FFFFFF"/>
                </a:solidFill>
                <a:latin typeface="Tahoma"/>
                <a:cs typeface="Tahoma"/>
              </a:rPr>
              <a:t>view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0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endParaRPr sz="39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359" y="319566"/>
            <a:ext cx="3633397" cy="3005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4941" y="1713778"/>
            <a:ext cx="10788079" cy="78809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83" y="3700274"/>
            <a:ext cx="9901555" cy="540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spc="50" dirty="0"/>
              <a:t>Workshop </a:t>
            </a:r>
            <a:r>
              <a:rPr spc="-5130" dirty="0"/>
              <a:t> </a:t>
            </a:r>
            <a:r>
              <a:rPr spc="285" dirty="0"/>
              <a:t>Mechani</a:t>
            </a:r>
            <a:r>
              <a:rPr spc="305" dirty="0"/>
              <a:t>c</a:t>
            </a:r>
            <a:r>
              <a:rPr spc="835" dirty="0"/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16178-BBE0-44D2-9B4E-B33C7A24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876" y="3063875"/>
            <a:ext cx="18882348" cy="5399484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dirty="0"/>
              <a:t>We will be testing out things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dirty="0"/>
              <a:t>Thank you in advance for patience…</a:t>
            </a:r>
            <a:r>
              <a:rPr lang="en-CA" dirty="0">
                <a:sym typeface="Wingdings" panose="05000000000000000000" pitchFamily="2" charset="2"/>
              </a:rPr>
              <a:t>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dirty="0">
              <a:sym typeface="Wingdings" panose="05000000000000000000" pitchFamily="2" charset="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dirty="0">
                <a:sym typeface="Wingdings" panose="05000000000000000000" pitchFamily="2" charset="2"/>
              </a:rPr>
              <a:t>Feedback is also greatly appreciated  </a:t>
            </a:r>
            <a:endParaRPr lang="en-CA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66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D9AE-18EB-4B7A-A050-80908DD1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876" y="1768475"/>
            <a:ext cx="18882348" cy="7444923"/>
          </a:xfrm>
        </p:spPr>
        <p:txBody>
          <a:bodyPr/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Section 1 : </a:t>
            </a:r>
            <a:r>
              <a:rPr lang="en-CA" dirty="0">
                <a:solidFill>
                  <a:schemeClr val="bg1"/>
                </a:solidFill>
              </a:rPr>
              <a:t>Before we start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Section 2 : </a:t>
            </a:r>
            <a:r>
              <a:rPr lang="en-CA" dirty="0">
                <a:solidFill>
                  <a:schemeClr val="bg1"/>
                </a:solidFill>
              </a:rPr>
              <a:t>Introduction to R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Section 3 : </a:t>
            </a:r>
            <a:r>
              <a:rPr lang="en-CA" dirty="0">
                <a:solidFill>
                  <a:schemeClr val="bg1"/>
                </a:solidFill>
              </a:rPr>
              <a:t>Starting with data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Section 4 : </a:t>
            </a:r>
            <a:r>
              <a:rPr lang="en-CA" dirty="0">
                <a:solidFill>
                  <a:schemeClr val="bg1"/>
                </a:solidFill>
              </a:rPr>
              <a:t>Data transformation and preprocessing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Section 5 : </a:t>
            </a:r>
            <a:r>
              <a:rPr lang="en-CA" dirty="0" err="1"/>
              <a:t>g</a:t>
            </a:r>
            <a:r>
              <a:rPr lang="en-CA" dirty="0" err="1">
                <a:solidFill>
                  <a:schemeClr val="bg1"/>
                </a:solidFill>
              </a:rPr>
              <a:t>gplot</a:t>
            </a:r>
            <a:r>
              <a:rPr lang="en-CA" dirty="0">
                <a:solidFill>
                  <a:schemeClr val="bg1"/>
                </a:solidFill>
              </a:rPr>
              <a:t> plotting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Section 6 : </a:t>
            </a:r>
            <a:r>
              <a:rPr lang="en-CA" dirty="0">
                <a:solidFill>
                  <a:schemeClr val="bg1"/>
                </a:solidFill>
              </a:rPr>
              <a:t>Crash course in R Studio</a:t>
            </a:r>
          </a:p>
        </p:txBody>
      </p:sp>
    </p:spTree>
    <p:extLst>
      <p:ext uri="{BB962C8B-B14F-4D97-AF65-F5344CB8AC3E}">
        <p14:creationId xmlns:p14="http://schemas.microsoft.com/office/powerpoint/2010/main" val="356313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450" y="1158875"/>
            <a:ext cx="96164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815" dirty="0">
                <a:solidFill>
                  <a:srgbClr val="FFFFFF"/>
                </a:solidFill>
              </a:rPr>
              <a:t>T</a:t>
            </a:r>
            <a:r>
              <a:rPr sz="9200" spc="-155" dirty="0">
                <a:solidFill>
                  <a:srgbClr val="FFFFFF"/>
                </a:solidFill>
              </a:rPr>
              <a:t>ype</a:t>
            </a:r>
            <a:r>
              <a:rPr sz="9200" spc="-580" dirty="0">
                <a:solidFill>
                  <a:srgbClr val="FFFFFF"/>
                </a:solidFill>
              </a:rPr>
              <a:t> </a:t>
            </a:r>
            <a:r>
              <a:rPr sz="9200" spc="145" dirty="0">
                <a:solidFill>
                  <a:srgbClr val="FFFFFF"/>
                </a:solidFill>
              </a:rPr>
              <a:t>c</a:t>
            </a:r>
            <a:r>
              <a:rPr sz="9200" spc="-35" dirty="0">
                <a:solidFill>
                  <a:srgbClr val="FFFFFF"/>
                </a:solidFill>
              </a:rPr>
              <a:t>ode</a:t>
            </a:r>
            <a:r>
              <a:rPr sz="9200" spc="-580" dirty="0">
                <a:solidFill>
                  <a:srgbClr val="FFFFFF"/>
                </a:solidFill>
              </a:rPr>
              <a:t> </a:t>
            </a:r>
            <a:r>
              <a:rPr sz="9200" spc="-505" dirty="0">
                <a:solidFill>
                  <a:srgbClr val="FFFFFF"/>
                </a:solidFill>
              </a:rPr>
              <a:t>y</a:t>
            </a:r>
            <a:r>
              <a:rPr sz="9200" spc="200" dirty="0">
                <a:solidFill>
                  <a:srgbClr val="FFFFFF"/>
                </a:solidFill>
              </a:rPr>
              <a:t>ou</a:t>
            </a:r>
            <a:r>
              <a:rPr sz="9200" spc="35" dirty="0">
                <a:solidFill>
                  <a:srgbClr val="FFFFFF"/>
                </a:solidFill>
              </a:rPr>
              <a:t>r</a:t>
            </a:r>
            <a:r>
              <a:rPr sz="9200" spc="280" dirty="0">
                <a:solidFill>
                  <a:srgbClr val="FFFFFF"/>
                </a:solidFill>
              </a:rPr>
              <a:t>self</a:t>
            </a:r>
            <a:endParaRPr sz="9200" dirty="0"/>
          </a:p>
        </p:txBody>
      </p:sp>
      <p:sp>
        <p:nvSpPr>
          <p:cNvPr id="3" name="object 3"/>
          <p:cNvSpPr txBox="1"/>
          <p:nvPr/>
        </p:nvSpPr>
        <p:spPr>
          <a:xfrm>
            <a:off x="450850" y="3444875"/>
            <a:ext cx="9132570" cy="358584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561975" indent="-549910">
              <a:lnSpc>
                <a:spcPct val="100000"/>
              </a:lnSpc>
              <a:spcBef>
                <a:spcPts val="2365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Don’t</a:t>
            </a:r>
            <a:r>
              <a:rPr sz="395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cut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Tahoma"/>
                <a:cs typeface="Tahoma"/>
              </a:rPr>
              <a:t>paste</a:t>
            </a:r>
            <a:endParaRPr sz="3950" dirty="0">
              <a:latin typeface="Tahoma"/>
              <a:cs typeface="Tahoma"/>
            </a:endParaRPr>
          </a:p>
          <a:p>
            <a:pPr marL="561975" indent="-549910">
              <a:lnSpc>
                <a:spcPct val="100000"/>
              </a:lnSpc>
              <a:spcBef>
                <a:spcPts val="2270"/>
              </a:spcBef>
              <a:buChar char="•"/>
              <a:tabLst>
                <a:tab pos="561975" algn="l"/>
                <a:tab pos="562610" algn="l"/>
              </a:tabLst>
            </a:pPr>
            <a:r>
              <a:rPr sz="3950" spc="8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deeper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55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950" spc="-20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endParaRPr sz="3950" dirty="0">
              <a:latin typeface="Tahoma"/>
              <a:cs typeface="Tahoma"/>
            </a:endParaRPr>
          </a:p>
          <a:p>
            <a:pPr marL="928369" lvl="1" indent="-549910">
              <a:lnSpc>
                <a:spcPct val="100000"/>
              </a:lnSpc>
              <a:spcBef>
                <a:spcPts val="2265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114" dirty="0">
                <a:solidFill>
                  <a:srgbClr val="FFFFFF"/>
                </a:solidFill>
                <a:latin typeface="Tahoma"/>
                <a:cs typeface="Tahoma"/>
              </a:rPr>
              <a:t>Learn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9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Tahoma"/>
                <a:cs typeface="Tahoma"/>
              </a:rPr>
              <a:t>mistakes</a:t>
            </a:r>
            <a:endParaRPr sz="3950" dirty="0">
              <a:latin typeface="Tahoma"/>
              <a:cs typeface="Tahoma"/>
            </a:endParaRPr>
          </a:p>
          <a:p>
            <a:pPr marL="929005" lvl="1" indent="-550545">
              <a:lnSpc>
                <a:spcPct val="100000"/>
              </a:lnSpc>
              <a:spcBef>
                <a:spcPts val="2270"/>
              </a:spcBef>
              <a:buChar char="•"/>
              <a:tabLst>
                <a:tab pos="928369" algn="l"/>
                <a:tab pos="929640" algn="l"/>
              </a:tabLst>
            </a:pP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Parse/analyze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better</a:t>
            </a:r>
            <a:endParaRPr sz="39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1" y="403250"/>
            <a:ext cx="648970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" dirty="0">
                <a:solidFill>
                  <a:srgbClr val="FFFFFF"/>
                </a:solidFill>
              </a:rPr>
              <a:t>Getting</a:t>
            </a:r>
            <a:r>
              <a:rPr sz="9200" spc="-655" dirty="0">
                <a:solidFill>
                  <a:srgbClr val="FFFFFF"/>
                </a:solidFill>
              </a:rPr>
              <a:t> </a:t>
            </a:r>
            <a:r>
              <a:rPr sz="9200" spc="210" dirty="0">
                <a:solidFill>
                  <a:srgbClr val="FFFFFF"/>
                </a:solidFill>
              </a:rPr>
              <a:t>Help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610875" y="2092063"/>
            <a:ext cx="17977485" cy="8444619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523875" indent="-511809">
              <a:lnSpc>
                <a:spcPct val="100000"/>
              </a:lnSpc>
              <a:spcBef>
                <a:spcPts val="2250"/>
              </a:spcBef>
              <a:buFont typeface="Tahoma"/>
              <a:buChar char="•"/>
              <a:tabLst>
                <a:tab pos="523875" algn="l"/>
                <a:tab pos="524510" algn="l"/>
              </a:tabLst>
            </a:pPr>
            <a:r>
              <a:rPr sz="3650" b="1" spc="5" dirty="0">
                <a:solidFill>
                  <a:srgbClr val="FFFFFF"/>
                </a:solidFill>
                <a:latin typeface="Trebuchet MS"/>
                <a:cs typeface="Trebuchet MS"/>
              </a:rPr>
              <a:t>Helpe</a:t>
            </a:r>
            <a:r>
              <a:rPr sz="3650" b="1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50" b="1" spc="2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5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50" spc="11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5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3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3650" spc="11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5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50" spc="-114" dirty="0">
                <a:solidFill>
                  <a:srgbClr val="FFFFFF"/>
                </a:solidFill>
                <a:latin typeface="Tahoma"/>
                <a:cs typeface="Tahoma"/>
              </a:rPr>
              <a:t>o…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50" dirty="0">
                <a:solidFill>
                  <a:srgbClr val="FFFFFF"/>
                </a:solidFill>
                <a:latin typeface="Tahoma"/>
                <a:cs typeface="Tahoma"/>
              </a:rPr>
              <a:t>help!</a:t>
            </a:r>
            <a:endParaRPr sz="3650" dirty="0">
              <a:latin typeface="Tahoma"/>
              <a:cs typeface="Tahoma"/>
            </a:endParaRPr>
          </a:p>
          <a:p>
            <a:pPr marL="890269" lvl="1" indent="-511809">
              <a:lnSpc>
                <a:spcPct val="100000"/>
              </a:lnSpc>
              <a:spcBef>
                <a:spcPts val="2160"/>
              </a:spcBef>
              <a:buChar char="•"/>
              <a:tabLst>
                <a:tab pos="890269" algn="l"/>
                <a:tab pos="890905" algn="l"/>
              </a:tabLst>
            </a:pPr>
            <a:r>
              <a:rPr lang="en-CA" sz="3650" spc="114" dirty="0">
                <a:solidFill>
                  <a:srgbClr val="FFFFFF"/>
                </a:solidFill>
                <a:latin typeface="Tahoma"/>
                <a:cs typeface="Tahoma"/>
              </a:rPr>
              <a:t>Type “HELP” into the chat</a:t>
            </a:r>
            <a:endParaRPr sz="3650" dirty="0">
              <a:latin typeface="Tahoma"/>
              <a:cs typeface="Tahoma"/>
            </a:endParaRPr>
          </a:p>
          <a:p>
            <a:pPr marL="1256665" lvl="2" indent="-511809">
              <a:lnSpc>
                <a:spcPct val="100000"/>
              </a:lnSpc>
              <a:spcBef>
                <a:spcPts val="2160"/>
              </a:spcBef>
              <a:buChar char="•"/>
              <a:tabLst>
                <a:tab pos="1256665" algn="l"/>
                <a:tab pos="1257300" algn="l"/>
              </a:tabLst>
            </a:pPr>
            <a:r>
              <a:rPr sz="3650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95" dirty="0">
                <a:solidFill>
                  <a:srgbClr val="FFFFFF"/>
                </a:solidFill>
                <a:latin typeface="Tahoma"/>
                <a:cs typeface="Tahoma"/>
              </a:rPr>
              <a:t>helper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14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60" dirty="0">
                <a:solidFill>
                  <a:srgbClr val="FFFFFF"/>
                </a:solidFill>
                <a:latin typeface="Tahoma"/>
                <a:cs typeface="Tahoma"/>
              </a:rPr>
              <a:t>send</a:t>
            </a:r>
            <a:r>
              <a:rPr sz="365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-65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55" dirty="0">
                <a:solidFill>
                  <a:srgbClr val="FFFFFF"/>
                </a:solidFill>
                <a:latin typeface="Tahoma"/>
                <a:cs typeface="Tahoma"/>
              </a:rPr>
              <a:t>direct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85" dirty="0">
                <a:solidFill>
                  <a:srgbClr val="FFFFFF"/>
                </a:solidFill>
                <a:latin typeface="Tahoma"/>
                <a:cs typeface="Tahoma"/>
              </a:rPr>
              <a:t>message</a:t>
            </a:r>
            <a:r>
              <a:rPr sz="365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6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Tahoma"/>
                <a:cs typeface="Tahoma"/>
              </a:rPr>
              <a:t>Zoom</a:t>
            </a:r>
            <a:r>
              <a:rPr sz="365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40" dirty="0">
                <a:solidFill>
                  <a:srgbClr val="FFFFFF"/>
                </a:solidFill>
                <a:latin typeface="Tahoma"/>
                <a:cs typeface="Tahoma"/>
              </a:rPr>
              <a:t>chat</a:t>
            </a:r>
            <a:endParaRPr sz="3650" dirty="0">
              <a:latin typeface="Tahoma"/>
              <a:cs typeface="Tahoma"/>
            </a:endParaRPr>
          </a:p>
          <a:p>
            <a:pPr marL="523875" indent="-511809">
              <a:lnSpc>
                <a:spcPct val="100000"/>
              </a:lnSpc>
              <a:spcBef>
                <a:spcPts val="2160"/>
              </a:spcBef>
              <a:buChar char="•"/>
              <a:tabLst>
                <a:tab pos="523875" algn="l"/>
                <a:tab pos="524510" algn="l"/>
              </a:tabLst>
            </a:pPr>
            <a:endParaRPr lang="en-CA" sz="3650" spc="-30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523875" indent="-511809">
              <a:lnSpc>
                <a:spcPct val="100000"/>
              </a:lnSpc>
              <a:spcBef>
                <a:spcPts val="2160"/>
              </a:spcBef>
              <a:buChar char="•"/>
              <a:tabLst>
                <a:tab pos="523875" algn="l"/>
                <a:tab pos="524510" algn="l"/>
              </a:tabLst>
            </a:pPr>
            <a:r>
              <a:rPr sz="3650" spc="-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65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14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-2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50" spc="90" dirty="0">
                <a:solidFill>
                  <a:srgbClr val="FFFFFF"/>
                </a:solidFill>
                <a:latin typeface="Tahoma"/>
                <a:cs typeface="Tahoma"/>
              </a:rPr>
              <a:t>egular</a:t>
            </a:r>
            <a:r>
              <a:rPr sz="365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b="1" spc="-80" dirty="0">
                <a:solidFill>
                  <a:srgbClr val="FFFFFF"/>
                </a:solidFill>
                <a:latin typeface="Trebuchet MS"/>
                <a:cs typeface="Trebuchet MS"/>
              </a:rPr>
              <a:t>chec</a:t>
            </a:r>
            <a:r>
              <a:rPr sz="3650" b="1" spc="-9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650" b="1" spc="90" dirty="0">
                <a:solidFill>
                  <a:srgbClr val="FFFFFF"/>
                </a:solidFill>
                <a:latin typeface="Trebuchet MS"/>
                <a:cs typeface="Trebuchet MS"/>
              </a:rPr>
              <a:t>-ins</a:t>
            </a:r>
            <a:endParaRPr sz="3650" dirty="0">
              <a:latin typeface="Trebuchet MS"/>
              <a:cs typeface="Trebuchet MS"/>
            </a:endParaRPr>
          </a:p>
          <a:p>
            <a:pPr marL="523875" indent="-511809">
              <a:lnSpc>
                <a:spcPct val="100000"/>
              </a:lnSpc>
              <a:spcBef>
                <a:spcPts val="2160"/>
              </a:spcBef>
              <a:buChar char="•"/>
              <a:tabLst>
                <a:tab pos="523875" algn="l"/>
                <a:tab pos="524510" algn="l"/>
              </a:tabLst>
            </a:pPr>
            <a:r>
              <a:rPr sz="3650" b="1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50" b="1" spc="165" dirty="0">
                <a:solidFill>
                  <a:srgbClr val="FFFFFF"/>
                </a:solidFill>
                <a:latin typeface="Trebuchet MS"/>
                <a:cs typeface="Trebuchet MS"/>
              </a:rPr>
              <a:t>sk</a:t>
            </a:r>
            <a:r>
              <a:rPr sz="36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50" b="1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50" b="1" spc="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650" b="1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50" b="1" spc="-70" dirty="0">
                <a:solidFill>
                  <a:srgbClr val="FFFFFF"/>
                </a:solidFill>
                <a:latin typeface="Trebuchet MS"/>
                <a:cs typeface="Trebuchet MS"/>
              </a:rPr>
              <a:t>truc</a:t>
            </a:r>
            <a:r>
              <a:rPr sz="365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50" b="1" spc="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3650" dirty="0">
              <a:latin typeface="Trebuchet MS"/>
              <a:cs typeface="Trebuchet MS"/>
            </a:endParaRPr>
          </a:p>
          <a:p>
            <a:pPr marL="890269" lvl="1" indent="-511809">
              <a:lnSpc>
                <a:spcPct val="100000"/>
              </a:lnSpc>
              <a:spcBef>
                <a:spcPts val="2160"/>
              </a:spcBef>
              <a:buChar char="•"/>
              <a:tabLst>
                <a:tab pos="890269" algn="l"/>
                <a:tab pos="890905" algn="l"/>
              </a:tabLst>
            </a:pPr>
            <a:r>
              <a:rPr sz="3650" spc="114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100" dirty="0">
                <a:solidFill>
                  <a:srgbClr val="FFFFFF"/>
                </a:solidFill>
                <a:latin typeface="Tahoma"/>
                <a:cs typeface="Tahoma"/>
              </a:rPr>
              <a:t>helpers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75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1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1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3650" dirty="0">
              <a:latin typeface="Tahoma"/>
              <a:cs typeface="Tahoma"/>
            </a:endParaRPr>
          </a:p>
          <a:p>
            <a:pPr marL="890269" lvl="1" indent="-511809">
              <a:lnSpc>
                <a:spcPct val="100000"/>
              </a:lnSpc>
              <a:spcBef>
                <a:spcPts val="2160"/>
              </a:spcBef>
              <a:buChar char="•"/>
              <a:tabLst>
                <a:tab pos="890269" algn="l"/>
                <a:tab pos="890905" algn="l"/>
              </a:tabLst>
            </a:pPr>
            <a:r>
              <a:rPr sz="3650" spc="135" dirty="0">
                <a:solidFill>
                  <a:srgbClr val="FFFFFF"/>
                </a:solidFill>
                <a:latin typeface="Tahoma"/>
                <a:cs typeface="Tahoma"/>
              </a:rPr>
              <a:t>Ask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85" dirty="0">
                <a:solidFill>
                  <a:srgbClr val="FFFFFF"/>
                </a:solidFill>
                <a:latin typeface="Tahoma"/>
                <a:cs typeface="Tahoma"/>
              </a:rPr>
              <a:t>instructor</a:t>
            </a:r>
            <a:r>
              <a:rPr sz="365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Tahoma"/>
                <a:cs typeface="Tahoma"/>
              </a:rPr>
              <a:t>content/theory/conceptual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55" dirty="0">
                <a:solidFill>
                  <a:srgbClr val="FFFFFF"/>
                </a:solidFill>
                <a:latin typeface="Tahoma"/>
                <a:cs typeface="Tahoma"/>
              </a:rPr>
              <a:t>questions</a:t>
            </a:r>
            <a:endParaRPr sz="3650" dirty="0">
              <a:latin typeface="Tahoma"/>
              <a:cs typeface="Tahoma"/>
            </a:endParaRPr>
          </a:p>
          <a:p>
            <a:pPr marL="1256665" lvl="2" indent="-511809">
              <a:lnSpc>
                <a:spcPct val="100000"/>
              </a:lnSpc>
              <a:spcBef>
                <a:spcPts val="2160"/>
              </a:spcBef>
              <a:buChar char="•"/>
              <a:tabLst>
                <a:tab pos="1256665" algn="l"/>
                <a:tab pos="1257300" algn="l"/>
              </a:tabLst>
            </a:pPr>
            <a:r>
              <a:rPr sz="3650" spc="90" dirty="0">
                <a:solidFill>
                  <a:srgbClr val="FFFFFF"/>
                </a:solidFill>
                <a:latin typeface="Tahoma"/>
                <a:cs typeface="Tahoma"/>
              </a:rPr>
              <a:t>Raise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15" dirty="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-45" dirty="0">
                <a:solidFill>
                  <a:srgbClr val="FFFFFF"/>
                </a:solidFill>
                <a:latin typeface="Tahoma"/>
                <a:cs typeface="Tahoma"/>
              </a:rPr>
              <a:t>(Zoom</a:t>
            </a:r>
            <a:r>
              <a:rPr sz="365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Tahoma"/>
                <a:cs typeface="Tahoma"/>
              </a:rPr>
              <a:t>reaction)</a:t>
            </a:r>
            <a:r>
              <a:rPr lang="en-CA" sz="3650" spc="5" dirty="0">
                <a:solidFill>
                  <a:srgbClr val="FFFFFF"/>
                </a:solidFill>
                <a:latin typeface="Tahoma"/>
                <a:cs typeface="Tahoma"/>
              </a:rPr>
              <a:t> or post question in the chat</a:t>
            </a:r>
            <a:endParaRPr sz="3650" dirty="0">
              <a:latin typeface="Tahoma"/>
              <a:cs typeface="Tahoma"/>
            </a:endParaRPr>
          </a:p>
          <a:p>
            <a:pPr marL="1256665" lvl="2" indent="-511809">
              <a:lnSpc>
                <a:spcPct val="100000"/>
              </a:lnSpc>
              <a:spcBef>
                <a:spcPts val="2160"/>
              </a:spcBef>
              <a:buChar char="•"/>
              <a:tabLst>
                <a:tab pos="1256665" algn="l"/>
                <a:tab pos="1257300" algn="l"/>
              </a:tabLst>
            </a:pPr>
            <a:r>
              <a:rPr sz="3650" spc="135" dirty="0">
                <a:solidFill>
                  <a:srgbClr val="FFFFFF"/>
                </a:solidFill>
                <a:latin typeface="Tahoma"/>
                <a:cs typeface="Tahoma"/>
              </a:rPr>
              <a:t>Ask</a:t>
            </a:r>
            <a:r>
              <a:rPr sz="36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60" dirty="0">
                <a:solidFill>
                  <a:srgbClr val="FFFFFF"/>
                </a:solidFill>
                <a:latin typeface="Tahoma"/>
                <a:cs typeface="Tahoma"/>
              </a:rPr>
              <a:t>during</a:t>
            </a:r>
            <a:r>
              <a:rPr sz="36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50" spc="95" dirty="0">
                <a:solidFill>
                  <a:srgbClr val="FFFFFF"/>
                </a:solidFill>
                <a:latin typeface="Tahoma"/>
                <a:cs typeface="Tahoma"/>
              </a:rPr>
              <a:t>check-ins</a:t>
            </a:r>
            <a:endParaRPr sz="36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79491-CAC0-443F-B165-1C097AC23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3"/>
          <a:stretch/>
        </p:blipFill>
        <p:spPr>
          <a:xfrm>
            <a:off x="1" y="-53453"/>
            <a:ext cx="20104100" cy="1176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2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 object 16">
            <a:extLst>
              <a:ext uri="{FF2B5EF4-FFF2-40B4-BE49-F238E27FC236}">
                <a16:creationId xmlns:a16="http://schemas.microsoft.com/office/drawing/2014/main" id="{1410AC8B-8627-4A72-90DA-C159DE6952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0290"/>
            <a:ext cx="20104099" cy="1130855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1" y="403250"/>
            <a:ext cx="146310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20" dirty="0">
                <a:solidFill>
                  <a:srgbClr val="FFFFFF"/>
                </a:solidFill>
              </a:rPr>
              <a:t>Equity,</a:t>
            </a:r>
            <a:r>
              <a:rPr sz="9200" spc="-600" dirty="0">
                <a:solidFill>
                  <a:srgbClr val="FFFFFF"/>
                </a:solidFill>
              </a:rPr>
              <a:t> </a:t>
            </a:r>
            <a:r>
              <a:rPr sz="9200" spc="-55" dirty="0">
                <a:solidFill>
                  <a:srgbClr val="FFFFFF"/>
                </a:solidFill>
              </a:rPr>
              <a:t>Diversity,</a:t>
            </a:r>
            <a:r>
              <a:rPr sz="9200" spc="-600" dirty="0">
                <a:solidFill>
                  <a:srgbClr val="FFFFFF"/>
                </a:solidFill>
              </a:rPr>
              <a:t> </a:t>
            </a:r>
            <a:r>
              <a:rPr sz="9200" spc="310" dirty="0">
                <a:solidFill>
                  <a:srgbClr val="FFFFFF"/>
                </a:solidFill>
              </a:rPr>
              <a:t>&amp;</a:t>
            </a:r>
            <a:r>
              <a:rPr sz="9200" spc="-595" dirty="0">
                <a:solidFill>
                  <a:srgbClr val="FFFFFF"/>
                </a:solidFill>
              </a:rPr>
              <a:t> </a:t>
            </a:r>
            <a:r>
              <a:rPr sz="9200" spc="100" dirty="0">
                <a:solidFill>
                  <a:srgbClr val="FFFFFF"/>
                </a:solidFill>
              </a:rPr>
              <a:t>Inclusion</a:t>
            </a:r>
            <a:endParaRPr sz="9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pc="125" dirty="0"/>
              <a:t>SURGE</a:t>
            </a:r>
            <a:r>
              <a:rPr spc="-345" dirty="0"/>
              <a:t> </a:t>
            </a:r>
            <a:r>
              <a:rPr spc="210" dirty="0"/>
              <a:t>is</a:t>
            </a:r>
            <a:r>
              <a:rPr spc="-340" dirty="0"/>
              <a:t> </a:t>
            </a:r>
            <a:r>
              <a:rPr spc="15" dirty="0"/>
              <a:t>a</a:t>
            </a:r>
            <a:r>
              <a:rPr spc="-345" dirty="0"/>
              <a:t> </a:t>
            </a:r>
            <a:r>
              <a:rPr spc="55" dirty="0"/>
              <a:t>safe</a:t>
            </a:r>
            <a:r>
              <a:rPr spc="-340" dirty="0"/>
              <a:t> </a:t>
            </a:r>
            <a:r>
              <a:rPr spc="75" dirty="0"/>
              <a:t>space</a:t>
            </a:r>
            <a:r>
              <a:rPr spc="-345" dirty="0"/>
              <a:t> </a:t>
            </a:r>
            <a:r>
              <a:rPr spc="35" dirty="0"/>
              <a:t>where</a:t>
            </a:r>
            <a:r>
              <a:rPr spc="-340" dirty="0"/>
              <a:t> </a:t>
            </a:r>
            <a:r>
              <a:rPr spc="-30" dirty="0"/>
              <a:t>everyone</a:t>
            </a:r>
            <a:r>
              <a:rPr spc="-345" dirty="0"/>
              <a:t> </a:t>
            </a:r>
            <a:r>
              <a:rPr spc="100" dirty="0"/>
              <a:t>should</a:t>
            </a:r>
            <a:r>
              <a:rPr spc="-340" dirty="0"/>
              <a:t> </a:t>
            </a:r>
            <a:r>
              <a:rPr spc="85" dirty="0"/>
              <a:t>feel</a:t>
            </a:r>
            <a:r>
              <a:rPr spc="-345" dirty="0"/>
              <a:t> </a:t>
            </a:r>
            <a:r>
              <a:rPr spc="75" dirty="0"/>
              <a:t>welcome </a:t>
            </a:r>
            <a:r>
              <a:rPr spc="-1700" dirty="0"/>
              <a:t> </a:t>
            </a:r>
            <a:r>
              <a:rPr spc="10" dirty="0"/>
              <a:t>and</a:t>
            </a:r>
            <a:r>
              <a:rPr spc="-350" dirty="0"/>
              <a:t> </a:t>
            </a:r>
            <a:r>
              <a:rPr spc="60" dirty="0"/>
              <a:t>included,</a:t>
            </a:r>
            <a:r>
              <a:rPr spc="-350" dirty="0"/>
              <a:t> </a:t>
            </a:r>
            <a:r>
              <a:rPr spc="55" dirty="0"/>
              <a:t>free</a:t>
            </a:r>
            <a:r>
              <a:rPr spc="-350" dirty="0"/>
              <a:t> </a:t>
            </a:r>
            <a:r>
              <a:rPr spc="-50" dirty="0"/>
              <a:t>to</a:t>
            </a:r>
            <a:r>
              <a:rPr spc="-350" dirty="0"/>
              <a:t> </a:t>
            </a:r>
            <a:r>
              <a:rPr spc="105" dirty="0"/>
              <a:t>pursue</a:t>
            </a:r>
            <a:r>
              <a:rPr spc="-350" dirty="0"/>
              <a:t> </a:t>
            </a:r>
            <a:r>
              <a:rPr spc="45" dirty="0"/>
              <a:t>opportunities,</a:t>
            </a:r>
            <a:r>
              <a:rPr spc="-350" dirty="0"/>
              <a:t> </a:t>
            </a:r>
            <a:r>
              <a:rPr spc="10" dirty="0"/>
              <a:t>and</a:t>
            </a:r>
            <a:r>
              <a:rPr spc="-350" dirty="0"/>
              <a:t> </a:t>
            </a:r>
            <a:r>
              <a:rPr spc="55" dirty="0"/>
              <a:t>free</a:t>
            </a:r>
            <a:r>
              <a:rPr spc="-345" dirty="0"/>
              <a:t> </a:t>
            </a:r>
            <a:r>
              <a:rPr spc="80" dirty="0"/>
              <a:t>express </a:t>
            </a:r>
            <a:r>
              <a:rPr spc="-1705" dirty="0"/>
              <a:t> </a:t>
            </a:r>
            <a:r>
              <a:rPr dirty="0"/>
              <a:t>divergent </a:t>
            </a:r>
            <a:r>
              <a:rPr spc="60" dirty="0"/>
              <a:t>opinions </a:t>
            </a:r>
            <a:r>
              <a:rPr spc="90" dirty="0"/>
              <a:t>in </a:t>
            </a:r>
            <a:r>
              <a:rPr spc="20" dirty="0"/>
              <a:t>the </a:t>
            </a:r>
            <a:r>
              <a:rPr spc="145" dirty="0"/>
              <a:t>spirit </a:t>
            </a:r>
            <a:r>
              <a:rPr spc="-40" dirty="0"/>
              <a:t>of </a:t>
            </a:r>
            <a:r>
              <a:rPr spc="10" dirty="0"/>
              <a:t>productive </a:t>
            </a:r>
            <a:r>
              <a:rPr spc="90" dirty="0"/>
              <a:t>academic </a:t>
            </a:r>
            <a:r>
              <a:rPr spc="95" dirty="0"/>
              <a:t> </a:t>
            </a:r>
            <a:r>
              <a:rPr spc="-25" dirty="0"/>
              <a:t>exchange.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321" y="403250"/>
            <a:ext cx="169684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0" dirty="0">
                <a:solidFill>
                  <a:srgbClr val="FFFFFF"/>
                </a:solidFill>
                <a:latin typeface="Tahoma"/>
                <a:cs typeface="Tahoma"/>
              </a:rPr>
              <a:t>Recognition</a:t>
            </a:r>
            <a:r>
              <a:rPr sz="9200" spc="-5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9200" spc="-5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200" spc="270" dirty="0">
                <a:solidFill>
                  <a:srgbClr val="FFFFFF"/>
                </a:solidFill>
                <a:latin typeface="Tahoma"/>
                <a:cs typeface="Tahoma"/>
              </a:rPr>
              <a:t>Mi’kmaq</a:t>
            </a:r>
            <a:r>
              <a:rPr sz="9200" spc="-5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200" spc="55" dirty="0">
                <a:solidFill>
                  <a:srgbClr val="FFFFFF"/>
                </a:solidFill>
                <a:latin typeface="Tahoma"/>
                <a:cs typeface="Tahoma"/>
              </a:rPr>
              <a:t>Territory</a:t>
            </a:r>
            <a:endParaRPr sz="9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875" y="2664401"/>
            <a:ext cx="18112740" cy="208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900"/>
              </a:lnSpc>
              <a:spcBef>
                <a:spcPts val="95"/>
              </a:spcBef>
            </a:pPr>
            <a:r>
              <a:rPr sz="5200" spc="75" dirty="0">
                <a:solidFill>
                  <a:srgbClr val="FFFFFF"/>
                </a:solidFill>
                <a:latin typeface="Tahoma"/>
                <a:cs typeface="Tahoma"/>
              </a:rPr>
              <a:t>Dalhousie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30" dirty="0">
                <a:solidFill>
                  <a:srgbClr val="FFFFFF"/>
                </a:solidFill>
                <a:latin typeface="Tahoma"/>
                <a:cs typeface="Tahoma"/>
              </a:rPr>
              <a:t>University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19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40" dirty="0">
                <a:solidFill>
                  <a:srgbClr val="FFFFFF"/>
                </a:solidFill>
                <a:latin typeface="Tahoma"/>
                <a:cs typeface="Tahoma"/>
              </a:rPr>
              <a:t>located</a:t>
            </a:r>
            <a:r>
              <a:rPr sz="52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7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140" dirty="0">
                <a:solidFill>
                  <a:srgbClr val="FFFFFF"/>
                </a:solidFill>
                <a:latin typeface="Tahoma"/>
                <a:cs typeface="Tahoma"/>
              </a:rPr>
              <a:t>Mi’kma’ki,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100" dirty="0">
                <a:solidFill>
                  <a:srgbClr val="FFFFFF"/>
                </a:solidFill>
                <a:latin typeface="Tahoma"/>
                <a:cs typeface="Tahoma"/>
              </a:rPr>
              <a:t>ancestral</a:t>
            </a:r>
            <a:r>
              <a:rPr sz="52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5200" spc="-16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7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5200" spc="-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00" spc="-15" dirty="0">
                <a:solidFill>
                  <a:srgbClr val="FFFFFF"/>
                </a:solidFill>
                <a:latin typeface="Tahoma"/>
                <a:cs typeface="Tahoma"/>
              </a:rPr>
              <a:t>eded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spc="150" dirty="0">
                <a:solidFill>
                  <a:srgbClr val="FFFFFF"/>
                </a:solidFill>
                <a:latin typeface="Tahoma"/>
                <a:cs typeface="Tahoma"/>
              </a:rPr>
              <a:t>erri</a:t>
            </a:r>
            <a:r>
              <a:rPr sz="5200" spc="1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spc="1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spc="1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spc="-27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100" dirty="0">
                <a:solidFill>
                  <a:srgbClr val="FFFFFF"/>
                </a:solidFill>
                <a:latin typeface="Tahoma"/>
                <a:cs typeface="Tahoma"/>
              </a:rPr>
              <a:t>Mi’kmaq.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-46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52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spc="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23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-4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spc="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spc="-70" dirty="0">
                <a:solidFill>
                  <a:srgbClr val="FFFFFF"/>
                </a:solidFill>
                <a:latin typeface="Tahoma"/>
                <a:cs typeface="Tahoma"/>
              </a:rPr>
              <a:t>eaty</a:t>
            </a:r>
            <a:r>
              <a:rPr sz="5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45" dirty="0">
                <a:solidFill>
                  <a:srgbClr val="FFFFFF"/>
                </a:solidFill>
                <a:latin typeface="Tahoma"/>
                <a:cs typeface="Tahoma"/>
              </a:rPr>
              <a:t>peop</a:t>
            </a:r>
            <a:r>
              <a:rPr sz="5200" spc="-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spc="-80" dirty="0">
                <a:solidFill>
                  <a:srgbClr val="FFFFFF"/>
                </a:solidFill>
                <a:latin typeface="Tahoma"/>
                <a:cs typeface="Tahoma"/>
              </a:rPr>
              <a:t>e.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object 16">
            <a:extLst>
              <a:ext uri="{FF2B5EF4-FFF2-40B4-BE49-F238E27FC236}">
                <a16:creationId xmlns:a16="http://schemas.microsoft.com/office/drawing/2014/main" id="{D68A6823-0334-4EED-9E58-9AF89E84E0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0290"/>
            <a:ext cx="20104099" cy="1130855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21" y="403250"/>
            <a:ext cx="85153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solidFill>
                  <a:srgbClr val="FFFFFF"/>
                </a:solidFill>
              </a:rPr>
              <a:t>Code</a:t>
            </a:r>
            <a:r>
              <a:rPr sz="9200" spc="-610" dirty="0">
                <a:solidFill>
                  <a:srgbClr val="FFFFFF"/>
                </a:solidFill>
              </a:rPr>
              <a:t> </a:t>
            </a:r>
            <a:r>
              <a:rPr sz="9200" spc="-70" dirty="0">
                <a:solidFill>
                  <a:srgbClr val="FFFFFF"/>
                </a:solidFill>
              </a:rPr>
              <a:t>of</a:t>
            </a:r>
            <a:r>
              <a:rPr sz="9200" spc="-610" dirty="0">
                <a:solidFill>
                  <a:srgbClr val="FFFFFF"/>
                </a:solidFill>
              </a:rPr>
              <a:t> </a:t>
            </a:r>
            <a:r>
              <a:rPr sz="9200" spc="80" dirty="0">
                <a:solidFill>
                  <a:srgbClr val="FFFFFF"/>
                </a:solidFill>
              </a:rPr>
              <a:t>Conduct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610875" y="2324037"/>
            <a:ext cx="18127345" cy="556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950" spc="-17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addition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Dalhousie’s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Student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Tahoma"/>
                <a:cs typeface="Tahoma"/>
              </a:rPr>
              <a:t>Conduct,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Discover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Coding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395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20" dirty="0">
                <a:solidFill>
                  <a:srgbClr val="FFFFFF"/>
                </a:solidFill>
                <a:latin typeface="Tahoma"/>
                <a:cs typeface="Tahoma"/>
              </a:rPr>
              <a:t>employ </a:t>
            </a:r>
            <a:r>
              <a:rPr sz="3950" spc="-1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Carpentries’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Conduct:</a:t>
            </a:r>
            <a:endParaRPr sz="3950">
              <a:latin typeface="Tahoma"/>
              <a:cs typeface="Tahoma"/>
            </a:endParaRPr>
          </a:p>
          <a:p>
            <a:pPr marL="928369" indent="-549910">
              <a:lnSpc>
                <a:spcPct val="100000"/>
              </a:lnSpc>
              <a:spcBef>
                <a:spcPts val="2430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1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welcoming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Tahoma"/>
                <a:cs typeface="Tahoma"/>
              </a:rPr>
              <a:t>inclusive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endParaRPr sz="3950">
              <a:latin typeface="Tahoma"/>
              <a:cs typeface="Tahoma"/>
            </a:endParaRPr>
          </a:p>
          <a:p>
            <a:pPr marL="928369" indent="-549910">
              <a:lnSpc>
                <a:spcPct val="100000"/>
              </a:lnSpc>
              <a:spcBef>
                <a:spcPts val="1855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16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70" dirty="0">
                <a:solidFill>
                  <a:srgbClr val="FFFFFF"/>
                </a:solidFill>
                <a:latin typeface="Tahoma"/>
                <a:cs typeface="Tahoma"/>
              </a:rPr>
              <a:t>respectful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Tahoma"/>
                <a:cs typeface="Tahoma"/>
              </a:rPr>
              <a:t>viewpoints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experiences</a:t>
            </a:r>
            <a:endParaRPr sz="3950">
              <a:latin typeface="Tahoma"/>
              <a:cs typeface="Tahoma"/>
            </a:endParaRPr>
          </a:p>
          <a:p>
            <a:pPr marL="928369" indent="-549910">
              <a:lnSpc>
                <a:spcPct val="100000"/>
              </a:lnSpc>
              <a:spcBef>
                <a:spcPts val="1855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Gracefully</a:t>
            </a:r>
            <a:r>
              <a:rPr sz="395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accept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constructive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25" dirty="0">
                <a:solidFill>
                  <a:srgbClr val="FFFFFF"/>
                </a:solidFill>
                <a:latin typeface="Tahoma"/>
                <a:cs typeface="Tahoma"/>
              </a:rPr>
              <a:t>criticism</a:t>
            </a:r>
            <a:endParaRPr sz="3950">
              <a:latin typeface="Tahoma"/>
              <a:cs typeface="Tahoma"/>
            </a:endParaRPr>
          </a:p>
          <a:p>
            <a:pPr marL="928369" indent="-549910">
              <a:lnSpc>
                <a:spcPct val="100000"/>
              </a:lnSpc>
              <a:spcBef>
                <a:spcPts val="1860"/>
              </a:spcBef>
              <a:buChar char="•"/>
              <a:tabLst>
                <a:tab pos="928369" algn="l"/>
                <a:tab pos="929005" algn="l"/>
              </a:tabLst>
            </a:pPr>
            <a:r>
              <a:rPr sz="3950" spc="80" dirty="0">
                <a:solidFill>
                  <a:srgbClr val="FFFFFF"/>
                </a:solidFill>
                <a:latin typeface="Tahoma"/>
                <a:cs typeface="Tahoma"/>
              </a:rPr>
              <a:t>Focus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Tahoma"/>
                <a:cs typeface="Tahoma"/>
              </a:rPr>
              <a:t>best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community</a:t>
            </a:r>
            <a:endParaRPr sz="3950">
              <a:latin typeface="Tahoma"/>
              <a:cs typeface="Tahoma"/>
            </a:endParaRPr>
          </a:p>
          <a:p>
            <a:pPr marL="929005" indent="-550545">
              <a:lnSpc>
                <a:spcPct val="100000"/>
              </a:lnSpc>
              <a:spcBef>
                <a:spcPts val="1855"/>
              </a:spcBef>
              <a:buChar char="•"/>
              <a:tabLst>
                <a:tab pos="928369" algn="l"/>
                <a:tab pos="929640" algn="l"/>
              </a:tabLst>
            </a:pP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Show</a:t>
            </a:r>
            <a:r>
              <a:rPr sz="39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courtesy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Tahoma"/>
                <a:cs typeface="Tahoma"/>
              </a:rPr>
              <a:t>respect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5" dirty="0">
                <a:solidFill>
                  <a:srgbClr val="FFFFFF"/>
                </a:solidFill>
                <a:latin typeface="Tahoma"/>
                <a:cs typeface="Tahoma"/>
              </a:rPr>
              <a:t>towards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30" dirty="0">
                <a:solidFill>
                  <a:srgbClr val="FFFFFF"/>
                </a:solidFill>
                <a:latin typeface="Tahoma"/>
                <a:cs typeface="Tahoma"/>
              </a:rPr>
              <a:t>community</a:t>
            </a:r>
            <a:r>
              <a:rPr sz="395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Tahoma"/>
                <a:cs typeface="Tahoma"/>
              </a:rPr>
              <a:t>members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812" y="10148157"/>
            <a:ext cx="116852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5" dirty="0">
                <a:solidFill>
                  <a:srgbClr val="43D2C9"/>
                </a:solidFill>
                <a:latin typeface="Arial"/>
                <a:cs typeface="Arial"/>
              </a:rPr>
              <a:t>https://docs.carpentries.org/topic_folders/policies/code-of-conduct.html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 object 16">
            <a:extLst>
              <a:ext uri="{FF2B5EF4-FFF2-40B4-BE49-F238E27FC236}">
                <a16:creationId xmlns:a16="http://schemas.microsoft.com/office/drawing/2014/main" id="{55492F3F-8EEA-4B2A-ACD0-167B902D0C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0290"/>
            <a:ext cx="20104099" cy="1130855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83" y="5223788"/>
            <a:ext cx="6657975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500" dirty="0"/>
              <a:t>SU</a:t>
            </a:r>
            <a:r>
              <a:rPr spc="440" dirty="0"/>
              <a:t>R</a:t>
            </a:r>
            <a:r>
              <a:rPr spc="200" dirty="0"/>
              <a:t>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 object 16">
            <a:extLst>
              <a:ext uri="{FF2B5EF4-FFF2-40B4-BE49-F238E27FC236}">
                <a16:creationId xmlns:a16="http://schemas.microsoft.com/office/drawing/2014/main" id="{8334EFAD-7B56-45B2-8A26-043168160CB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0290"/>
            <a:ext cx="20104099" cy="1130855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182" y="403250"/>
            <a:ext cx="84518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85" dirty="0">
                <a:solidFill>
                  <a:srgbClr val="FFFFFF"/>
                </a:solidFill>
              </a:rPr>
              <a:t>What</a:t>
            </a:r>
            <a:r>
              <a:rPr sz="9200" spc="-620" dirty="0">
                <a:solidFill>
                  <a:srgbClr val="FFFFFF"/>
                </a:solidFill>
              </a:rPr>
              <a:t> </a:t>
            </a:r>
            <a:r>
              <a:rPr sz="9200" spc="350" dirty="0">
                <a:solidFill>
                  <a:srgbClr val="FFFFFF"/>
                </a:solidFill>
              </a:rPr>
              <a:t>is</a:t>
            </a:r>
            <a:r>
              <a:rPr sz="9200" spc="-615" dirty="0">
                <a:solidFill>
                  <a:srgbClr val="FFFFFF"/>
                </a:solidFill>
              </a:rPr>
              <a:t> </a:t>
            </a:r>
            <a:r>
              <a:rPr sz="9200" spc="215" dirty="0">
                <a:solidFill>
                  <a:srgbClr val="FFFFFF"/>
                </a:solidFill>
              </a:rPr>
              <a:t>SURGE?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610875" y="2337701"/>
            <a:ext cx="9765665" cy="5828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35940" algn="l"/>
              </a:tabLst>
            </a:pPr>
            <a:r>
              <a:rPr sz="4050" spc="-75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850" spc="-50" dirty="0">
                <a:solidFill>
                  <a:srgbClr val="EAE8E3"/>
                </a:solidFill>
                <a:latin typeface="Tahoma"/>
                <a:cs typeface="Tahoma"/>
              </a:rPr>
              <a:t>One</a:t>
            </a:r>
            <a:r>
              <a:rPr sz="3850" spc="-250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-25" dirty="0">
                <a:solidFill>
                  <a:srgbClr val="EAE8E3"/>
                </a:solidFill>
                <a:latin typeface="Tahoma"/>
                <a:cs typeface="Tahoma"/>
              </a:rPr>
              <a:t>of</a:t>
            </a:r>
            <a:r>
              <a:rPr sz="3850" spc="-250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15" dirty="0">
                <a:solidFill>
                  <a:srgbClr val="EAE8E3"/>
                </a:solidFill>
                <a:latin typeface="Tahoma"/>
                <a:cs typeface="Tahoma"/>
              </a:rPr>
              <a:t>the</a:t>
            </a:r>
            <a:r>
              <a:rPr sz="3850" spc="-245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200" dirty="0">
                <a:solidFill>
                  <a:srgbClr val="EAE8E3"/>
                </a:solidFill>
                <a:latin typeface="Tahoma"/>
                <a:cs typeface="Tahoma"/>
              </a:rPr>
              <a:t>NS</a:t>
            </a:r>
            <a:r>
              <a:rPr sz="3850" spc="-250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dirty="0">
                <a:solidFill>
                  <a:srgbClr val="EAE8E3"/>
                </a:solidFill>
                <a:latin typeface="Tahoma"/>
                <a:cs typeface="Tahoma"/>
              </a:rPr>
              <a:t>innovation</a:t>
            </a:r>
            <a:r>
              <a:rPr sz="3850" spc="-245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20" dirty="0">
                <a:solidFill>
                  <a:srgbClr val="EAE8E3"/>
                </a:solidFill>
                <a:latin typeface="Tahoma"/>
                <a:cs typeface="Tahoma"/>
              </a:rPr>
              <a:t>sandboxes</a:t>
            </a:r>
            <a:endParaRPr sz="3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4"/>
              </a:spcBef>
              <a:tabLst>
                <a:tab pos="535940" algn="l"/>
              </a:tabLst>
            </a:pPr>
            <a:r>
              <a:rPr sz="4050" spc="-75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850" spc="60" dirty="0">
                <a:solidFill>
                  <a:srgbClr val="EAE8E3"/>
                </a:solidFill>
                <a:latin typeface="Tahoma"/>
                <a:cs typeface="Tahoma"/>
              </a:rPr>
              <a:t>Provides</a:t>
            </a:r>
            <a:r>
              <a:rPr sz="3850" spc="-265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55" dirty="0">
                <a:solidFill>
                  <a:srgbClr val="EAE8E3"/>
                </a:solidFill>
                <a:latin typeface="Tahoma"/>
                <a:cs typeface="Tahoma"/>
              </a:rPr>
              <a:t>experiences</a:t>
            </a:r>
            <a:r>
              <a:rPr sz="3850" spc="-265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-25" dirty="0">
                <a:solidFill>
                  <a:srgbClr val="EAE8E3"/>
                </a:solidFill>
                <a:latin typeface="Tahoma"/>
                <a:cs typeface="Tahoma"/>
              </a:rPr>
              <a:t>in:</a:t>
            </a:r>
            <a:endParaRPr sz="3850">
              <a:latin typeface="Tahoma"/>
              <a:cs typeface="Tahoma"/>
            </a:endParaRPr>
          </a:p>
          <a:p>
            <a:pPr marL="535940">
              <a:lnSpc>
                <a:spcPct val="100000"/>
              </a:lnSpc>
              <a:spcBef>
                <a:spcPts val="3300"/>
              </a:spcBef>
              <a:tabLst>
                <a:tab pos="1059180" algn="l"/>
              </a:tabLst>
            </a:pPr>
            <a:r>
              <a:rPr sz="4050" spc="-75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850" spc="10" dirty="0">
                <a:solidFill>
                  <a:srgbClr val="EAE8E3"/>
                </a:solidFill>
                <a:latin typeface="Tahoma"/>
                <a:cs typeface="Tahoma"/>
              </a:rPr>
              <a:t>Applying</a:t>
            </a:r>
            <a:r>
              <a:rPr sz="3850" spc="-250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80" dirty="0">
                <a:solidFill>
                  <a:srgbClr val="EAE8E3"/>
                </a:solidFill>
                <a:latin typeface="Tahoma"/>
                <a:cs typeface="Tahoma"/>
              </a:rPr>
              <a:t>science</a:t>
            </a:r>
            <a:r>
              <a:rPr sz="3850" spc="-245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-30" dirty="0">
                <a:solidFill>
                  <a:srgbClr val="EAE8E3"/>
                </a:solidFill>
                <a:latin typeface="Tahoma"/>
                <a:cs typeface="Tahoma"/>
              </a:rPr>
              <a:t>to</a:t>
            </a:r>
            <a:r>
              <a:rPr sz="3850" spc="-250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110" dirty="0">
                <a:solidFill>
                  <a:srgbClr val="EAE8E3"/>
                </a:solidFill>
                <a:latin typeface="Tahoma"/>
                <a:cs typeface="Tahoma"/>
              </a:rPr>
              <a:t>real</a:t>
            </a:r>
            <a:r>
              <a:rPr sz="3850" spc="-245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70" dirty="0">
                <a:solidFill>
                  <a:srgbClr val="EAE8E3"/>
                </a:solidFill>
                <a:latin typeface="Tahoma"/>
                <a:cs typeface="Tahoma"/>
              </a:rPr>
              <a:t>world</a:t>
            </a:r>
            <a:r>
              <a:rPr sz="3850" spc="-250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85" dirty="0">
                <a:solidFill>
                  <a:srgbClr val="EAE8E3"/>
                </a:solidFill>
                <a:latin typeface="Tahoma"/>
                <a:cs typeface="Tahoma"/>
              </a:rPr>
              <a:t>problems</a:t>
            </a:r>
            <a:endParaRPr sz="3850">
              <a:latin typeface="Tahoma"/>
              <a:cs typeface="Tahoma"/>
            </a:endParaRPr>
          </a:p>
          <a:p>
            <a:pPr marL="535940">
              <a:lnSpc>
                <a:spcPct val="100000"/>
              </a:lnSpc>
              <a:spcBef>
                <a:spcPts val="3304"/>
              </a:spcBef>
              <a:tabLst>
                <a:tab pos="1059180" algn="l"/>
              </a:tabLst>
            </a:pPr>
            <a:r>
              <a:rPr sz="4050" spc="-75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850" spc="-25" dirty="0">
                <a:solidFill>
                  <a:srgbClr val="EAE8E3"/>
                </a:solidFill>
                <a:latin typeface="Tahoma"/>
                <a:cs typeface="Tahoma"/>
              </a:rPr>
              <a:t>Creativity,</a:t>
            </a:r>
            <a:r>
              <a:rPr sz="3850" spc="-240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-15" dirty="0">
                <a:solidFill>
                  <a:srgbClr val="EAE8E3"/>
                </a:solidFill>
                <a:latin typeface="Tahoma"/>
                <a:cs typeface="Tahoma"/>
              </a:rPr>
              <a:t>innovation,</a:t>
            </a:r>
            <a:r>
              <a:rPr sz="3850" spc="-235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50" dirty="0">
                <a:solidFill>
                  <a:srgbClr val="EAE8E3"/>
                </a:solidFill>
                <a:latin typeface="Tahoma"/>
                <a:cs typeface="Tahoma"/>
              </a:rPr>
              <a:t>design</a:t>
            </a:r>
            <a:r>
              <a:rPr sz="3850" spc="-240" dirty="0">
                <a:solidFill>
                  <a:srgbClr val="EAE8E3"/>
                </a:solidFill>
                <a:latin typeface="Tahoma"/>
                <a:cs typeface="Tahoma"/>
              </a:rPr>
              <a:t> </a:t>
            </a:r>
            <a:r>
              <a:rPr sz="3850" spc="50" dirty="0">
                <a:solidFill>
                  <a:srgbClr val="EAE8E3"/>
                </a:solidFill>
                <a:latin typeface="Tahoma"/>
                <a:cs typeface="Tahoma"/>
              </a:rPr>
              <a:t>thinking</a:t>
            </a:r>
            <a:endParaRPr sz="3850">
              <a:latin typeface="Tahoma"/>
              <a:cs typeface="Tahoma"/>
            </a:endParaRPr>
          </a:p>
          <a:p>
            <a:pPr marL="535940">
              <a:lnSpc>
                <a:spcPct val="100000"/>
              </a:lnSpc>
              <a:spcBef>
                <a:spcPts val="3300"/>
              </a:spcBef>
              <a:tabLst>
                <a:tab pos="1059180" algn="l"/>
              </a:tabLst>
            </a:pPr>
            <a:r>
              <a:rPr sz="4050" spc="-75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850" spc="65" dirty="0">
                <a:solidFill>
                  <a:srgbClr val="EAE8E3"/>
                </a:solidFill>
                <a:latin typeface="Tahoma"/>
                <a:cs typeface="Tahoma"/>
              </a:rPr>
              <a:t>Entrepreneurship</a:t>
            </a:r>
            <a:endParaRPr sz="3850">
              <a:latin typeface="Tahoma"/>
              <a:cs typeface="Tahoma"/>
            </a:endParaRPr>
          </a:p>
          <a:p>
            <a:pPr marL="535940">
              <a:lnSpc>
                <a:spcPct val="100000"/>
              </a:lnSpc>
              <a:spcBef>
                <a:spcPts val="3304"/>
              </a:spcBef>
              <a:tabLst>
                <a:tab pos="1059180" algn="l"/>
              </a:tabLst>
            </a:pPr>
            <a:r>
              <a:rPr sz="4050" spc="-75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850" spc="85" dirty="0">
                <a:solidFill>
                  <a:srgbClr val="EAE8E3"/>
                </a:solidFill>
                <a:latin typeface="Tahoma"/>
                <a:cs typeface="Tahoma"/>
              </a:rPr>
              <a:t>Leadership</a:t>
            </a:r>
            <a:endParaRPr sz="38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33798" y="363632"/>
            <a:ext cx="10303510" cy="10822940"/>
            <a:chOff x="9733798" y="363632"/>
            <a:chExt cx="10303510" cy="108229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3798" y="363632"/>
              <a:ext cx="7990908" cy="33687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8987" y="3340945"/>
              <a:ext cx="6378224" cy="53836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5137" y="5416620"/>
              <a:ext cx="5888155" cy="57694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>
            <a:extLst>
              <a:ext uri="{FF2B5EF4-FFF2-40B4-BE49-F238E27FC236}">
                <a16:creationId xmlns:a16="http://schemas.microsoft.com/office/drawing/2014/main" id="{0D0F6EAF-BBF7-4BC4-86D2-430658893B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0290"/>
            <a:ext cx="20104099" cy="11308556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4214" y="2803232"/>
            <a:ext cx="17099790" cy="69308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859494" y="10306984"/>
            <a:ext cx="2498090" cy="834390"/>
            <a:chOff x="14859494" y="10306984"/>
            <a:chExt cx="2498090" cy="834390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82460" y="10325960"/>
              <a:ext cx="2238293" cy="5825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59494" y="10306984"/>
              <a:ext cx="2497632" cy="833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7436" y="1009819"/>
            <a:ext cx="6476365" cy="1179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50" spc="-75" dirty="0">
                <a:solidFill>
                  <a:srgbClr val="2D83A5"/>
                </a:solidFill>
              </a:rPr>
              <a:t>What</a:t>
            </a:r>
            <a:r>
              <a:rPr sz="7550" spc="-475" dirty="0">
                <a:solidFill>
                  <a:srgbClr val="2D83A5"/>
                </a:solidFill>
              </a:rPr>
              <a:t> </a:t>
            </a:r>
            <a:r>
              <a:rPr sz="7550" spc="-650" dirty="0">
                <a:solidFill>
                  <a:srgbClr val="2D83A5"/>
                </a:solidFill>
              </a:rPr>
              <a:t>W</a:t>
            </a:r>
            <a:r>
              <a:rPr sz="7550" spc="35" dirty="0">
                <a:solidFill>
                  <a:srgbClr val="2D83A5"/>
                </a:solidFill>
              </a:rPr>
              <a:t>e</a:t>
            </a:r>
            <a:r>
              <a:rPr sz="7550" spc="-475" dirty="0">
                <a:solidFill>
                  <a:srgbClr val="2D83A5"/>
                </a:solidFill>
              </a:rPr>
              <a:t> </a:t>
            </a:r>
            <a:r>
              <a:rPr sz="7550" spc="-755" dirty="0">
                <a:solidFill>
                  <a:srgbClr val="2D83A5"/>
                </a:solidFill>
              </a:rPr>
              <a:t>T</a:t>
            </a:r>
            <a:r>
              <a:rPr sz="7550" spc="80" dirty="0">
                <a:solidFill>
                  <a:srgbClr val="2D83A5"/>
                </a:solidFill>
              </a:rPr>
              <a:t>each</a:t>
            </a:r>
            <a:endParaRPr sz="75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83" y="5528659"/>
            <a:ext cx="15876269" cy="1935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12500" dirty="0"/>
              <a:t>About</a:t>
            </a:r>
            <a:r>
              <a:rPr sz="12500" spc="-815" dirty="0"/>
              <a:t> </a:t>
            </a:r>
            <a:r>
              <a:rPr sz="12500" spc="110" dirty="0"/>
              <a:t>Discover</a:t>
            </a:r>
            <a:r>
              <a:rPr sz="12500" spc="-815" dirty="0"/>
              <a:t> </a:t>
            </a:r>
            <a:r>
              <a:rPr lang="en-CA" sz="12500" spc="80" dirty="0"/>
              <a:t>R</a:t>
            </a:r>
            <a:endParaRPr sz="1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901</Words>
  <Application>Microsoft Office PowerPoint</Application>
  <PresentationFormat>Custom</PresentationFormat>
  <Paragraphs>119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Lucida Sans Unicode</vt:lpstr>
      <vt:lpstr>Tahoma</vt:lpstr>
      <vt:lpstr>Trebuchet MS</vt:lpstr>
      <vt:lpstr>Office Theme</vt:lpstr>
      <vt:lpstr>Discover R</vt:lpstr>
      <vt:lpstr>Welcome to Discover R!</vt:lpstr>
      <vt:lpstr>Equity, Diversity, &amp; Inclusion</vt:lpstr>
      <vt:lpstr>PowerPoint Presentation</vt:lpstr>
      <vt:lpstr>Code of Conduct</vt:lpstr>
      <vt:lpstr>SURGE</vt:lpstr>
      <vt:lpstr>What is SURGE?</vt:lpstr>
      <vt:lpstr>What We Teach</vt:lpstr>
      <vt:lpstr>About Discover R</vt:lpstr>
      <vt:lpstr>Discover R: Our Approach</vt:lpstr>
      <vt:lpstr>What is data science?</vt:lpstr>
      <vt:lpstr>Learning Objectives</vt:lpstr>
      <vt:lpstr>Origins</vt:lpstr>
      <vt:lpstr>Datasets in this workshop</vt:lpstr>
      <vt:lpstr>Tools</vt:lpstr>
      <vt:lpstr>PowerPoint Presentation</vt:lpstr>
      <vt:lpstr>PowerPoint Presentation</vt:lpstr>
      <vt:lpstr>TIOBE Programming Community Index</vt:lpstr>
      <vt:lpstr>PowerPoint Presentation</vt:lpstr>
      <vt:lpstr>PowerPoint Presentation</vt:lpstr>
      <vt:lpstr>Workshop  Mechanics</vt:lpstr>
      <vt:lpstr>PowerPoint Presentation</vt:lpstr>
      <vt:lpstr>PowerPoint Presentation</vt:lpstr>
      <vt:lpstr>Type code yourself</vt:lpstr>
      <vt:lpstr>Getting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discover-python-intro-slides</dc:title>
  <dc:creator>Hayam Mahmoud-Ahmed</dc:creator>
  <cp:lastModifiedBy>Hayam Ashraf Mahmoud-Ahmed</cp:lastModifiedBy>
  <cp:revision>9</cp:revision>
  <dcterms:created xsi:type="dcterms:W3CDTF">2021-05-08T14:59:39Z</dcterms:created>
  <dcterms:modified xsi:type="dcterms:W3CDTF">2021-07-06T15:56:06Z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2021-05-08T00:00:00Z</vt:filetime>
  </property>
</Properties>
</file>