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3A5303-A435-480A-A061-5DACCCBA382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AE7CF3-09A8-497D-B0BA-A0AE869413B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D2A95C-A3D3-46F9-B92F-A7E3158B3AF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D6CA79-2176-48F4-8A90-D0DF9124626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BD7C7-729C-4D78-957D-9E0107CBE61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F29D4-D1CF-4E95-9128-E6467B84744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34105-E51D-4826-9D06-22FAE5D8B70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F8CDE-D08D-43E8-BC9B-EA6E9295DFD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11192A-F501-4EBE-96CE-CB764CB252D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AA91E4-80C1-4101-969A-B2D3B7BABAC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C2CDD-C70F-4C8D-B530-B306124B1B3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DD9AA4A-2B1D-4ED4-9EE6-C025D0FD1D5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B8211-D68F-4E30-A266-982D8F49DE7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59A2A-0227-44AD-8296-E9A78AC7086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2E263B-0C11-443B-9F13-B46D158F876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B1173C-C1A0-4F83-B486-B05332A920E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F6421-57FE-4DF5-BF1B-9B0AB2648B1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5BFF41-AC78-4B59-9912-5CF0B86F03E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F3D529-040F-4DD9-924A-96DEC75BA41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F1BC2-BA9C-4BC5-9F18-5AAA2965772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6E9F28-DDE3-4AC6-B1F3-8ADBA43F124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A7167-2382-44A9-9586-B6D3510985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7032EC-E68B-40CD-B1AA-34911D13ED4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1481C-2050-4CFF-939D-3714DDFE131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804A6-4769-4E3E-B9E1-B9D490AAD32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2C765F-A87F-4BF1-80CA-42781DB6ACB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777AD6-768C-4B12-BE56-E69A3C3F30B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83E4CD-FA09-49D2-AAE4-EBAC0B6D43F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52558-0E4F-47B3-AADE-7570E973D13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C40E8-5021-48C2-84F6-3B6A166B411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467D01-D1F4-4FAE-BC83-57FDED2B07C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348E27-CCC0-4DA6-8CEA-FDD2C3DA2E47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675412-985F-4270-B4D6-20F614C4C063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52CFEF-9A88-4DD5-BEF3-BF27DC61125E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7C7E87-8A70-481E-9E5B-83AF542D22AE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4B29C1-FB7B-46C3-A583-B82028965B4B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F23FF6-B560-45CD-950D-F674AF6BFB5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C178F7-5650-4946-B742-60EF4DE14AD2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1C9B85-8292-4401-89F8-A96E12BFBB1D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57B901-1A9B-4560-ACE0-8D5680370BD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4E5B62-E669-4026-9B34-04CCF9B811AE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102B2E-CF13-4111-B15D-8282C180A6A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A753D8-ACAA-4F8D-8154-68DDB474FA44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35F166-2684-415F-B54C-C0DB2D15337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56390E-959F-4C03-9886-E9883FA152F0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DF7F61-250D-49D7-92A0-86C16F42223E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7968DB-7CC9-44FD-AF89-43DD462FFD40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0FC22A-D7F6-4817-AB42-D9BCD988BEA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3B915-7B10-4E86-AB3A-71F829C2B4F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B136DC-895F-47E4-BEDC-87E733BD33A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7EB0E5-3B9C-40C7-910F-7B175820E10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E98B12-7A24-43F7-AFF9-359A03731799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5227D-7EDC-49AF-9CD3-B7CAAC883FE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13F605-B0F4-47C9-B8E6-C7F11EF3ECC2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DB843A-6721-44EF-886F-2F90D19E5A0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747CC7-41B5-46E0-A415-525EB4776F95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E42A54-555B-4E2C-8CD1-DBC349BD1C12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F5257F-A31E-48B0-B343-75F910FBC573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B77410-285B-47E5-80E2-1A8A0FAE7E3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8C36A-506F-46A2-8FE1-78E0A27F9083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1D31E9-E811-4A93-9ADF-D0369D935891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EB979B-84D1-4F89-9B3E-3C180A676B32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0E2DAB-4CF5-449C-9615-305AB0AFB4ED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574522-FA05-4263-AECC-88C344DD5AC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CEE996-24CE-47E4-BD5D-7D840A0A6EBF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02AE3-C266-4CFD-87F4-29363604DF27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9413C8-4FF3-4B0B-9551-1FABCC484DE5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957E4E-1B78-46ED-9ADC-1D974C6DB573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D58E6D-C279-493D-9405-45C49198FE78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A1A29D-93E8-43B9-858B-CD07E50DE00D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230711-DD78-41EB-A839-C320EBA00C1A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NZ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187A19-756D-4B58-9244-54CE3FCD497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245583-4D31-464C-B4B0-BDDB503E8288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</a:t>
            </a:r>
            <a:r>
              <a:rPr b="0" lang="en-NZ" sz="4400" spc="-1" strike="noStrike">
                <a:latin typeface="Arial"/>
              </a:rPr>
              <a:t>the title text </a:t>
            </a:r>
            <a:r>
              <a:rPr b="0" lang="en-NZ" sz="4400" spc="-1" strike="noStrike">
                <a:latin typeface="Arial"/>
              </a:rPr>
              <a:t>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6402b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5AD35D-8568-4A53-9C67-A1569EAD7299}" type="slidenum">
              <a:rPr b="0" lang="ru" sz="1000" spc="-1" strike="noStrike">
                <a:solidFill>
                  <a:srgbClr val="6402ba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Z" sz="1800" spc="-1" strike="noStrike">
                <a:latin typeface="Arial"/>
              </a:rPr>
              <a:t>Click to edit the title text format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Click to edit the outline text format</a:t>
            </a:r>
            <a:endParaRPr b="0" lang="en-N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Second Outline Level</a:t>
            </a:r>
            <a:endParaRPr b="0" lang="en-N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Third Outline Level</a:t>
            </a:r>
            <a:endParaRPr b="0" lang="en-N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Fourth Outline Level</a:t>
            </a:r>
            <a:endParaRPr b="0" lang="en-N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Fifth Outline Level</a:t>
            </a:r>
            <a:endParaRPr b="0" lang="en-N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Sixth Outline Level</a:t>
            </a:r>
            <a:endParaRPr b="0" lang="en-N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Seventh Outline Level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Click to edit the outline text format</a:t>
            </a:r>
            <a:endParaRPr b="0" lang="en-NZ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Second Outline Level</a:t>
            </a:r>
            <a:endParaRPr b="0" lang="en-NZ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Third Outline Level</a:t>
            </a:r>
            <a:endParaRPr b="0" lang="en-NZ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1800" spc="-1" strike="noStrike">
                <a:latin typeface="Arial"/>
              </a:rPr>
              <a:t>Fourth Outline Level</a:t>
            </a:r>
            <a:endParaRPr b="0" lang="en-NZ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Fifth Outline Level</a:t>
            </a:r>
            <a:endParaRPr b="0" lang="en-NZ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Sixth Outline Level</a:t>
            </a:r>
            <a:endParaRPr b="0" lang="en-NZ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800" spc="-1" strike="noStrike">
                <a:latin typeface="Arial"/>
              </a:rPr>
              <a:t>Seventh Outline Level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BF6B9C4-9887-4C3C-9EE2-6903078F3A29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094385-39DD-4BD3-9CB5-F98DAFAD54E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223008-E736-4336-850B-19BB7AB82A9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8214FEC-B325-473D-8228-322972FF91EC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NZ" sz="10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NZ" sz="4400" spc="-1" strike="noStrike">
                <a:latin typeface="Arial"/>
              </a:rPr>
              <a:t>Click to edit the title text format</a:t>
            </a:r>
            <a:endParaRPr b="0" lang="en-NZ" sz="44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3200" spc="-1" strike="noStrike">
                <a:latin typeface="Arial"/>
              </a:rPr>
              <a:t>Click to edit the outline text format</a:t>
            </a:r>
            <a:endParaRPr b="0" lang="en-NZ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800" spc="-1" strike="noStrike">
                <a:latin typeface="Arial"/>
              </a:rPr>
              <a:t>Second Outline Level</a:t>
            </a:r>
            <a:endParaRPr b="0" lang="en-NZ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400" spc="-1" strike="noStrike">
                <a:latin typeface="Arial"/>
              </a:rPr>
              <a:t>Third Outline Level</a:t>
            </a:r>
            <a:endParaRPr b="0" lang="en-NZ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Z" sz="2000" spc="-1" strike="noStrike">
                <a:latin typeface="Arial"/>
              </a:rPr>
              <a:t>Fourth Outline Level</a:t>
            </a:r>
            <a:endParaRPr b="0" lang="en-NZ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Fifth Outline Level</a:t>
            </a:r>
            <a:endParaRPr b="0" lang="en-NZ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Sixth Outline Level</a:t>
            </a:r>
            <a:endParaRPr b="0" lang="en-NZ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2000" spc="-1" strike="noStrike">
                <a:latin typeface="Arial"/>
              </a:rPr>
              <a:t>Seventh Outline Level</a:t>
            </a:r>
            <a:endParaRPr b="0" lang="en-NZ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240" y="720"/>
            <a:ext cx="9218520" cy="5142240"/>
          </a:xfrm>
          <a:prstGeom prst="rect">
            <a:avLst/>
          </a:prstGeom>
          <a:ln w="0">
            <a:noFill/>
          </a:ln>
        </p:spPr>
      </p:pic>
      <p:sp>
        <p:nvSpPr>
          <p:cNvPr id="312" name="Google Shape;373;p92"/>
          <p:cNvSpPr/>
          <p:nvPr/>
        </p:nvSpPr>
        <p:spPr>
          <a:xfrm>
            <a:off x="433080" y="553680"/>
            <a:ext cx="4160160" cy="41400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" name="Google Shape;374;p92"/>
          <p:cNvSpPr/>
          <p:nvPr/>
        </p:nvSpPr>
        <p:spPr>
          <a:xfrm>
            <a:off x="433080" y="1386720"/>
            <a:ext cx="7583040" cy="33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100" spc="-1" strike="noStrike">
                <a:solidFill>
                  <a:srgbClr val="ffffff"/>
                </a:solidFill>
                <a:latin typeface="Roboto"/>
                <a:ea typeface="Roboto"/>
              </a:rPr>
              <a:t>Миграция существующей инфраструктуры серверов на новую топологию CLOS</a:t>
            </a:r>
            <a:endParaRPr b="0" lang="en-NZ" sz="4100" spc="-1" strike="noStrike">
              <a:latin typeface="Arial"/>
            </a:endParaRPr>
          </a:p>
        </p:txBody>
      </p:sp>
      <p:sp>
        <p:nvSpPr>
          <p:cNvPr id="314" name="Google Shape;375;p92"/>
          <p:cNvSpPr/>
          <p:nvPr/>
        </p:nvSpPr>
        <p:spPr>
          <a:xfrm>
            <a:off x="572040" y="553680"/>
            <a:ext cx="433980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Дизайн сетей ЦОД </a:t>
            </a:r>
            <a:endParaRPr b="0" lang="en-NZ" sz="1500" spc="-1" strike="noStrike">
              <a:latin typeface="Arial"/>
            </a:endParaRPr>
          </a:p>
        </p:txBody>
      </p:sp>
      <p:pic>
        <p:nvPicPr>
          <p:cNvPr id="315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0800" cy="283320"/>
          </a:xfrm>
          <a:prstGeom prst="rect">
            <a:avLst/>
          </a:prstGeom>
          <a:ln w="0">
            <a:noFill/>
          </a:ln>
        </p:spPr>
      </p:pic>
      <p:pic>
        <p:nvPicPr>
          <p:cNvPr id="316" name="Google Shape;377;p92" descr=""/>
          <p:cNvPicPr/>
          <p:nvPr/>
        </p:nvPicPr>
        <p:blipFill>
          <a:blip r:embed="rId3"/>
          <a:stretch/>
        </p:blipFill>
        <p:spPr>
          <a:xfrm>
            <a:off x="6807960" y="2113200"/>
            <a:ext cx="1786320" cy="28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Overlay BGP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49" name=""/>
          <p:cNvSpPr/>
          <p:nvPr/>
        </p:nvSpPr>
        <p:spPr>
          <a:xfrm>
            <a:off x="972000" y="926280"/>
            <a:ext cx="5688000" cy="32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"/>
          <p:cNvSpPr/>
          <p:nvPr/>
        </p:nvSpPr>
        <p:spPr>
          <a:xfrm>
            <a:off x="720000" y="791640"/>
            <a:ext cx="5040000" cy="43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maximum-paths 4 ecmp 4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peer group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remote-as 64512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update-source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route-reflector-client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send-community extended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&lt;Leaf1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...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&lt;LeafX Loopback0&gt; peer 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address-family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neighbor evpn activate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51" name=""/>
          <p:cNvSpPr/>
          <p:nvPr/>
        </p:nvSpPr>
        <p:spPr>
          <a:xfrm>
            <a:off x="4780440" y="810360"/>
            <a:ext cx="3643560" cy="40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router-id &lt;Loobpack0&gt;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maximum-paths 4 ecmp 4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peer group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remote-as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update-source </a:t>
            </a:r>
            <a:r>
              <a:rPr b="0" lang="en-NZ" sz="1200" spc="-1" strike="noStrike">
                <a:latin typeface="Arial"/>
              </a:rPr>
              <a:t>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evpn send-community </a:t>
            </a:r>
            <a:r>
              <a:rPr b="0" lang="en-NZ" sz="1200" spc="-1" strike="noStrike">
                <a:latin typeface="Arial"/>
              </a:rPr>
              <a:t>extended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&lt;Spine1 Loopback0&gt; peer </a:t>
            </a:r>
            <a:r>
              <a:rPr b="0" lang="en-NZ" sz="1200" spc="-1" strike="noStrike">
                <a:latin typeface="Arial"/>
              </a:rPr>
              <a:t>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...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neighbor &lt;SpineX Loopback0&gt; peer </a:t>
            </a:r>
            <a:r>
              <a:rPr b="0" lang="en-NZ" sz="1200" spc="-1" strike="noStrike">
                <a:latin typeface="Arial"/>
              </a:rPr>
              <a:t>group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address-family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neighbor evpn activate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VxLAN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972000" y="926280"/>
            <a:ext cx="5688000" cy="32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"/>
          <p:cNvSpPr/>
          <p:nvPr/>
        </p:nvSpPr>
        <p:spPr>
          <a:xfrm>
            <a:off x="720000" y="791640"/>
            <a:ext cx="5040000" cy="43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source-interface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udp-port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vlan &lt;VLAN ID&gt; vni 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vlan &lt;VLAN ID&gt;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rd &lt;Loopback100&gt;:&lt;VNI&gt;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route-target both &lt;ASN&gt;:&lt;Rack1-VNI&gt;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route-target both &lt;ASN&gt;:&lt;Rack2-VNI&gt;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redistribute learned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4780440" y="810360"/>
            <a:ext cx="3643560" cy="40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source-interface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udp-port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vxlan vlan &lt;VLAN ID&gt; vni 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router bgp &lt;ASN&gt;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vlan &lt;VLAN ID&gt;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rd &lt;Loopback100&gt;:&lt;VNI&gt;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route-target both &lt;ASN&gt;:&lt;Rack-VNI&gt;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</a:t>
            </a:r>
            <a:r>
              <a:rPr b="0" lang="en-NZ" sz="1200" spc="-1" strike="noStrike">
                <a:latin typeface="Arial"/>
              </a:rPr>
              <a:t>redistribute learned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Состояние VXLAN </a:t>
            </a: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108000" y="450360"/>
            <a:ext cx="4572000" cy="54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800" spc="-1" strike="noStrike">
                <a:latin typeface="Arial"/>
              </a:rPr>
              <a:t>#Leaf_00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Leaf-00#show bgp evpn route-type mac-ip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...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</a:t>
            </a:r>
            <a:r>
              <a:rPr b="0" lang="en-NZ" sz="800" spc="-1" strike="noStrike">
                <a:latin typeface="Arial"/>
              </a:rPr>
              <a:t>Network                Next Hop              Metric  LocPref Weight  Path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10.2.5.0:10010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10.2.5.0:10020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10.2.5.0:10030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10.2.5.0:10010 mac-ip 5000.0045.abdf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10.2.5.0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10.3.1.0:10020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&gt;Ec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10.3.4.0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 ec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10.3.4.0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&gt;Ec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10.3.4.1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 ec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10.3.4.1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&gt;Ec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10.3.4.1 C-LST: 10.2.0.0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 ec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 Or-ID: 10.3.4.1 C-LST: 10.2.4.0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5580000" y="684000"/>
            <a:ext cx="2915640" cy="36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800" spc="-1" strike="noStrike">
                <a:latin typeface="Arial"/>
              </a:rPr>
              <a:t>#Spine_0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Spine_0(config-router-bgp)#show bgp evpn route-type mac-ip 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...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</a:t>
            </a:r>
            <a:r>
              <a:rPr b="0" lang="en-NZ" sz="800" spc="-1" strike="noStrike">
                <a:latin typeface="Arial"/>
              </a:rPr>
              <a:t>Network                Next Hop              Metric  LocPref Weight  Path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10.2.1.0:10010 mac-ip 0000.5e00.010a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10.2.1.0:10020 mac-ip 0000.5e00.0114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10.2.1.0:10030 mac-ip 0000.5e00.011e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-                     -       -  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&gt;Ec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 ec    RD: 10.3.1.0:10010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10.3.1.0:10020 mac-ip 5000.0072.8b31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10.3.1.0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10.3.5.0:10010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10.3.5.0:10020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</a:t>
            </a:r>
            <a:r>
              <a:rPr b="0" lang="en-NZ" sz="800" spc="-1" strike="noStrike">
                <a:latin typeface="Arial"/>
              </a:rPr>
              <a:t>* &gt;      RD: 10.3.5.0:10030 mac-ip 5000.00af.d3f6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                                 </a:t>
            </a:r>
            <a:r>
              <a:rPr b="0" lang="en-NZ" sz="800" spc="-1" strike="noStrike">
                <a:latin typeface="Arial"/>
              </a:rPr>
              <a:t>10.3.5.0              -       100     0       i</a:t>
            </a:r>
            <a:endParaRPr b="0" lang="en-NZ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800" spc="-1" strike="noStrike">
                <a:latin typeface="Arial"/>
              </a:rPr>
              <a:t>!</a:t>
            </a:r>
            <a:endParaRPr b="0" lang="en-NZ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Состояние VXLAN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360000" y="926280"/>
            <a:ext cx="8458920" cy="39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496440" y="720000"/>
            <a:ext cx="5983560" cy="42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#Leaf_00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Leaf-00#show interfaces vxlan1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Vxlan1 is up, line protocol is up (connected)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Hardware is Vxlan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Source interface is Loopback100 and is active with 10.3.1.0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Listening on UDP port 4789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Replication/Flood Mode is headend with Flood List Source: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Remote MAC learning via EVPN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VNI mapping to VLANs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Static VLAN to VNI mapping is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</a:t>
            </a:r>
            <a:r>
              <a:rPr b="0" lang="en-NZ" sz="1200" spc="-1" strike="noStrike">
                <a:latin typeface="Arial"/>
              </a:rPr>
              <a:t>[10, 10010]       [20, 10020]       [30, 10030]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Note: All Dynamic VLANs used by VCS are internal VLANs.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    </a:t>
            </a:r>
            <a:r>
              <a:rPr b="0" lang="en-NZ" sz="1200" spc="-1" strike="noStrike">
                <a:latin typeface="Arial"/>
              </a:rPr>
              <a:t>Use 'show vxlan vni' for details.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Static VRF to VNI mapping is not configured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Headend replication flood vtep list is: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</a:t>
            </a:r>
            <a:r>
              <a:rPr b="0" lang="en-NZ" sz="1200" spc="-1" strike="noStrike">
                <a:latin typeface="Arial"/>
              </a:rPr>
              <a:t>10 10.2.5.0        10.2.1.0        10.3.5.0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</a:t>
            </a:r>
            <a:r>
              <a:rPr b="0" lang="en-NZ" sz="1200" spc="-1" strike="noStrike">
                <a:latin typeface="Arial"/>
              </a:rPr>
              <a:t>20 10.2.5.0        10.2.1.0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 </a:t>
            </a:r>
            <a:r>
              <a:rPr b="0" lang="en-NZ" sz="1200" spc="-1" strike="noStrike">
                <a:latin typeface="Arial"/>
              </a:rPr>
              <a:t>30 10.2.5.0        10.2.1.0       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</a:t>
            </a:r>
            <a:r>
              <a:rPr b="0" lang="en-NZ" sz="1200" spc="-1" strike="noStrike">
                <a:latin typeface="Arial"/>
              </a:rPr>
              <a:t>MLAG Shared Router MAC is 0000.0000.0000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Проверка связности на примере Node-0-00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360000" y="926280"/>
            <a:ext cx="8458920" cy="39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"/>
          <p:cNvSpPr/>
          <p:nvPr/>
        </p:nvSpPr>
        <p:spPr>
          <a:xfrm>
            <a:off x="216000" y="590400"/>
            <a:ext cx="4211640" cy="37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latin typeface="Arial"/>
              </a:rPr>
              <a:t>#Пинг до VRRP IP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Node-0-00#ping 172.16.10.254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PING 172.16.10.254 (172.16.10.254)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172.16.10.254: icmp_seq=1 ttl=64 time=1484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172.16.10.254: icmp_seq=2 ttl=64 time=1458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172.16.10.254: icmp_seq=3 ttl=64 time=1524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172.16.10.254: icmp_seq=4 ttl=64 time=1549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172.16.10.254: icmp_seq=5 ttl=64 time=1618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latin typeface="Arial"/>
              </a:rPr>
              <a:t>#Пинг до соседей в mgmt (vlan 10)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Node-0-00#ping 172.16.10.2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PING 172.16.10.2 (172.16.10.2)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172.16.10.2: icmp_seq=1 ttl=64 time=550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172.16.10.2: icmp_seq=2 ttl=64 time=555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172.16.10.2: icmp_seq=3 ttl=64 time=705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172.16.10.2: icmp_seq=4 ttl=64 time=705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80 bytes from 172.16.10.2: icmp_seq=5 ttl=64 time=772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--- 172.16.10.2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5 packets transmitted, 5 received, 0% packet loss, time 101ms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rtt min/avg/max/mdev = 550.458/658.009/772.340/89.020 ms, pipe 5, ipg/ewma 25.309/610.483 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4996440" y="604800"/>
            <a:ext cx="3823200" cy="22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000" spc="-1" strike="noStrike">
                <a:latin typeface="Arial"/>
              </a:rPr>
              <a:t>#Ping до соседей в VLAN 20 (Internal) VLAN 30 (DMZ)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Node-0-00#ping 172.16.20.2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PING 172.16.20.2 (172.16.20.2)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--- 172.16.20.2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5 packets transmitted, 0 received, 100% packet loss, time 66ms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Node-0-00#ping 172.16.30.2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PING 172.16.30.2 (172.16.30.2) 72(100) bytes of data.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--- 172.16.30.2 ping statistics ---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5 packets transmitted, 0 received, 100% packet loss, time 69ms</a:t>
            </a: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000" spc="-1" strike="noStrike">
                <a:latin typeface="Arial"/>
              </a:rPr>
              <a:t>Node-0-00#</a:t>
            </a:r>
            <a:endParaRPr b="0" lang="en-NZ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80600" y="330840"/>
            <a:ext cx="851904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NZ" sz="3400" spc="-1" strike="noStrike"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180000" y="1225440"/>
            <a:ext cx="8819640" cy="33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latin typeface="Arial"/>
              </a:rPr>
              <a:t> </a:t>
            </a:r>
            <a:r>
              <a:rPr b="0" lang="en-NZ" sz="1800" spc="-1" strike="noStrike">
                <a:latin typeface="Arial"/>
              </a:rPr>
              <a:t>1. Выяснилось, что OSPF в связи с меньшей гибкость, по </a:t>
            </a:r>
            <a:r>
              <a:rPr b="0" lang="en-NZ" sz="1800" spc="-1" strike="noStrike">
                <a:latin typeface="Arial"/>
              </a:rPr>
              <a:t>сравнению с BGP меньше подходит для крупных ЦОД в </a:t>
            </a:r>
            <a:r>
              <a:rPr b="0" lang="en-NZ" sz="1800" spc="-1" strike="noStrike">
                <a:latin typeface="Arial"/>
              </a:rPr>
              <a:t>связи с большой   таблицей маршрутизацией и риском </a:t>
            </a:r>
            <a:r>
              <a:rPr b="0" lang="en-NZ" sz="1800" spc="-1" strike="noStrike">
                <a:latin typeface="Arial"/>
              </a:rPr>
              <a:t>израсходования TCAM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latin typeface="Arial"/>
              </a:rPr>
              <a:t>2. </a:t>
            </a:r>
            <a:r>
              <a:rPr b="0" lang="en-NZ" sz="1800" spc="-1" strike="noStrike">
                <a:latin typeface="Arial"/>
              </a:rPr>
              <a:t>Проект занял несколько недель. Пытался его как можно </a:t>
            </a:r>
            <a:r>
              <a:rPr b="0" lang="en-NZ" sz="1800" spc="-1" strike="noStrike">
                <a:latin typeface="Arial"/>
              </a:rPr>
              <a:t>сильнее адаптировать к реальным задачам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latin typeface="Arial"/>
              </a:rPr>
              <a:t>3. Полезными оказался ня </a:t>
            </a:r>
            <a:r>
              <a:rPr b="0" lang="en-NZ" sz="1800" spc="-1" strike="noStrike">
                <a:latin typeface="Arial"/>
              </a:rPr>
              <a:t>10 из 10, много чего нового узнал</a:t>
            </a: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latin typeface="Arial"/>
              </a:rPr>
              <a:t>4. </a:t>
            </a:r>
            <a:r>
              <a:rPr b="0" lang="en-NZ" sz="1800" spc="-1" strike="noStrike">
                <a:latin typeface="Arial"/>
              </a:rPr>
              <a:t>На ближаешее время буду собирать новый ЦОД а также </a:t>
            </a:r>
            <a:r>
              <a:rPr b="0" lang="en-NZ" sz="1800" spc="-1" strike="noStrike">
                <a:latin typeface="Arial"/>
              </a:rPr>
              <a:t>расширять применение VxLAN в сети провайдера</a:t>
            </a:r>
            <a:endParaRPr b="0" lang="en-N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447;p100" descr=""/>
          <p:cNvPicPr/>
          <p:nvPr/>
        </p:nvPicPr>
        <p:blipFill>
          <a:blip r:embed="rId1"/>
          <a:srcRect l="10875" t="0" r="0" b="29924"/>
          <a:stretch/>
        </p:blipFill>
        <p:spPr>
          <a:xfrm>
            <a:off x="-75960" y="0"/>
            <a:ext cx="9407160" cy="5142240"/>
          </a:xfrm>
          <a:prstGeom prst="rect">
            <a:avLst/>
          </a:prstGeom>
          <a:ln w="0">
            <a:noFill/>
          </a:ln>
        </p:spPr>
      </p:pic>
      <p:sp>
        <p:nvSpPr>
          <p:cNvPr id="369" name="Google Shape;448;p100"/>
          <p:cNvSpPr/>
          <p:nvPr/>
        </p:nvSpPr>
        <p:spPr>
          <a:xfrm>
            <a:off x="387000" y="1844640"/>
            <a:ext cx="758304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en-NZ" sz="4000" spc="-1" strike="noStrike">
              <a:latin typeface="Arial"/>
            </a:endParaRPr>
          </a:p>
        </p:txBody>
      </p:sp>
      <p:sp>
        <p:nvSpPr>
          <p:cNvPr id="370" name="Google Shape;449;p100"/>
          <p:cNvSpPr/>
          <p:nvPr/>
        </p:nvSpPr>
        <p:spPr>
          <a:xfrm>
            <a:off x="1214640" y="3061800"/>
            <a:ext cx="1926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есть вопросы</a:t>
            </a:r>
            <a:endParaRPr b="0" lang="en-NZ" sz="1500" spc="-1" strike="noStrike">
              <a:latin typeface="Arial"/>
            </a:endParaRPr>
          </a:p>
        </p:txBody>
      </p:sp>
      <p:sp>
        <p:nvSpPr>
          <p:cNvPr id="371" name="Google Shape;450;p100"/>
          <p:cNvSpPr/>
          <p:nvPr/>
        </p:nvSpPr>
        <p:spPr>
          <a:xfrm>
            <a:off x="4934880" y="3061800"/>
            <a:ext cx="21445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вопросов нет</a:t>
            </a:r>
            <a:endParaRPr b="0" lang="en-NZ" sz="1500" spc="-1" strike="noStrike">
              <a:latin typeface="Arial"/>
            </a:endParaRPr>
          </a:p>
        </p:txBody>
      </p:sp>
      <p:sp>
        <p:nvSpPr>
          <p:cNvPr id="372" name="Google Shape;451;p100"/>
          <p:cNvSpPr/>
          <p:nvPr/>
        </p:nvSpPr>
        <p:spPr>
          <a:xfrm>
            <a:off x="722880" y="2846520"/>
            <a:ext cx="49032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+</a:t>
            </a:r>
            <a:endParaRPr b="0" lang="en-NZ" sz="4300" spc="-1" strike="noStrike">
              <a:latin typeface="Arial"/>
            </a:endParaRPr>
          </a:p>
        </p:txBody>
      </p:sp>
      <p:sp>
        <p:nvSpPr>
          <p:cNvPr id="373" name="Google Shape;452;p100"/>
          <p:cNvSpPr/>
          <p:nvPr/>
        </p:nvSpPr>
        <p:spPr>
          <a:xfrm>
            <a:off x="4443480" y="2846520"/>
            <a:ext cx="49032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– </a:t>
            </a:r>
            <a:endParaRPr b="0" lang="en-NZ" sz="4300" spc="-1" strike="noStrike">
              <a:latin typeface="Arial"/>
            </a:endParaRPr>
          </a:p>
        </p:txBody>
      </p:sp>
      <p:grpSp>
        <p:nvGrpSpPr>
          <p:cNvPr id="374" name="Google Shape;453;p100"/>
          <p:cNvGrpSpPr/>
          <p:nvPr/>
        </p:nvGrpSpPr>
        <p:grpSpPr>
          <a:xfrm>
            <a:off x="5573520" y="528480"/>
            <a:ext cx="3354840" cy="1251720"/>
            <a:chOff x="5573520" y="528480"/>
            <a:chExt cx="3354840" cy="1251720"/>
          </a:xfrm>
        </p:grpSpPr>
        <p:pic>
          <p:nvPicPr>
            <p:cNvPr id="375" name="Google Shape;454;p100" descr=""/>
            <p:cNvPicPr/>
            <p:nvPr/>
          </p:nvPicPr>
          <p:blipFill>
            <a:blip r:embed="rId2"/>
            <a:stretch/>
          </p:blipFill>
          <p:spPr>
            <a:xfrm>
              <a:off x="5573520" y="528480"/>
              <a:ext cx="3354840" cy="1235160"/>
            </a:xfrm>
            <a:prstGeom prst="rect">
              <a:avLst/>
            </a:prstGeom>
            <a:ln w="0">
              <a:noFill/>
            </a:ln>
            <a:effectLst>
              <a:outerShdw blurRad="200160" dir="4197285" dist="28357" rotWithShape="0">
                <a:srgbClr val="000000">
                  <a:alpha val="30000"/>
                </a:srgbClr>
              </a:outerShdw>
            </a:effectLst>
          </p:spPr>
        </p:pic>
        <p:sp>
          <p:nvSpPr>
            <p:cNvPr id="376" name="Google Shape;455;p100"/>
            <p:cNvSpPr/>
            <p:nvPr/>
          </p:nvSpPr>
          <p:spPr>
            <a:xfrm>
              <a:off x="6077880" y="685080"/>
              <a:ext cx="2678040" cy="109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  <a:tabLst>
                  <a:tab algn="l" pos="0"/>
                </a:tabLst>
              </a:pPr>
              <a:r>
                <a:rPr b="0" lang="ru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Ответьте на вопросы одногруппников и преподавателей и получите обратную связь на свою работу</a:t>
              </a:r>
              <a:endParaRPr b="0" lang="en-NZ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520" cy="5142240"/>
          </a:xfrm>
          <a:prstGeom prst="rect">
            <a:avLst/>
          </a:prstGeom>
          <a:ln w="0">
            <a:noFill/>
          </a:ln>
        </p:spPr>
      </p:pic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3600" cy="1954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NZ" sz="5000" spc="-1" strike="noStrike">
              <a:latin typeface="Arial"/>
            </a:endParaRPr>
          </a:p>
        </p:txBody>
      </p:sp>
      <p:pic>
        <p:nvPicPr>
          <p:cNvPr id="379" name="Google Shape;462;p101" descr=""/>
          <p:cNvPicPr/>
          <p:nvPr/>
        </p:nvPicPr>
        <p:blipFill>
          <a:blip r:embed="rId2"/>
          <a:stretch/>
        </p:blipFill>
        <p:spPr>
          <a:xfrm>
            <a:off x="7328160" y="1616760"/>
            <a:ext cx="594720" cy="5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404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NZ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en-NZ" sz="4000" spc="-1" strike="noStrike">
              <a:latin typeface="Arial"/>
            </a:endParaRPr>
          </a:p>
        </p:txBody>
      </p:sp>
      <p:pic>
        <p:nvPicPr>
          <p:cNvPr id="318" name="Google Shape;383;p93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4320" cy="54432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384;p93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5680" cy="53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519040" cy="1840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br>
              <a:rPr sz="3000"/>
            </a:b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</a:t>
            </a:r>
            <a:br>
              <a:rPr sz="3000"/>
            </a:br>
            <a:r>
              <a:rPr b="1" lang="ru" sz="4100" spc="-1" strike="noStrike">
                <a:solidFill>
                  <a:srgbClr val="000000"/>
                </a:solidFill>
                <a:latin typeface="Roboto"/>
                <a:ea typeface="Roboto"/>
              </a:rPr>
              <a:t>Миграция существующей инфраструктуры серверов на новую топологию CLOS</a:t>
            </a:r>
            <a:br>
              <a:rPr sz="4100"/>
            </a:br>
            <a:br>
              <a:rPr sz="3200"/>
            </a:br>
            <a:br>
              <a:rPr sz="4100"/>
            </a:br>
            <a:endParaRPr b="0" lang="en-NZ" sz="4100" spc="-1" strike="noStrike">
              <a:latin typeface="Arial"/>
            </a:endParaRPr>
          </a:p>
        </p:txBody>
      </p:sp>
      <p:sp>
        <p:nvSpPr>
          <p:cNvPr id="321" name="Google Shape;391;p94"/>
          <p:cNvSpPr/>
          <p:nvPr/>
        </p:nvSpPr>
        <p:spPr>
          <a:xfrm>
            <a:off x="4743720" y="3780000"/>
            <a:ext cx="3700440" cy="3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9857f3"/>
                </a:solidFill>
                <a:latin typeface="Roboto"/>
                <a:ea typeface="Roboto"/>
              </a:rPr>
              <a:t>Еналиев Камиль</a:t>
            </a:r>
            <a:endParaRPr b="0" lang="en-NZ" sz="2300" spc="-1" strike="noStrike">
              <a:latin typeface="Arial"/>
            </a:endParaRPr>
          </a:p>
        </p:txBody>
      </p:sp>
      <p:sp>
        <p:nvSpPr>
          <p:cNvPr id="322" name="Google Shape;392;p94"/>
          <p:cNvSpPr/>
          <p:nvPr/>
        </p:nvSpPr>
        <p:spPr>
          <a:xfrm>
            <a:off x="4779720" y="4154400"/>
            <a:ext cx="20962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Сетевой инженер</a:t>
            </a:r>
            <a:endParaRPr b="0" lang="en-NZ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9040" cy="1040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NZ" sz="3100" spc="-1" strike="noStrike">
              <a:latin typeface="Arial"/>
            </a:endParaRPr>
          </a:p>
        </p:txBody>
      </p:sp>
      <p:sp>
        <p:nvSpPr>
          <p:cNvPr id="324" name="Google Shape;398;p95"/>
          <p:cNvSpPr/>
          <p:nvPr/>
        </p:nvSpPr>
        <p:spPr>
          <a:xfrm>
            <a:off x="1137960" y="1491480"/>
            <a:ext cx="3383640" cy="374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9120" bIns="3391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5" name="Google Shape;399;p95"/>
          <p:cNvSpPr/>
          <p:nvPr/>
        </p:nvSpPr>
        <p:spPr>
          <a:xfrm>
            <a:off x="1137960" y="2071440"/>
            <a:ext cx="3383640" cy="374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9120" bIns="3391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6" name="Google Shape;400;p95"/>
          <p:cNvSpPr/>
          <p:nvPr/>
        </p:nvSpPr>
        <p:spPr>
          <a:xfrm>
            <a:off x="1137960" y="2651760"/>
            <a:ext cx="3383640" cy="374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9120" bIns="3391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7" name="Google Shape;401;p95"/>
          <p:cNvSpPr/>
          <p:nvPr/>
        </p:nvSpPr>
        <p:spPr>
          <a:xfrm>
            <a:off x="1137960" y="3246120"/>
            <a:ext cx="3383640" cy="374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9120" bIns="3391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NZ" sz="1400" spc="-1" strike="noStrike">
              <a:latin typeface="Arial"/>
            </a:endParaRPr>
          </a:p>
        </p:txBody>
      </p:sp>
      <p:sp>
        <p:nvSpPr>
          <p:cNvPr id="328" name="Google Shape;402;p95"/>
          <p:cNvSpPr/>
          <p:nvPr/>
        </p:nvSpPr>
        <p:spPr>
          <a:xfrm>
            <a:off x="1137960" y="1679400"/>
            <a:ext cx="360" cy="57888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403;p95"/>
          <p:cNvSpPr/>
          <p:nvPr/>
        </p:nvSpPr>
        <p:spPr>
          <a:xfrm>
            <a:off x="1137960" y="2259720"/>
            <a:ext cx="360" cy="57888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404;p95"/>
          <p:cNvSpPr/>
          <p:nvPr/>
        </p:nvSpPr>
        <p:spPr>
          <a:xfrm>
            <a:off x="1137960" y="2839680"/>
            <a:ext cx="360" cy="59328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405;p95"/>
          <p:cNvSpPr/>
          <p:nvPr/>
        </p:nvSpPr>
        <p:spPr>
          <a:xfrm>
            <a:off x="1137960" y="3434400"/>
            <a:ext cx="360" cy="525240"/>
          </a:xfrm>
          <a:prstGeom prst="bentConnector3">
            <a:avLst>
              <a:gd name="adj1" fmla="val -39687500"/>
            </a:avLst>
          </a:prstGeom>
          <a:noFill/>
          <a:ln w="9360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406;p95"/>
          <p:cNvSpPr/>
          <p:nvPr/>
        </p:nvSpPr>
        <p:spPr>
          <a:xfrm>
            <a:off x="1137960" y="3772800"/>
            <a:ext cx="3383640" cy="37476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0">
            <a:noFill/>
          </a:ln>
          <a:effectLst>
            <a:outerShdw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9120" bIns="33912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Вопросы и рекомендации</a:t>
            </a:r>
            <a:endParaRPr b="0" lang="en-NZ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411;p96"/>
          <p:cNvSpPr/>
          <p:nvPr/>
        </p:nvSpPr>
        <p:spPr>
          <a:xfrm>
            <a:off x="560520" y="324720"/>
            <a:ext cx="8519040" cy="13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NZ" sz="3000" spc="-1" strike="noStrike"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360720" y="1766880"/>
            <a:ext cx="8458920" cy="20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Создание новой сети ДЦ для 20ти серверов 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возможносить миграции сервисов в новую среду виртуализации Proxmon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Возможность масштабирования инфраструктуры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отказоустойчивость сервисов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Обеспечить изоляцию между сервисными и административными сетями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Интегрировать в существующее адресное пространство</a:t>
            </a:r>
            <a:endParaRPr b="0" lang="en-NZ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040" cy="10944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NZ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NZ" sz="3000" spc="-1" strike="noStrike"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360720" y="1826280"/>
            <a:ext cx="827892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Топология CLOS.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OSPF, BGP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Ceph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MLAG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EVPN VxLAN</a:t>
            </a:r>
            <a:endParaRPr b="0" lang="en-NZ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Z" sz="1500" spc="-1" strike="noStrike">
                <a:solidFill>
                  <a:srgbClr val="000000"/>
                </a:solidFill>
                <a:latin typeface="Arial"/>
                <a:ea typeface="DejaVu Sans"/>
              </a:rPr>
              <a:t>VRRP passive</a:t>
            </a:r>
            <a:endParaRPr b="0" lang="en-NZ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0400" y="684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3000" spc="-1" strike="noStrike">
              <a:latin typeface="Arial"/>
            </a:endParaRPr>
          </a:p>
        </p:txBody>
      </p:sp>
      <p:sp>
        <p:nvSpPr>
          <p:cNvPr id="338" name="PlaceHolder 3"/>
          <p:cNvSpPr/>
          <p:nvPr/>
        </p:nvSpPr>
        <p:spPr>
          <a:xfrm>
            <a:off x="3060000" y="720000"/>
            <a:ext cx="26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Планируема сеть</a:t>
            </a:r>
            <a:endParaRPr b="0" lang="en-NZ" sz="1300" spc="-1" strike="noStrike">
              <a:latin typeface="Arial"/>
            </a:endParaRPr>
          </a:p>
        </p:txBody>
      </p:sp>
      <p:sp>
        <p:nvSpPr>
          <p:cNvPr id="339" name="PlaceHolder 4"/>
          <p:cNvSpPr/>
          <p:nvPr/>
        </p:nvSpPr>
        <p:spPr>
          <a:xfrm>
            <a:off x="4980240" y="900000"/>
            <a:ext cx="31190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0" bIns="36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Сеть в виртуальной среде</a:t>
            </a:r>
            <a:endParaRPr b="0" lang="en-NZ" sz="1300" spc="-1" strike="noStrike"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1368000" y="1116000"/>
            <a:ext cx="5904000" cy="39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684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NZ" sz="30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900000" y="1134360"/>
            <a:ext cx="7174800" cy="3905640"/>
          </a:xfrm>
          <a:prstGeom prst="rect">
            <a:avLst/>
          </a:prstGeom>
          <a:ln w="0">
            <a:noFill/>
          </a:ln>
        </p:spPr>
      </p:pic>
      <p:sp>
        <p:nvSpPr>
          <p:cNvPr id="343" name="PlaceHolder 9"/>
          <p:cNvSpPr/>
          <p:nvPr/>
        </p:nvSpPr>
        <p:spPr>
          <a:xfrm>
            <a:off x="2820240" y="612000"/>
            <a:ext cx="31190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0" bIns="36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"/>
                <a:ea typeface="Roboto"/>
              </a:rPr>
              <a:t>Сеть в виртуальной среде</a:t>
            </a:r>
            <a:endParaRPr b="0" lang="en-NZ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0400" y="36000"/>
            <a:ext cx="8519040" cy="568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200" spc="-1" strike="noStrike">
                <a:solidFill>
                  <a:srgbClr val="000000"/>
                </a:solidFill>
                <a:latin typeface="Roboto"/>
                <a:ea typeface="Roboto"/>
              </a:rPr>
              <a:t>Настройка Underlay OSPF на LEAF и Spine</a:t>
            </a:r>
            <a:endParaRPr b="0" lang="en-NZ" sz="22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972000" y="926280"/>
            <a:ext cx="3060000" cy="32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"/>
          <p:cNvSpPr/>
          <p:nvPr/>
        </p:nvSpPr>
        <p:spPr>
          <a:xfrm>
            <a:off x="720000" y="791640"/>
            <a:ext cx="3420000" cy="43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#Spine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irouter ospf 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passive-interface default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no passive-interface &lt;ports_to_leaf&gt;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&lt;port_to_leaf&gt;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0.0.0.0</a:t>
            </a:r>
            <a:endParaRPr b="0" lang="en-NZ" sz="12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4780440" y="810360"/>
            <a:ext cx="3643560" cy="40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NZ" sz="1200" spc="-1" strike="noStrike">
                <a:latin typeface="Arial"/>
              </a:rPr>
              <a:t>#Leaf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router ospf 1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router-id &lt;Loopback0&gt;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passive-interface default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no passive-interface &lt;ports_to_spines&gt;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area &lt;Loopback100&gt; nssa no-summary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area &lt;Loopback100&gt; range &lt;area subnet&gt;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max-lsa 12000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Loopback0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Loopback100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&lt;port_to_spine&gt;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0.0.0.0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!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interface 4093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latin typeface="Arial"/>
              </a:rPr>
              <a:t>   </a:t>
            </a:r>
            <a:r>
              <a:rPr b="0" lang="en-NZ" sz="1200" spc="-1" strike="noStrike">
                <a:latin typeface="Arial"/>
              </a:rPr>
              <a:t>ip ospf area &lt;Loopback100&gt;</a:t>
            </a:r>
            <a:endParaRPr b="0" lang="en-NZ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NZ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en-NZ</dc:language>
  <cp:lastModifiedBy/>
  <dcterms:modified xsi:type="dcterms:W3CDTF">2025-02-11T16:37:46Z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