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2A9C5F-6FB9-488F-A1BA-57BA3326830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B87D7A-BC34-4B91-AFCF-D874F8D99E4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8AE147-325B-4DF3-8CB4-C67BCE62294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9ADD968-8CCA-49E6-AF10-89C5E84105B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11BCDB-767E-4F62-A732-177BE2913C5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A772C5-C9C8-42C6-A0A6-E57AABADD477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D733BC-779E-487A-9720-53DC9278ED6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83F03E-669C-4FBB-940E-8F2EB56DD06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69273F-9CEC-4179-9FF6-1D3FE5150BB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CE3717-F87E-44E9-98A8-B9BD8924A3E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A0D39B-A3B3-4E1C-AAAC-244BCF2387E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E61902-706F-4B0C-A72C-726B3D629822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06D70F-2D38-46E1-8F27-F08DAC0C055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8FEF3A-EA95-485E-B767-21426EEA4B9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A06B98-BE7B-4DDB-9D85-5418804DE35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B41E16-F48F-48CA-A3A7-442B9DD182A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E0F843-D6F1-4B18-B4CE-2F93BCE3D893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26B39F-FDB6-4AA6-9A36-722EC512FC33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5ACB1E-DAD9-496A-836E-0AAC8B73470F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59CDB6-81F0-448F-8578-CFA4C017C373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5C6663-5D1E-4AA6-8432-3B0C2596F177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3FD5B3-7231-4154-9209-C244AED523D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853616-BE22-43C2-97B6-7B2946A4E5C5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F93BB8-7E93-410E-A4FF-D3E947F2710F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47ECB9-4157-44EB-A3C0-B0639EA44651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D1E563-042E-48D0-BFDF-3C00669386FE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54573A-916A-4E77-9BCA-B9193AE91EE8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EDDBA1-0D03-4BD0-916C-D230F47C05D4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B553FD-3A55-4E5A-A034-34E36571091B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3056DE-CE30-4314-96B6-C65ADF85A354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E12502-4E28-4D67-9889-AD5D45B9917F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C624E4-05B0-442B-A56D-5853450A5388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74EA887-4DB2-4E03-84E9-EB560615E3F2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270F27F-D44D-42A6-B332-5DAD76AAC0F3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6CBF8D8-A1EB-4F32-8B10-E6554C80337E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22F170E-26D5-439F-B29C-AE2E6D3AB52B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1A79804-DF52-4916-9A06-A0CC76016766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A80390B-E921-4864-A21B-7A83271E6DF3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057E94A-B074-4B0E-B6A2-3F647B5ACBF4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8445E58-57B4-47B9-A873-C36723D36884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CD602CD-F4C1-4A32-A84C-B63CB7E25F6F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E21D741-6D9B-47B2-9915-87A3973D1EC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B71399-3CA7-4642-B0C2-3AA445242E65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79355F7-787D-4BDB-8EF7-EEFB6EEE57CC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01CFA1C-7C87-41A7-B95E-66F49BC95CCE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74C4512-9834-4C07-9544-DFDEA9B5A0E9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ACA385-A455-4680-8284-EC85160B2C92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C28558-BF3E-43FE-9E9C-80EB65573A01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F6B76C-1162-4AF9-A30B-9862A33B0A8A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8B3A35-E791-4664-9112-37B40ADED1EA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B5975F-1B46-4C09-BC00-74F98798B146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AEA74D-15D3-4F70-9BC6-090054E2B957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656014-9416-4240-9F9A-D5822112F60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088C62-0471-482D-AAF0-9225B101A5D3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B47F09-23F9-4CB6-B91C-79B8DC22BCD8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AAF1B8-5ED0-4B0B-8BEB-7091F3149C72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7A9CE5-2E61-45D4-B931-44388EA5CA6B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0BD6AD-C08D-42E7-94C2-1C313DE519FA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AC316E-B5FA-47A0-A867-4949D87592F2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746CBF-2680-44A3-9099-62D5FCCBDD8B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1FCBD8-E410-4713-A342-4A9241DC528B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3B7C3D-79B2-434D-AA59-221FB4D4187E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CEC559-81A1-407D-9ECA-51563A833E7F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A3A3F2-BEAC-482C-96D7-5334CA4B1C5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FB7702D-2C48-4792-A0BD-1453C947B0FF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EEFE81-952B-4694-B32D-9A4AE3A7E40A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C5679E-5C64-4EA1-8664-DA461BD24483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7D456A-9964-4481-8FA3-A01F9D2F0967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97FEBD-23CD-4DAD-B47E-EAEBFAAE45B4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5A64F0-3914-4189-A4B8-F6F0619DFCEF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1378E3-7069-48D4-9ADC-85E8D74822AA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3CA3F5-6D75-4A7F-892B-A752667F021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1AAD743-B876-4EEE-98C3-F78E5ADD3D37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b="0" lang="en-NZ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Z" sz="4400" spc="-1" strike="noStrike">
                <a:latin typeface="Arial"/>
              </a:rPr>
              <a:t>Click to edit </a:t>
            </a:r>
            <a:r>
              <a:rPr b="0" lang="en-NZ" sz="4400" spc="-1" strike="noStrike">
                <a:latin typeface="Arial"/>
              </a:rPr>
              <a:t>the title text </a:t>
            </a:r>
            <a:r>
              <a:rPr b="0" lang="en-NZ" sz="4400" spc="-1" strike="noStrike">
                <a:latin typeface="Arial"/>
              </a:rPr>
              <a:t>format</a:t>
            </a:r>
            <a:endParaRPr b="0" lang="en-NZ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latin typeface="Arial"/>
              </a:rPr>
              <a:t>Click to edit the outline text format</a:t>
            </a:r>
            <a:endParaRPr b="0" lang="en-N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latin typeface="Arial"/>
              </a:rPr>
              <a:t>Second Outline Level</a:t>
            </a:r>
            <a:endParaRPr b="0" lang="en-N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latin typeface="Arial"/>
              </a:rPr>
              <a:t>Third Outline Level</a:t>
            </a:r>
            <a:endParaRPr b="0" lang="en-N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latin typeface="Arial"/>
              </a:rPr>
              <a:t>Fourth Outline Level</a:t>
            </a:r>
            <a:endParaRPr b="0" lang="en-N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Fifth Outline Level</a:t>
            </a:r>
            <a:endParaRPr b="0" lang="en-N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Sixth Outline Level</a:t>
            </a:r>
            <a:endParaRPr b="0" lang="en-N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Seventh Outline Level</a:t>
            </a:r>
            <a:endParaRPr b="0" lang="en-N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6402ba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153F0A2-113F-4A1D-A584-BBD3047F5168}" type="slidenum">
              <a:rPr b="0" lang="ru" sz="1000" spc="-1" strike="noStrike">
                <a:solidFill>
                  <a:srgbClr val="6402ba"/>
                </a:solidFill>
                <a:latin typeface="Arial"/>
                <a:ea typeface="Arial"/>
              </a:rPr>
              <a:t>&lt;number&gt;</a:t>
            </a:fld>
            <a:endParaRPr b="0" lang="en-NZ" sz="10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Z" sz="4400" spc="-1" strike="noStrike">
                <a:latin typeface="Arial"/>
              </a:rPr>
              <a:t>Click to edit the title text format</a:t>
            </a:r>
            <a:endParaRPr b="0" lang="en-NZ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latin typeface="Arial"/>
              </a:rPr>
              <a:t>Click to edit the outline text format</a:t>
            </a:r>
            <a:endParaRPr b="0" lang="en-N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latin typeface="Arial"/>
              </a:rPr>
              <a:t>Second Outline Level</a:t>
            </a:r>
            <a:endParaRPr b="0" lang="en-N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latin typeface="Arial"/>
              </a:rPr>
              <a:t>Third Outline Level</a:t>
            </a:r>
            <a:endParaRPr b="0" lang="en-N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latin typeface="Arial"/>
              </a:rPr>
              <a:t>Fourth Outline Level</a:t>
            </a:r>
            <a:endParaRPr b="0" lang="en-N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Fifth Outline Level</a:t>
            </a:r>
            <a:endParaRPr b="0" lang="en-N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Sixth Outline Level</a:t>
            </a:r>
            <a:endParaRPr b="0" lang="en-N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Seventh Outline Level</a:t>
            </a:r>
            <a:endParaRPr b="0" lang="en-N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NZ" sz="1800" spc="-1" strike="noStrike">
                <a:latin typeface="Arial"/>
              </a:rPr>
              <a:t>Click to edit the title text format</a:t>
            </a:r>
            <a:endParaRPr b="0" lang="en-NZ" sz="1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Click to edit the outline text format</a:t>
            </a:r>
            <a:endParaRPr b="0" lang="en-NZ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1800" spc="-1" strike="noStrike">
                <a:latin typeface="Arial"/>
              </a:rPr>
              <a:t>Second Outline Level</a:t>
            </a:r>
            <a:endParaRPr b="0" lang="en-NZ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Third Outline Level</a:t>
            </a:r>
            <a:endParaRPr b="0" lang="en-NZ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1800" spc="-1" strike="noStrike">
                <a:latin typeface="Arial"/>
              </a:rPr>
              <a:t>Fourth Outline Level</a:t>
            </a:r>
            <a:endParaRPr b="0" lang="en-NZ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Fifth Outline Level</a:t>
            </a:r>
            <a:endParaRPr b="0" lang="en-NZ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Sixth Outline Level</a:t>
            </a:r>
            <a:endParaRPr b="0" lang="en-NZ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Seventh Outline Level</a:t>
            </a:r>
            <a:endParaRPr b="0" lang="en-NZ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Click to edit the outline text format</a:t>
            </a:r>
            <a:endParaRPr b="0" lang="en-NZ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1800" spc="-1" strike="noStrike">
                <a:latin typeface="Arial"/>
              </a:rPr>
              <a:t>Second Outline Level</a:t>
            </a:r>
            <a:endParaRPr b="0" lang="en-NZ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Third Outline Level</a:t>
            </a:r>
            <a:endParaRPr b="0" lang="en-NZ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1800" spc="-1" strike="noStrike">
                <a:latin typeface="Arial"/>
              </a:rPr>
              <a:t>Fourth Outline Level</a:t>
            </a:r>
            <a:endParaRPr b="0" lang="en-NZ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Fifth Outline Level</a:t>
            </a:r>
            <a:endParaRPr b="0" lang="en-NZ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Sixth Outline Level</a:t>
            </a:r>
            <a:endParaRPr b="0" lang="en-NZ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Seventh Outline Level</a:t>
            </a:r>
            <a:endParaRPr b="0" lang="en-NZ" sz="18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ACE0534-F1C1-47F5-B0BC-57949415FBAA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NZ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Z" sz="4400" spc="-1" strike="noStrike">
                <a:latin typeface="Arial"/>
              </a:rPr>
              <a:t>Click to edit the title text format</a:t>
            </a:r>
            <a:endParaRPr b="0" lang="en-NZ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latin typeface="Arial"/>
              </a:rPr>
              <a:t>Click to edit the outline text format</a:t>
            </a:r>
            <a:endParaRPr b="0" lang="en-N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latin typeface="Arial"/>
              </a:rPr>
              <a:t>Second Outline Level</a:t>
            </a:r>
            <a:endParaRPr b="0" lang="en-N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latin typeface="Arial"/>
              </a:rPr>
              <a:t>Third Outline Level</a:t>
            </a:r>
            <a:endParaRPr b="0" lang="en-N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latin typeface="Arial"/>
              </a:rPr>
              <a:t>Fourth Outline Level</a:t>
            </a:r>
            <a:endParaRPr b="0" lang="en-N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Fifth Outline Level</a:t>
            </a:r>
            <a:endParaRPr b="0" lang="en-N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Sixth Outline Level</a:t>
            </a:r>
            <a:endParaRPr b="0" lang="en-N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Seventh Outline Level</a:t>
            </a:r>
            <a:endParaRPr b="0" lang="en-N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Z" sz="4400" spc="-1" strike="noStrike">
                <a:latin typeface="Arial"/>
              </a:rPr>
              <a:t>Click to edit the title text format</a:t>
            </a:r>
            <a:endParaRPr b="0" lang="en-NZ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latin typeface="Arial"/>
              </a:rPr>
              <a:t>Click to edit the outline text format</a:t>
            </a:r>
            <a:endParaRPr b="0" lang="en-N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latin typeface="Arial"/>
              </a:rPr>
              <a:t>Second Outline Level</a:t>
            </a:r>
            <a:endParaRPr b="0" lang="en-N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latin typeface="Arial"/>
              </a:rPr>
              <a:t>Third Outline Level</a:t>
            </a:r>
            <a:endParaRPr b="0" lang="en-N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latin typeface="Arial"/>
              </a:rPr>
              <a:t>Fourth Outline Level</a:t>
            </a:r>
            <a:endParaRPr b="0" lang="en-N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Fifth Outline Level</a:t>
            </a:r>
            <a:endParaRPr b="0" lang="en-N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Sixth Outline Level</a:t>
            </a:r>
            <a:endParaRPr b="0" lang="en-N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Seventh Outline Level</a:t>
            </a:r>
            <a:endParaRPr b="0" lang="en-N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F9B090B-58B0-4CA8-BF43-D6A561A20B51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NZ" sz="1000" spc="-1" strike="noStrike"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Z" sz="4400" spc="-1" strike="noStrike">
                <a:latin typeface="Arial"/>
              </a:rPr>
              <a:t>Click to edit the title text format</a:t>
            </a:r>
            <a:endParaRPr b="0" lang="en-NZ" sz="4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latin typeface="Arial"/>
              </a:rPr>
              <a:t>Click to edit the outline text format</a:t>
            </a:r>
            <a:endParaRPr b="0" lang="en-N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latin typeface="Arial"/>
              </a:rPr>
              <a:t>Second Outline Level</a:t>
            </a:r>
            <a:endParaRPr b="0" lang="en-N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latin typeface="Arial"/>
              </a:rPr>
              <a:t>Third Outline Level</a:t>
            </a:r>
            <a:endParaRPr b="0" lang="en-N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latin typeface="Arial"/>
              </a:rPr>
              <a:t>Fourth Outline Level</a:t>
            </a:r>
            <a:endParaRPr b="0" lang="en-N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Fifth Outline Level</a:t>
            </a:r>
            <a:endParaRPr b="0" lang="en-N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Sixth Outline Level</a:t>
            </a:r>
            <a:endParaRPr b="0" lang="en-N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Seventh Outline Level</a:t>
            </a:r>
            <a:endParaRPr b="0" lang="en-N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DC7727C-2B3D-473B-AE60-DB765209936F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NZ" sz="1000" spc="-1" strike="noStrike"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Z" sz="4400" spc="-1" strike="noStrike">
                <a:latin typeface="Arial"/>
              </a:rPr>
              <a:t>Click to edit the title text format</a:t>
            </a:r>
            <a:endParaRPr b="0" lang="en-NZ" sz="44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latin typeface="Arial"/>
              </a:rPr>
              <a:t>Click to edit the outline text format</a:t>
            </a:r>
            <a:endParaRPr b="0" lang="en-N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latin typeface="Arial"/>
              </a:rPr>
              <a:t>Second Outline Level</a:t>
            </a:r>
            <a:endParaRPr b="0" lang="en-N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latin typeface="Arial"/>
              </a:rPr>
              <a:t>Third Outline Level</a:t>
            </a:r>
            <a:endParaRPr b="0" lang="en-N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latin typeface="Arial"/>
              </a:rPr>
              <a:t>Fourth Outline Level</a:t>
            </a:r>
            <a:endParaRPr b="0" lang="en-N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Fifth Outline Level</a:t>
            </a:r>
            <a:endParaRPr b="0" lang="en-N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Sixth Outline Level</a:t>
            </a:r>
            <a:endParaRPr b="0" lang="en-N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Seventh Outline Level</a:t>
            </a:r>
            <a:endParaRPr b="0" lang="en-N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761D3D4-3BF0-4B90-A4F6-54349AB04856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NZ" sz="1000" spc="-1" strike="noStrike"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Z" sz="4400" spc="-1" strike="noStrike">
                <a:latin typeface="Arial"/>
              </a:rPr>
              <a:t>Click to edit the title text format</a:t>
            </a:r>
            <a:endParaRPr b="0" lang="en-NZ" sz="44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latin typeface="Arial"/>
              </a:rPr>
              <a:t>Click to edit the outline text format</a:t>
            </a:r>
            <a:endParaRPr b="0" lang="en-N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latin typeface="Arial"/>
              </a:rPr>
              <a:t>Second Outline Level</a:t>
            </a:r>
            <a:endParaRPr b="0" lang="en-N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latin typeface="Arial"/>
              </a:rPr>
              <a:t>Third Outline Level</a:t>
            </a:r>
            <a:endParaRPr b="0" lang="en-N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latin typeface="Arial"/>
              </a:rPr>
              <a:t>Fourth Outline Level</a:t>
            </a:r>
            <a:endParaRPr b="0" lang="en-N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Fifth Outline Level</a:t>
            </a:r>
            <a:endParaRPr b="0" lang="en-N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Sixth Outline Level</a:t>
            </a:r>
            <a:endParaRPr b="0" lang="en-N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Seventh Outline Level</a:t>
            </a:r>
            <a:endParaRPr b="0" lang="en-N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72;p92" descr=""/>
          <p:cNvPicPr/>
          <p:nvPr/>
        </p:nvPicPr>
        <p:blipFill>
          <a:blip r:embed="rId1"/>
          <a:srcRect l="0" t="5493" r="0" b="38718"/>
          <a:stretch/>
        </p:blipFill>
        <p:spPr>
          <a:xfrm>
            <a:off x="-75240" y="720"/>
            <a:ext cx="9218160" cy="5141880"/>
          </a:xfrm>
          <a:prstGeom prst="rect">
            <a:avLst/>
          </a:prstGeom>
          <a:ln w="0">
            <a:noFill/>
          </a:ln>
        </p:spPr>
      </p:pic>
      <p:sp>
        <p:nvSpPr>
          <p:cNvPr id="312" name="Google Shape;373;p92"/>
          <p:cNvSpPr/>
          <p:nvPr/>
        </p:nvSpPr>
        <p:spPr>
          <a:xfrm>
            <a:off x="433080" y="553680"/>
            <a:ext cx="4159800" cy="413640"/>
          </a:xfrm>
          <a:prstGeom prst="roundRect">
            <a:avLst>
              <a:gd name="adj" fmla="val 16667"/>
            </a:avLst>
          </a:prstGeom>
          <a:solidFill>
            <a:srgbClr val="740fb4"/>
          </a:solidFill>
          <a:ln w="0">
            <a:noFill/>
          </a:ln>
          <a:effectLst>
            <a:outerShdw blurRad="200160" dir="5400000" dist="28440" rotWithShape="0">
              <a:srgbClr val="000000">
                <a:alpha val="2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3" name="Google Shape;374;p92"/>
          <p:cNvSpPr/>
          <p:nvPr/>
        </p:nvSpPr>
        <p:spPr>
          <a:xfrm>
            <a:off x="433080" y="1386720"/>
            <a:ext cx="7582680" cy="33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100" spc="-1" strike="noStrike">
                <a:solidFill>
                  <a:srgbClr val="ffffff"/>
                </a:solidFill>
                <a:latin typeface="Roboto"/>
                <a:ea typeface="Roboto"/>
              </a:rPr>
              <a:t>Миграция существующей инфраструктуры серверов на новую топологию CLOS</a:t>
            </a:r>
            <a:endParaRPr b="0" lang="en-NZ" sz="4100" spc="-1" strike="noStrike">
              <a:latin typeface="Arial"/>
            </a:endParaRPr>
          </a:p>
        </p:txBody>
      </p:sp>
      <p:sp>
        <p:nvSpPr>
          <p:cNvPr id="314" name="Google Shape;375;p92"/>
          <p:cNvSpPr/>
          <p:nvPr/>
        </p:nvSpPr>
        <p:spPr>
          <a:xfrm>
            <a:off x="572040" y="553680"/>
            <a:ext cx="43394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4f4f6"/>
                </a:solidFill>
                <a:latin typeface="Roboto Medium"/>
                <a:ea typeface="Roboto Medium"/>
              </a:rPr>
              <a:t>Дизайн сетей ЦОД </a:t>
            </a:r>
            <a:endParaRPr b="0" lang="en-NZ" sz="1500" spc="-1" strike="noStrike">
              <a:latin typeface="Arial"/>
            </a:endParaRPr>
          </a:p>
        </p:txBody>
      </p:sp>
      <p:pic>
        <p:nvPicPr>
          <p:cNvPr id="315" name="Google Shape;376;p92" descr=""/>
          <p:cNvPicPr/>
          <p:nvPr/>
        </p:nvPicPr>
        <p:blipFill>
          <a:blip r:embed="rId2"/>
          <a:stretch/>
        </p:blipFill>
        <p:spPr>
          <a:xfrm>
            <a:off x="7913880" y="268920"/>
            <a:ext cx="820440" cy="282960"/>
          </a:xfrm>
          <a:prstGeom prst="rect">
            <a:avLst/>
          </a:prstGeom>
          <a:ln w="0">
            <a:noFill/>
          </a:ln>
        </p:spPr>
      </p:pic>
      <p:pic>
        <p:nvPicPr>
          <p:cNvPr id="316" name="Google Shape;377;p92" descr=""/>
          <p:cNvPicPr/>
          <p:nvPr/>
        </p:nvPicPr>
        <p:blipFill>
          <a:blip r:embed="rId3"/>
          <a:stretch/>
        </p:blipFill>
        <p:spPr>
          <a:xfrm>
            <a:off x="6807960" y="2113200"/>
            <a:ext cx="1785960" cy="284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0400" y="36000"/>
            <a:ext cx="8518680" cy="56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200" spc="-1" strike="noStrike">
                <a:solidFill>
                  <a:srgbClr val="000000"/>
                </a:solidFill>
                <a:latin typeface="Roboto"/>
                <a:ea typeface="Roboto"/>
              </a:rPr>
              <a:t>Настройка Overlay BGP на LEAF и Spine</a:t>
            </a:r>
            <a:endParaRPr b="0" lang="en-NZ" sz="2200" spc="-1" strike="noStrike"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972000" y="926280"/>
            <a:ext cx="5687640" cy="32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"/>
          <p:cNvSpPr/>
          <p:nvPr/>
        </p:nvSpPr>
        <p:spPr>
          <a:xfrm>
            <a:off x="720000" y="791640"/>
            <a:ext cx="5039640" cy="43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#Spine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 bgp &lt;ASN&gt;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router-id &lt;Loopback0&gt;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maximum-paths 4 ecmp 4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neighbor evpn peer group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neighbor evpn remote-as 64512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neighbor evpn update-source Loopback0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neighbor evpn route-reflector-client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neighbor evpn send-community extended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neighbor &lt;Leaf1 Loopback0&gt; peer group evpn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neighbor &lt;LeafX Loopback0&gt; peer group evpn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address-family evpn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neighbor evpn activate</a:t>
            </a:r>
            <a:endParaRPr b="0" lang="en-NZ" sz="1200" spc="-1" strike="noStrike"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4780440" y="810360"/>
            <a:ext cx="3643200" cy="404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#Leaf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 bgp &lt;ASN&gt;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router-id &lt;Loobpack0&gt;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maximum-paths 4 ecmp 4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neighbor evpn peer group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neighbor evpn remote-as &lt;ASN&gt;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neighbor evpn update-source Loopback0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neighbor evpn send-community extended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neighbor &lt;Spine1 Loopback0&gt; peer group evpn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neighbor &lt;SpineX Loopback0&gt; peer group evpn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address-family evpn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neighbor evpn activate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0400" y="36000"/>
            <a:ext cx="8518680" cy="56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200" spc="-1" strike="noStrike">
                <a:solidFill>
                  <a:srgbClr val="000000"/>
                </a:solidFill>
                <a:latin typeface="Roboto"/>
                <a:ea typeface="Roboto"/>
              </a:rPr>
              <a:t>Настройка VxLAN на LEAF и Spine</a:t>
            </a:r>
            <a:endParaRPr b="0" lang="en-NZ" sz="22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972000" y="926280"/>
            <a:ext cx="5687640" cy="32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"/>
          <p:cNvSpPr/>
          <p:nvPr/>
        </p:nvSpPr>
        <p:spPr>
          <a:xfrm>
            <a:off x="720000" y="791640"/>
            <a:ext cx="5039640" cy="43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#Spine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Vxlan1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vxlan source-interface Loopback100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vxlan udp-port 4789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vxlan vlan &lt;VLAN ID&gt; vni &lt;VNI&gt;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 bgp &lt;ASN&gt;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vlan &lt;VLAN ID&gt;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rd &lt;Loopback100&gt;:&lt;VNI&gt;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route-target both &lt;ASN&gt;:&lt;Rack1-VNI&gt;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route-target both &lt;ASN&gt;:&lt;Rack2-VNI&gt;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redistribute learned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NZ" sz="1200" spc="-1" strike="noStrike"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4780440" y="810360"/>
            <a:ext cx="3643200" cy="404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#Leaf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Vxlan1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vxlan source-interface Loopback100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vxlan udp-port 4789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vxlan vlan &lt;VLAN ID&gt; vni &lt;VNI&gt;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 bgp &lt;ASN&gt;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vlan &lt;VLAN ID&gt;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rd &lt;Loopback100&gt;:&lt;VNI&gt;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route-target both &lt;ASN&gt;:&lt;Rack-VNI&gt;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redistribute learned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NZ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500400" y="36000"/>
            <a:ext cx="8518680" cy="56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200" spc="-1" strike="noStrike">
                <a:solidFill>
                  <a:srgbClr val="000000"/>
                </a:solidFill>
                <a:latin typeface="Roboto"/>
                <a:ea typeface="Roboto"/>
              </a:rPr>
              <a:t>Состояние VXLAN на LEAF и Spine</a:t>
            </a:r>
            <a:endParaRPr b="0" lang="en-NZ" sz="2200" spc="-1" strike="noStrike"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108000" y="450360"/>
            <a:ext cx="4571640" cy="54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#Leaf_00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Leaf-00#show bgp evpn route-type mac-ip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Network                Next Hop              Metric  LocPref Weight  Path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      RD: 10.2.1.0:10010 mac-ip 0000.5e00.010a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10.2.1.0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      RD: 10.2.5.0:10010 mac-ip 0000.5e00.010a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10.2.5.0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      RD: 10.2.1.0:10020 mac-ip 0000.5e00.0114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10.2.1.0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      RD: 10.2.5.0:10020 mac-ip 0000.5e00.0114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10.2.5.0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      RD: 10.2.1.0:10030 mac-ip 0000.5e00.011e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10.2.1.0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      RD: 10.2.5.0:10030 mac-ip 0000.5e00.011e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10.2.5.0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      RD: 10.2.5.0:10010 mac-ip 5000.0045.abdf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10.2.5.0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      RD: 10.3.1.0:10010 mac-ip 5000.0072.8b31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-                     -       -  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      RD: 10.3.1.0:10020 mac-ip 5000.0072.8b31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-                     -       -  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&gt;Ec    RD: 10.3.5.0:10010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10.3.5.0              -       100     0       i Or-ID: 10.3.4.0 C-LST: 10.2.0.0 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 ec    RD: 10.3.5.0:10010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10.3.5.0              -       100     0       i Or-ID: 10.3.4.0 C-LST: 10.2.4.0 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&gt;Ec    RD: 10.3.5.0:10020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10.3.5.0              -       100     0       i Or-ID: 10.3.4.1 C-LST: 10.2.0.0 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 ec    RD: 10.3.5.0:10020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10.3.5.0              -       100     0       i Or-ID: 10.3.4.1 C-LST: 10.2.4.0 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&gt;Ec    RD: 10.3.5.0:10030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10.3.5.0              -       100     0       i Or-ID: 10.3.4.1 C-LST: 10.2.0.0 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 ec    RD: 10.3.5.0:10030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10.3.5.0              -       100     0       i Or-ID: 10.3.4.1 C-LST: 10.2.4.0 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800" spc="-1" strike="noStrike"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5580000" y="684000"/>
            <a:ext cx="2915280" cy="36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#Spine_0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Spine_0(config-router-bgp)#show bgp evpn route-type mac-ip 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Network                Next Hop              Metric  LocPref Weight  Path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      RD: 10.2.1.0:10010 mac-ip 0000.5e00.010a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-                     -       -  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      RD: 10.2.1.0:10020 mac-ip 0000.5e00.0114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-                     -       -  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      RD: 10.2.1.0:10030 mac-ip 0000.5e00.011e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-                     -       -  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&gt;Ec    RD: 10.3.1.0:10010 mac-ip 5000.0072.8b31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10.3.1.0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 ec    RD: 10.3.1.0:10010 mac-ip 5000.0072.8b31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10.3.1.0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      RD: 10.3.1.0:10020 mac-ip 5000.0072.8b31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10.3.1.0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      RD: 10.3.5.0:10010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10.3.5.0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      RD: 10.3.5.0:10020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10.3.5.0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* &gt;      RD: 10.3.5.0:10030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10.3.5.0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NZ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0400" y="36000"/>
            <a:ext cx="8518680" cy="56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200" spc="-1" strike="noStrike">
                <a:solidFill>
                  <a:srgbClr val="000000"/>
                </a:solidFill>
                <a:latin typeface="Roboto"/>
                <a:ea typeface="Roboto"/>
              </a:rPr>
              <a:t>Состояние VXLAN на LEAF и Spine</a:t>
            </a:r>
            <a:endParaRPr b="0" lang="en-NZ" sz="2200" spc="-1" strike="noStrike"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>
            <a:off x="360000" y="926280"/>
            <a:ext cx="8458560" cy="39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"/>
          <p:cNvSpPr/>
          <p:nvPr/>
        </p:nvSpPr>
        <p:spPr>
          <a:xfrm>
            <a:off x="496440" y="720000"/>
            <a:ext cx="5983200" cy="42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#Leaf_00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Leaf-00#show interfaces vxlan1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Vxlan1 is up, line protocol is up (connected)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Hardware is Vxlan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Source interface is Loopback100 and is active with 10.3.1.0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Listening on UDP port 4789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Replication/Flood Mode is headend with Flood List Source: EVPN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Remote MAC learning via EVPN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VNI mapping to VLANs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Static VLAN to VNI mapping is 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[10, 10010]       [20, 10020]       [30, 10030]      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Note: All Dynamic VLANs used by VCS are internal VLANs.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Use 'show vxlan vni' for details.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Static VRF to VNI mapping is not configured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Headend replication flood vtep list is: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10 10.2.5.0        10.2.1.0        10.3.5.0       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20 10.2.5.0        10.2.1.0       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30 10.2.5.0        10.2.1.0       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MLAG Shared Router MAC is 0000.0000.0000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0400" y="36000"/>
            <a:ext cx="8518680" cy="56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200" spc="-1" strike="noStrike">
                <a:solidFill>
                  <a:srgbClr val="000000"/>
                </a:solidFill>
                <a:latin typeface="Roboto"/>
                <a:ea typeface="Roboto"/>
              </a:rPr>
              <a:t>Проверка связности на примере Node-0-00</a:t>
            </a:r>
            <a:endParaRPr b="0" lang="en-NZ" sz="22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360000" y="926280"/>
            <a:ext cx="8458560" cy="39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"/>
          <p:cNvSpPr/>
          <p:nvPr/>
        </p:nvSpPr>
        <p:spPr>
          <a:xfrm>
            <a:off x="216000" y="590400"/>
            <a:ext cx="4211280" cy="377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#Пинг до VRRP IP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Node-0-00#ping 172.16.10.254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PING 172.16.10.254 (172.16.10.254) 72(100) bytes of data.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80 bytes from 172.16.10.254: icmp_seq=1 ttl=64 time=1484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80 bytes from 172.16.10.254: icmp_seq=2 ttl=64 time=1458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80 bytes from 172.16.10.254: icmp_seq=3 ttl=64 time=1524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80 bytes from 172.16.10.254: icmp_seq=4 ttl=64 time=1549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80 bytes from 172.16.10.254: icmp_seq=5 ttl=64 time=1618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#Пинг до соседей в mgmt (vlan 10)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Node-0-00#ping 172.16.10.2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PING 172.16.10.2 (172.16.10.2) 72(100) bytes of data.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80 bytes from 172.16.10.2: icmp_seq=1 ttl=64 time=550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80 bytes from 172.16.10.2: icmp_seq=2 ttl=64 time=555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80 bytes from 172.16.10.2: icmp_seq=3 ttl=64 time=705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80 bytes from 172.16.10.2: icmp_seq=4 ttl=64 time=705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80 bytes from 172.16.10.2: icmp_seq=5 ttl=64 time=772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--- 172.16.10.2 ping statistics ---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5 packets transmitted, 5 received, 0% packet loss, time 101ms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rtt min/avg/max/mdev = 550.458/658.009/772.340/89.020 ms, pipe 5, ipg/ewma 25.309/610.483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4996440" y="604800"/>
            <a:ext cx="3822840" cy="221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#Ping до соседей в VLAN 20 (Internal) VLAN 30 (DMZ)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Node-0-00#ping 172.16.20.2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PING 172.16.20.2 (172.16.20.2) 72(100) bytes of data.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--- 172.16.20.2 ping statistics ---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5 packets transmitted, 0 received, 100% packet loss, time 66ms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Node-0-00#ping 172.16.30.2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PING 172.16.30.2 (172.16.30.2) 72(100) bytes of data.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--- 172.16.30.2 ping statistics ---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5 packets transmitted, 0 received, 100% packet loss, time 69ms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solidFill>
                  <a:srgbClr val="000000"/>
                </a:solidFill>
                <a:latin typeface="Arial"/>
                <a:ea typeface="DejaVu Sans"/>
              </a:rPr>
              <a:t>Node-0-00#</a:t>
            </a:r>
            <a:endParaRPr b="0" lang="en-NZ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80600" y="330840"/>
            <a:ext cx="8518680" cy="74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endParaRPr b="0" lang="en-NZ" sz="3400" spc="-1" strike="noStrike">
              <a:latin typeface="Arial"/>
            </a:endParaRPr>
          </a:p>
        </p:txBody>
      </p:sp>
      <p:sp>
        <p:nvSpPr>
          <p:cNvPr id="367" name=""/>
          <p:cNvSpPr/>
          <p:nvPr/>
        </p:nvSpPr>
        <p:spPr>
          <a:xfrm>
            <a:off x="180000" y="1225440"/>
            <a:ext cx="8819280" cy="337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NZ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Выяснилось, что OSPF в связи с меньшей гибкость, по сравнению с BGP меньше подходит для крупных ЦОД в связи с большой   таблицей маршрутизацией и риском израсходования TCAM</a:t>
            </a:r>
            <a:endParaRPr b="0" lang="en-NZ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Проект занял несколько недель. Пытался его как можно сильнее адаптировать к реальным задачам</a:t>
            </a:r>
            <a:endParaRPr b="0" lang="en-NZ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Полезными оказался ня 10 из 10, много чего нового узнал</a:t>
            </a:r>
            <a:endParaRPr b="0" lang="en-NZ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На ближаешее время буду собирать новый ЦОД а также расширять применение VxLAN в сети провайдера</a:t>
            </a:r>
            <a:endParaRPr b="0" lang="en-NZ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447;p100" descr=""/>
          <p:cNvPicPr/>
          <p:nvPr/>
        </p:nvPicPr>
        <p:blipFill>
          <a:blip r:embed="rId1"/>
          <a:srcRect l="10875" t="0" r="0" b="29924"/>
          <a:stretch/>
        </p:blipFill>
        <p:spPr>
          <a:xfrm>
            <a:off x="-75960" y="0"/>
            <a:ext cx="9406800" cy="5141880"/>
          </a:xfrm>
          <a:prstGeom prst="rect">
            <a:avLst/>
          </a:prstGeom>
          <a:ln w="0">
            <a:noFill/>
          </a:ln>
        </p:spPr>
      </p:pic>
      <p:sp>
        <p:nvSpPr>
          <p:cNvPr id="369" name="Google Shape;448;p100"/>
          <p:cNvSpPr/>
          <p:nvPr/>
        </p:nvSpPr>
        <p:spPr>
          <a:xfrm>
            <a:off x="387000" y="1844640"/>
            <a:ext cx="7582680" cy="12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ffffff"/>
                </a:solidFill>
                <a:latin typeface="Roboto"/>
                <a:ea typeface="Roboto"/>
              </a:rPr>
              <a:t>Вопросы и рекомендации</a:t>
            </a:r>
            <a:endParaRPr b="0" lang="en-NZ" sz="4000" spc="-1" strike="noStrike">
              <a:latin typeface="Arial"/>
            </a:endParaRPr>
          </a:p>
        </p:txBody>
      </p:sp>
      <p:sp>
        <p:nvSpPr>
          <p:cNvPr id="370" name="Google Shape;449;p100"/>
          <p:cNvSpPr/>
          <p:nvPr/>
        </p:nvSpPr>
        <p:spPr>
          <a:xfrm>
            <a:off x="1214640" y="3061800"/>
            <a:ext cx="19256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если есть вопросы</a:t>
            </a:r>
            <a:endParaRPr b="0" lang="en-NZ" sz="1500" spc="-1" strike="noStrike">
              <a:latin typeface="Arial"/>
            </a:endParaRPr>
          </a:p>
        </p:txBody>
      </p:sp>
      <p:sp>
        <p:nvSpPr>
          <p:cNvPr id="371" name="Google Shape;450;p100"/>
          <p:cNvSpPr/>
          <p:nvPr/>
        </p:nvSpPr>
        <p:spPr>
          <a:xfrm>
            <a:off x="4934880" y="3061800"/>
            <a:ext cx="214416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если вопросов нет</a:t>
            </a:r>
            <a:endParaRPr b="0" lang="en-NZ" sz="1500" spc="-1" strike="noStrike">
              <a:latin typeface="Arial"/>
            </a:endParaRPr>
          </a:p>
        </p:txBody>
      </p:sp>
      <p:sp>
        <p:nvSpPr>
          <p:cNvPr id="372" name="Google Shape;451;p100"/>
          <p:cNvSpPr/>
          <p:nvPr/>
        </p:nvSpPr>
        <p:spPr>
          <a:xfrm>
            <a:off x="722880" y="2846520"/>
            <a:ext cx="489960" cy="8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300" spc="-1" strike="noStrike">
                <a:solidFill>
                  <a:srgbClr val="ffffff"/>
                </a:solidFill>
                <a:latin typeface="Roboto"/>
                <a:ea typeface="Roboto"/>
              </a:rPr>
              <a:t>+</a:t>
            </a:r>
            <a:endParaRPr b="0" lang="en-NZ" sz="4300" spc="-1" strike="noStrike">
              <a:latin typeface="Arial"/>
            </a:endParaRPr>
          </a:p>
        </p:txBody>
      </p:sp>
      <p:sp>
        <p:nvSpPr>
          <p:cNvPr id="373" name="Google Shape;452;p100"/>
          <p:cNvSpPr/>
          <p:nvPr/>
        </p:nvSpPr>
        <p:spPr>
          <a:xfrm>
            <a:off x="4443480" y="2846520"/>
            <a:ext cx="489960" cy="8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300" spc="-1" strike="noStrike">
                <a:solidFill>
                  <a:srgbClr val="ffffff"/>
                </a:solidFill>
                <a:latin typeface="Roboto"/>
                <a:ea typeface="Roboto"/>
              </a:rPr>
              <a:t>– </a:t>
            </a:r>
            <a:endParaRPr b="0" lang="en-NZ" sz="4300" spc="-1" strike="noStrike">
              <a:latin typeface="Arial"/>
            </a:endParaRPr>
          </a:p>
        </p:txBody>
      </p:sp>
      <p:grpSp>
        <p:nvGrpSpPr>
          <p:cNvPr id="374" name="Google Shape;453;p100"/>
          <p:cNvGrpSpPr/>
          <p:nvPr/>
        </p:nvGrpSpPr>
        <p:grpSpPr>
          <a:xfrm>
            <a:off x="5573520" y="528480"/>
            <a:ext cx="3354480" cy="1251720"/>
            <a:chOff x="5573520" y="528480"/>
            <a:chExt cx="3354480" cy="1251720"/>
          </a:xfrm>
        </p:grpSpPr>
        <p:pic>
          <p:nvPicPr>
            <p:cNvPr id="375" name="Google Shape;454;p100" descr=""/>
            <p:cNvPicPr/>
            <p:nvPr/>
          </p:nvPicPr>
          <p:blipFill>
            <a:blip r:embed="rId2"/>
            <a:stretch/>
          </p:blipFill>
          <p:spPr>
            <a:xfrm>
              <a:off x="5573520" y="528480"/>
              <a:ext cx="3354480" cy="1234800"/>
            </a:xfrm>
            <a:prstGeom prst="rect">
              <a:avLst/>
            </a:prstGeom>
            <a:ln w="0">
              <a:noFill/>
            </a:ln>
            <a:effectLst>
              <a:outerShdw blurRad="200160" dir="4197285" dist="28357" rotWithShape="0">
                <a:srgbClr val="000000">
                  <a:alpha val="30000"/>
                </a:srgbClr>
              </a:outerShdw>
            </a:effectLst>
          </p:spPr>
        </p:pic>
        <p:sp>
          <p:nvSpPr>
            <p:cNvPr id="376" name="Google Shape;455;p100"/>
            <p:cNvSpPr/>
            <p:nvPr/>
          </p:nvSpPr>
          <p:spPr>
            <a:xfrm>
              <a:off x="6077880" y="685080"/>
              <a:ext cx="2677680" cy="1095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  <a:tabLst>
                  <a:tab algn="l" pos="0"/>
                </a:tabLst>
              </a:pPr>
              <a:r>
                <a:rPr b="0" lang="ru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Ответьте на вопросы одногруппников и преподавателей и получите обратную связь на свою работу</a:t>
              </a:r>
              <a:endParaRPr b="0" lang="en-NZ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460;p101" descr=""/>
          <p:cNvPicPr/>
          <p:nvPr/>
        </p:nvPicPr>
        <p:blipFill>
          <a:blip r:embed="rId1"/>
          <a:srcRect l="0" t="5493" r="0" b="38718"/>
          <a:stretch/>
        </p:blipFill>
        <p:spPr>
          <a:xfrm>
            <a:off x="-75960" y="0"/>
            <a:ext cx="9218160" cy="5141880"/>
          </a:xfrm>
          <a:prstGeom prst="rect">
            <a:avLst/>
          </a:prstGeom>
          <a:ln w="0">
            <a:noFill/>
          </a:ln>
        </p:spPr>
      </p:pic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28920" y="1932480"/>
            <a:ext cx="7293240" cy="1954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50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endParaRPr b="0" lang="en-NZ" sz="5000" spc="-1" strike="noStrike">
              <a:latin typeface="Arial"/>
            </a:endParaRPr>
          </a:p>
        </p:txBody>
      </p:sp>
      <p:pic>
        <p:nvPicPr>
          <p:cNvPr id="379" name="Google Shape;462;p101" descr=""/>
          <p:cNvPicPr/>
          <p:nvPr/>
        </p:nvPicPr>
        <p:blipFill>
          <a:blip r:embed="rId2"/>
          <a:stretch/>
        </p:blipFill>
        <p:spPr>
          <a:xfrm>
            <a:off x="7328160" y="1616760"/>
            <a:ext cx="594360" cy="59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744120" y="1422720"/>
            <a:ext cx="7933680" cy="1400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en-NZ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en-NZ" sz="4000" spc="-1" strike="noStrike">
              <a:latin typeface="Arial"/>
            </a:endParaRPr>
          </a:p>
        </p:txBody>
      </p:sp>
      <p:pic>
        <p:nvPicPr>
          <p:cNvPr id="318" name="Google Shape;383;p93" descr=""/>
          <p:cNvPicPr/>
          <p:nvPr/>
        </p:nvPicPr>
        <p:blipFill>
          <a:blip r:embed="rId1"/>
          <a:stretch/>
        </p:blipFill>
        <p:spPr>
          <a:xfrm>
            <a:off x="1544040" y="3841200"/>
            <a:ext cx="543960" cy="543960"/>
          </a:xfrm>
          <a:prstGeom prst="rect">
            <a:avLst/>
          </a:prstGeom>
          <a:ln w="0">
            <a:noFill/>
          </a:ln>
        </p:spPr>
      </p:pic>
      <p:pic>
        <p:nvPicPr>
          <p:cNvPr id="319" name="Google Shape;384;p93" descr=""/>
          <p:cNvPicPr/>
          <p:nvPr/>
        </p:nvPicPr>
        <p:blipFill>
          <a:blip r:embed="rId2"/>
          <a:stretch/>
        </p:blipFill>
        <p:spPr>
          <a:xfrm>
            <a:off x="825480" y="3890880"/>
            <a:ext cx="535320" cy="53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51868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br>
              <a:rPr sz="3000"/>
            </a:b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Тема: </a:t>
            </a:r>
            <a:br>
              <a:rPr sz="3000"/>
            </a:br>
            <a:r>
              <a:rPr b="1" lang="ru" sz="4100" spc="-1" strike="noStrike">
                <a:solidFill>
                  <a:srgbClr val="000000"/>
                </a:solidFill>
                <a:latin typeface="Roboto"/>
                <a:ea typeface="Roboto"/>
              </a:rPr>
              <a:t>Миграция существующей инфраструктуры серверов на новую топологию CLOS</a:t>
            </a:r>
            <a:br>
              <a:rPr sz="4100"/>
            </a:br>
            <a:br>
              <a:rPr sz="3200"/>
            </a:br>
            <a:br>
              <a:rPr sz="4100"/>
            </a:br>
            <a:endParaRPr b="0" lang="en-NZ" sz="4100" spc="-1" strike="noStrike">
              <a:latin typeface="Arial"/>
            </a:endParaRPr>
          </a:p>
        </p:txBody>
      </p:sp>
      <p:sp>
        <p:nvSpPr>
          <p:cNvPr id="321" name="Google Shape;391;p94"/>
          <p:cNvSpPr/>
          <p:nvPr/>
        </p:nvSpPr>
        <p:spPr>
          <a:xfrm>
            <a:off x="4743720" y="3780000"/>
            <a:ext cx="3700080" cy="3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300" spc="-1" strike="noStrike">
                <a:solidFill>
                  <a:srgbClr val="9857f3"/>
                </a:solidFill>
                <a:latin typeface="Roboto"/>
                <a:ea typeface="Roboto"/>
              </a:rPr>
              <a:t>Николай </a:t>
            </a:r>
            <a:endParaRPr b="0" lang="en-NZ" sz="2300" spc="-1" strike="noStrike">
              <a:latin typeface="Arial"/>
            </a:endParaRPr>
          </a:p>
        </p:txBody>
      </p:sp>
      <p:sp>
        <p:nvSpPr>
          <p:cNvPr id="322" name="Google Shape;392;p94"/>
          <p:cNvSpPr/>
          <p:nvPr/>
        </p:nvSpPr>
        <p:spPr>
          <a:xfrm>
            <a:off x="4779720" y="4154400"/>
            <a:ext cx="2095920" cy="4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Сетевой инженер</a:t>
            </a:r>
            <a:endParaRPr b="0" lang="en-NZ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38560" y="348840"/>
            <a:ext cx="8518680" cy="1040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en-NZ" sz="3100" spc="-1" strike="noStrike">
              <a:latin typeface="Arial"/>
            </a:endParaRPr>
          </a:p>
        </p:txBody>
      </p:sp>
      <p:sp>
        <p:nvSpPr>
          <p:cNvPr id="324" name="Google Shape;398;p95"/>
          <p:cNvSpPr/>
          <p:nvPr/>
        </p:nvSpPr>
        <p:spPr>
          <a:xfrm>
            <a:off x="1137960" y="1491480"/>
            <a:ext cx="3383280" cy="37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0">
            <a:noFill/>
          </a:ln>
          <a:effectLst>
            <a:outerShdw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8400" bIns="3384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Цель и задачи проекта</a:t>
            </a:r>
            <a:endParaRPr b="0" lang="en-NZ" sz="1400" spc="-1" strike="noStrike">
              <a:latin typeface="Arial"/>
            </a:endParaRPr>
          </a:p>
        </p:txBody>
      </p:sp>
      <p:sp>
        <p:nvSpPr>
          <p:cNvPr id="325" name="Google Shape;399;p95"/>
          <p:cNvSpPr/>
          <p:nvPr/>
        </p:nvSpPr>
        <p:spPr>
          <a:xfrm>
            <a:off x="1137960" y="2071440"/>
            <a:ext cx="3383280" cy="37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0">
            <a:noFill/>
          </a:ln>
          <a:effectLst>
            <a:outerShdw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8400" bIns="3384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Какие технологии использовались</a:t>
            </a:r>
            <a:endParaRPr b="0" lang="en-NZ" sz="1400" spc="-1" strike="noStrike">
              <a:latin typeface="Arial"/>
            </a:endParaRPr>
          </a:p>
        </p:txBody>
      </p:sp>
      <p:sp>
        <p:nvSpPr>
          <p:cNvPr id="326" name="Google Shape;400;p95"/>
          <p:cNvSpPr/>
          <p:nvPr/>
        </p:nvSpPr>
        <p:spPr>
          <a:xfrm>
            <a:off x="1137960" y="2651760"/>
            <a:ext cx="3383280" cy="37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0">
            <a:noFill/>
          </a:ln>
          <a:effectLst>
            <a:outerShdw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8400" bIns="3384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NZ" sz="1400" spc="-1" strike="noStrike">
              <a:latin typeface="Arial"/>
            </a:endParaRPr>
          </a:p>
        </p:txBody>
      </p:sp>
      <p:sp>
        <p:nvSpPr>
          <p:cNvPr id="327" name="Google Shape;401;p95"/>
          <p:cNvSpPr/>
          <p:nvPr/>
        </p:nvSpPr>
        <p:spPr>
          <a:xfrm>
            <a:off x="1137960" y="3246120"/>
            <a:ext cx="3383280" cy="37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0">
            <a:noFill/>
          </a:ln>
          <a:effectLst>
            <a:outerShdw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8400" bIns="3384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endParaRPr b="0" lang="en-NZ" sz="1400" spc="-1" strike="noStrike">
              <a:latin typeface="Arial"/>
            </a:endParaRPr>
          </a:p>
        </p:txBody>
      </p:sp>
      <p:sp>
        <p:nvSpPr>
          <p:cNvPr id="328" name="Google Shape;402;p95"/>
          <p:cNvSpPr/>
          <p:nvPr/>
        </p:nvSpPr>
        <p:spPr>
          <a:xfrm>
            <a:off x="1137960" y="1679400"/>
            <a:ext cx="360" cy="578520"/>
          </a:xfrm>
          <a:prstGeom prst="bentConnector3">
            <a:avLst>
              <a:gd name="adj1" fmla="val -39687500"/>
            </a:avLst>
          </a:prstGeom>
          <a:noFill/>
          <a:ln w="9360">
            <a:solidFill>
              <a:srgbClr val="9857f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Google Shape;403;p95"/>
          <p:cNvSpPr/>
          <p:nvPr/>
        </p:nvSpPr>
        <p:spPr>
          <a:xfrm>
            <a:off x="1137960" y="2259720"/>
            <a:ext cx="360" cy="578520"/>
          </a:xfrm>
          <a:prstGeom prst="bentConnector3">
            <a:avLst>
              <a:gd name="adj1" fmla="val -39687500"/>
            </a:avLst>
          </a:prstGeom>
          <a:noFill/>
          <a:ln w="9360">
            <a:solidFill>
              <a:srgbClr val="9857f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Google Shape;404;p95"/>
          <p:cNvSpPr/>
          <p:nvPr/>
        </p:nvSpPr>
        <p:spPr>
          <a:xfrm>
            <a:off x="1137960" y="2839680"/>
            <a:ext cx="360" cy="592920"/>
          </a:xfrm>
          <a:prstGeom prst="bentConnector3">
            <a:avLst>
              <a:gd name="adj1" fmla="val -39687500"/>
            </a:avLst>
          </a:prstGeom>
          <a:noFill/>
          <a:ln w="9360">
            <a:solidFill>
              <a:srgbClr val="9857f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Google Shape;405;p95"/>
          <p:cNvSpPr/>
          <p:nvPr/>
        </p:nvSpPr>
        <p:spPr>
          <a:xfrm>
            <a:off x="1137960" y="3434400"/>
            <a:ext cx="360" cy="524880"/>
          </a:xfrm>
          <a:prstGeom prst="bentConnector3">
            <a:avLst>
              <a:gd name="adj1" fmla="val -39687500"/>
            </a:avLst>
          </a:prstGeom>
          <a:noFill/>
          <a:ln w="9360">
            <a:solidFill>
              <a:srgbClr val="9857f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Google Shape;406;p95"/>
          <p:cNvSpPr/>
          <p:nvPr/>
        </p:nvSpPr>
        <p:spPr>
          <a:xfrm>
            <a:off x="1137960" y="3772800"/>
            <a:ext cx="3383280" cy="374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0">
            <a:noFill/>
          </a:ln>
          <a:effectLst>
            <a:outerShdw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8400" bIns="3384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Вопросы и рекомендации</a:t>
            </a:r>
            <a:endParaRPr b="0" lang="en-NZ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411;p96"/>
          <p:cNvSpPr/>
          <p:nvPr/>
        </p:nvSpPr>
        <p:spPr>
          <a:xfrm>
            <a:off x="560520" y="324720"/>
            <a:ext cx="8518680" cy="13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Цель и задачи проекта</a:t>
            </a:r>
            <a:endParaRPr b="0" lang="en-NZ" sz="3000" spc="-1" strike="noStrike">
              <a:latin typeface="Arial"/>
            </a:endParaRPr>
          </a:p>
        </p:txBody>
      </p:sp>
      <p:sp>
        <p:nvSpPr>
          <p:cNvPr id="334" name=""/>
          <p:cNvSpPr/>
          <p:nvPr/>
        </p:nvSpPr>
        <p:spPr>
          <a:xfrm>
            <a:off x="360720" y="1766880"/>
            <a:ext cx="8458560" cy="20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 новой сети ДЦ для 20ти серверов 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Обеспечить возможносить миграции сервисов в новую среду виртуализации Proxmon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Возможность масштабирования инфраструктуры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Обеспечить отказоустойчивость сервисов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Обеспечить изоляцию между сервисными и административными сетями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Интегрировать в существующее адресное пространство</a:t>
            </a:r>
            <a:endParaRPr b="0" lang="en-NZ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Какие технологии использовались</a:t>
            </a:r>
            <a:endParaRPr b="0" lang="en-NZ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NZ" sz="3000" spc="-1" strike="noStrike">
              <a:latin typeface="Arial"/>
            </a:endParaRPr>
          </a:p>
        </p:txBody>
      </p:sp>
      <p:sp>
        <p:nvSpPr>
          <p:cNvPr id="336" name=""/>
          <p:cNvSpPr/>
          <p:nvPr/>
        </p:nvSpPr>
        <p:spPr>
          <a:xfrm>
            <a:off x="360720" y="1826280"/>
            <a:ext cx="8278560" cy="21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Топология CLOS.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OSPF, BGP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Ceph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MLAG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EVPN VxLAN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VRRP passive</a:t>
            </a:r>
            <a:endParaRPr b="0" lang="en-NZ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0400" y="6840"/>
            <a:ext cx="8518680" cy="56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NZ" sz="3000" spc="-1" strike="noStrike">
              <a:latin typeface="Arial"/>
            </a:endParaRPr>
          </a:p>
        </p:txBody>
      </p:sp>
      <p:sp>
        <p:nvSpPr>
          <p:cNvPr id="338" name="PlaceHolder 3"/>
          <p:cNvSpPr/>
          <p:nvPr/>
        </p:nvSpPr>
        <p:spPr>
          <a:xfrm>
            <a:off x="3060000" y="720000"/>
            <a:ext cx="269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Roboto"/>
                <a:ea typeface="Roboto"/>
              </a:rPr>
              <a:t>Планируема сеть</a:t>
            </a:r>
            <a:endParaRPr b="0" lang="en-NZ" sz="1300" spc="-1" strike="noStrike">
              <a:latin typeface="Arial"/>
            </a:endParaRPr>
          </a:p>
        </p:txBody>
      </p:sp>
      <p:sp>
        <p:nvSpPr>
          <p:cNvPr id="339" name="PlaceHolder 4"/>
          <p:cNvSpPr/>
          <p:nvPr/>
        </p:nvSpPr>
        <p:spPr>
          <a:xfrm>
            <a:off x="4980240" y="900000"/>
            <a:ext cx="31186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9280" bIns="3592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Roboto"/>
                <a:ea typeface="Roboto"/>
              </a:rPr>
              <a:t>Сеть в виртуальной среде</a:t>
            </a:r>
            <a:endParaRPr b="0" lang="en-NZ" sz="1300" spc="-1" strike="noStrike"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1368000" y="1116000"/>
            <a:ext cx="5903640" cy="391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0400" y="6840"/>
            <a:ext cx="8518680" cy="56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NZ" sz="30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900000" y="1134360"/>
            <a:ext cx="7174440" cy="3905280"/>
          </a:xfrm>
          <a:prstGeom prst="rect">
            <a:avLst/>
          </a:prstGeom>
          <a:ln w="0">
            <a:noFill/>
          </a:ln>
        </p:spPr>
      </p:pic>
      <p:sp>
        <p:nvSpPr>
          <p:cNvPr id="343" name="PlaceHolder 9"/>
          <p:cNvSpPr/>
          <p:nvPr/>
        </p:nvSpPr>
        <p:spPr>
          <a:xfrm>
            <a:off x="2820240" y="612000"/>
            <a:ext cx="31186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9280" bIns="3592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Roboto"/>
                <a:ea typeface="Roboto"/>
              </a:rPr>
              <a:t>Сеть в виртуальной среде</a:t>
            </a:r>
            <a:endParaRPr b="0" lang="en-NZ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0400" y="36000"/>
            <a:ext cx="8518680" cy="56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200" spc="-1" strike="noStrike">
                <a:solidFill>
                  <a:srgbClr val="000000"/>
                </a:solidFill>
                <a:latin typeface="Roboto"/>
                <a:ea typeface="Roboto"/>
              </a:rPr>
              <a:t>Настройка Underlay OSPF на LEAF и Spine</a:t>
            </a:r>
            <a:endParaRPr b="0" lang="en-NZ" sz="22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972000" y="926280"/>
            <a:ext cx="3059640" cy="32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"/>
          <p:cNvSpPr/>
          <p:nvPr/>
        </p:nvSpPr>
        <p:spPr>
          <a:xfrm>
            <a:off x="720000" y="791640"/>
            <a:ext cx="3419640" cy="43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#Spine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irouter ospf 1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router-id &lt;Loopback0&gt;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passive-interface default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 passive-interface &lt;ports_to_leaf&gt;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Loopback0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ip ospf area 0.0.0.0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Loopback100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ip ospf area 0.0.0.0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&lt;port_to_leaf&gt;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ip ospf area 0.0.0.0</a:t>
            </a:r>
            <a:endParaRPr b="0" lang="en-NZ" sz="12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4780440" y="810360"/>
            <a:ext cx="3643200" cy="404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#Leaf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 ospf 1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router-id &lt;Loopback0&gt;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passive-interface default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 passive-interface &lt;ports_to_spines&gt;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area &lt;Loopback100&gt; nssa no-summary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area &lt;Loopback100&gt; range &lt;area subnet&gt;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max-lsa 12000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Loopback0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ip ospf area &lt;Loopback100&gt;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Loopback100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ip ospf area &lt;Loopback100&gt;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&lt;port_to_spine&gt;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ip ospf area 0.0.0.0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4093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NZ" sz="1200" spc="-1" strike="noStrike">
                <a:solidFill>
                  <a:srgbClr val="000000"/>
                </a:solidFill>
                <a:latin typeface="Arial"/>
                <a:ea typeface="DejaVu Sans"/>
              </a:rPr>
              <a:t>ip ospf area &lt;Loopback100&gt;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en-NZ</dc:language>
  <cp:lastModifiedBy/>
  <dcterms:modified xsi:type="dcterms:W3CDTF">2025-02-11T16:57:06Z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