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42E5BD4-1240-4B36-BF49-37BC6B2FFE57}" type="datetimeFigureOut">
              <a:rPr lang="en-US" smtClean="0"/>
              <a:t>7/31/2023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6695C4-56F5-47B6-878D-4B23A8E02C1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143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5BD4-1240-4B36-BF49-37BC6B2FFE57}"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182686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5BD4-1240-4B36-BF49-37BC6B2FFE57}"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356099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5BD4-1240-4B36-BF49-37BC6B2FFE57}"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296654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E5BD4-1240-4B36-BF49-37BC6B2FFE57}"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695C4-56F5-47B6-878D-4B23A8E02C1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26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E5BD4-1240-4B36-BF49-37BC6B2FFE57}"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104489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E5BD4-1240-4B36-BF49-37BC6B2FFE57}" type="datetimeFigureOut">
              <a:rPr lang="en-US" smtClean="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204343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E5BD4-1240-4B36-BF49-37BC6B2FFE57}" type="datetimeFigureOut">
              <a:rPr lang="en-US" smtClean="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422937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E5BD4-1240-4B36-BF49-37BC6B2FFE57}" type="datetimeFigureOut">
              <a:rPr lang="en-US" smtClean="0"/>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137845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E5BD4-1240-4B36-BF49-37BC6B2FFE57}"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213660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E5BD4-1240-4B36-BF49-37BC6B2FFE57}"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695C4-56F5-47B6-878D-4B23A8E02C1E}" type="slidenum">
              <a:rPr lang="en-US" smtClean="0"/>
              <a:t>‹#›</a:t>
            </a:fld>
            <a:endParaRPr lang="en-US"/>
          </a:p>
        </p:txBody>
      </p:sp>
    </p:spTree>
    <p:extLst>
      <p:ext uri="{BB962C8B-B14F-4D97-AF65-F5344CB8AC3E}">
        <p14:creationId xmlns:p14="http://schemas.microsoft.com/office/powerpoint/2010/main" val="8145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42E5BD4-1240-4B36-BF49-37BC6B2FFE57}" type="datetimeFigureOut">
              <a:rPr lang="en-US" smtClean="0"/>
              <a:t>7/31/2023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6695C4-56F5-47B6-878D-4B23A8E02C1E}" type="slidenum">
              <a:rPr lang="en-US" smtClean="0"/>
              <a:t>‹#›</a:t>
            </a:fld>
            <a:endParaRPr lang="en-US"/>
          </a:p>
        </p:txBody>
      </p:sp>
    </p:spTree>
    <p:extLst>
      <p:ext uri="{BB962C8B-B14F-4D97-AF65-F5344CB8AC3E}">
        <p14:creationId xmlns:p14="http://schemas.microsoft.com/office/powerpoint/2010/main" val="1403961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0C6058-53B4-BCB7-CFD5-12C504027AF7}"/>
              </a:ext>
            </a:extLst>
          </p:cNvPr>
          <p:cNvSpPr>
            <a:spLocks noGrp="1"/>
          </p:cNvSpPr>
          <p:nvPr>
            <p:ph type="subTitle" idx="1"/>
          </p:nvPr>
        </p:nvSpPr>
        <p:spPr>
          <a:xfrm>
            <a:off x="1523128" y="2857966"/>
            <a:ext cx="9505655" cy="1222310"/>
          </a:xfrm>
        </p:spPr>
        <p:txBody>
          <a:bodyPr anchor="ctr">
            <a:normAutofit/>
          </a:bodyPr>
          <a:lstStyle/>
          <a:p>
            <a:pPr algn="ctr"/>
            <a:r>
              <a:rPr lang="en-US" sz="3200" b="1" u="sng" dirty="0"/>
              <a:t>Credit Exploratory Data Analysis Assignment</a:t>
            </a:r>
          </a:p>
        </p:txBody>
      </p:sp>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8" name="TextBox 7">
            <a:extLst>
              <a:ext uri="{FF2B5EF4-FFF2-40B4-BE49-F238E27FC236}">
                <a16:creationId xmlns:a16="http://schemas.microsoft.com/office/drawing/2014/main" id="{257B8EB5-4868-A325-AB4D-82CF60964A4B}"/>
              </a:ext>
            </a:extLst>
          </p:cNvPr>
          <p:cNvSpPr txBox="1"/>
          <p:nvPr/>
        </p:nvSpPr>
        <p:spPr>
          <a:xfrm>
            <a:off x="8730446" y="5813801"/>
            <a:ext cx="4596674" cy="553998"/>
          </a:xfrm>
          <a:prstGeom prst="rect">
            <a:avLst/>
          </a:prstGeom>
          <a:noFill/>
        </p:spPr>
        <p:txBody>
          <a:bodyPr wrap="square" rtlCol="0">
            <a:spAutoFit/>
          </a:bodyPr>
          <a:lstStyle/>
          <a:p>
            <a:r>
              <a:rPr lang="en-US" dirty="0"/>
              <a:t>Prepared By – Surya Verma </a:t>
            </a:r>
          </a:p>
          <a:p>
            <a:r>
              <a:rPr lang="en-US" sz="1200" dirty="0"/>
              <a:t>                                              </a:t>
            </a:r>
            <a:r>
              <a:rPr lang="en-US" sz="800" dirty="0"/>
              <a:t>May – 2023 Batch </a:t>
            </a:r>
          </a:p>
        </p:txBody>
      </p:sp>
    </p:spTree>
    <p:extLst>
      <p:ext uri="{BB962C8B-B14F-4D97-AF65-F5344CB8AC3E}">
        <p14:creationId xmlns:p14="http://schemas.microsoft.com/office/powerpoint/2010/main" val="406583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3" name="TextBox 2">
            <a:extLst>
              <a:ext uri="{FF2B5EF4-FFF2-40B4-BE49-F238E27FC236}">
                <a16:creationId xmlns:a16="http://schemas.microsoft.com/office/drawing/2014/main" id="{B94330E7-8E3F-EA33-B134-BA6B687A5AD8}"/>
              </a:ext>
            </a:extLst>
          </p:cNvPr>
          <p:cNvSpPr txBox="1"/>
          <p:nvPr/>
        </p:nvSpPr>
        <p:spPr>
          <a:xfrm>
            <a:off x="4643120" y="611155"/>
            <a:ext cx="2905760" cy="369332"/>
          </a:xfrm>
          <a:prstGeom prst="rect">
            <a:avLst/>
          </a:prstGeom>
          <a:noFill/>
        </p:spPr>
        <p:txBody>
          <a:bodyPr wrap="square">
            <a:spAutoFit/>
          </a:bodyPr>
          <a:lstStyle/>
          <a:p>
            <a:r>
              <a:rPr lang="en-US" sz="1800" b="1" dirty="0"/>
              <a:t>Multivariate Analysis</a:t>
            </a:r>
          </a:p>
        </p:txBody>
      </p:sp>
      <p:pic>
        <p:nvPicPr>
          <p:cNvPr id="6" name="Picture 5">
            <a:extLst>
              <a:ext uri="{FF2B5EF4-FFF2-40B4-BE49-F238E27FC236}">
                <a16:creationId xmlns:a16="http://schemas.microsoft.com/office/drawing/2014/main" id="{4A4B58B7-9025-9FFB-7F70-20D6A2679A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85" y="1556265"/>
            <a:ext cx="5636463" cy="4529575"/>
          </a:xfrm>
          <a:prstGeom prst="rect">
            <a:avLst/>
          </a:prstGeom>
        </p:spPr>
      </p:pic>
      <p:pic>
        <p:nvPicPr>
          <p:cNvPr id="9" name="Picture 8">
            <a:extLst>
              <a:ext uri="{FF2B5EF4-FFF2-40B4-BE49-F238E27FC236}">
                <a16:creationId xmlns:a16="http://schemas.microsoft.com/office/drawing/2014/main" id="{5A5728DF-FEE4-53CF-1A0F-503FBB021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1043" y="1556265"/>
            <a:ext cx="5636465" cy="4529575"/>
          </a:xfrm>
          <a:prstGeom prst="rect">
            <a:avLst/>
          </a:prstGeom>
        </p:spPr>
      </p:pic>
    </p:spTree>
    <p:extLst>
      <p:ext uri="{BB962C8B-B14F-4D97-AF65-F5344CB8AC3E}">
        <p14:creationId xmlns:p14="http://schemas.microsoft.com/office/powerpoint/2010/main" val="88260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2" name="TextBox 1">
            <a:extLst>
              <a:ext uri="{FF2B5EF4-FFF2-40B4-BE49-F238E27FC236}">
                <a16:creationId xmlns:a16="http://schemas.microsoft.com/office/drawing/2014/main" id="{0BDBF44A-792D-6D35-E529-6D0980F3BFC4}"/>
              </a:ext>
            </a:extLst>
          </p:cNvPr>
          <p:cNvSpPr txBox="1"/>
          <p:nvPr/>
        </p:nvSpPr>
        <p:spPr>
          <a:xfrm>
            <a:off x="4128382" y="426489"/>
            <a:ext cx="3935235" cy="369332"/>
          </a:xfrm>
          <a:prstGeom prst="rect">
            <a:avLst/>
          </a:prstGeom>
          <a:noFill/>
        </p:spPr>
        <p:txBody>
          <a:bodyPr wrap="square" rtlCol="0">
            <a:spAutoFit/>
          </a:bodyPr>
          <a:lstStyle/>
          <a:p>
            <a:r>
              <a:rPr lang="en-US" b="1" u="sng" dirty="0"/>
              <a:t>Analysis on Previous App Data</a:t>
            </a:r>
          </a:p>
        </p:txBody>
      </p:sp>
      <p:sp>
        <p:nvSpPr>
          <p:cNvPr id="4" name="TextBox 3">
            <a:extLst>
              <a:ext uri="{FF2B5EF4-FFF2-40B4-BE49-F238E27FC236}">
                <a16:creationId xmlns:a16="http://schemas.microsoft.com/office/drawing/2014/main" id="{0FA7F0D3-FB2B-AC4C-5E66-5B615BA4BF3C}"/>
              </a:ext>
            </a:extLst>
          </p:cNvPr>
          <p:cNvSpPr txBox="1"/>
          <p:nvPr/>
        </p:nvSpPr>
        <p:spPr>
          <a:xfrm>
            <a:off x="4759959" y="852979"/>
            <a:ext cx="2672080" cy="369332"/>
          </a:xfrm>
          <a:prstGeom prst="rect">
            <a:avLst/>
          </a:prstGeom>
          <a:noFill/>
        </p:spPr>
        <p:txBody>
          <a:bodyPr wrap="square">
            <a:spAutoFit/>
          </a:bodyPr>
          <a:lstStyle/>
          <a:p>
            <a:r>
              <a:rPr lang="en-US" sz="1800" b="1" dirty="0"/>
              <a:t>Univariate Analysis</a:t>
            </a:r>
          </a:p>
        </p:txBody>
      </p:sp>
      <p:pic>
        <p:nvPicPr>
          <p:cNvPr id="12" name="Picture 11">
            <a:extLst>
              <a:ext uri="{FF2B5EF4-FFF2-40B4-BE49-F238E27FC236}">
                <a16:creationId xmlns:a16="http://schemas.microsoft.com/office/drawing/2014/main" id="{4603BA19-CD10-157B-D5F8-4EA943C47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11" y="1442718"/>
            <a:ext cx="3763266" cy="4704083"/>
          </a:xfrm>
          <a:prstGeom prst="rect">
            <a:avLst/>
          </a:prstGeom>
        </p:spPr>
      </p:pic>
      <p:pic>
        <p:nvPicPr>
          <p:cNvPr id="14" name="Picture 13">
            <a:extLst>
              <a:ext uri="{FF2B5EF4-FFF2-40B4-BE49-F238E27FC236}">
                <a16:creationId xmlns:a16="http://schemas.microsoft.com/office/drawing/2014/main" id="{79061FFF-834B-9DEA-3B43-9C1316900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9224" y="1442718"/>
            <a:ext cx="3763266" cy="4704082"/>
          </a:xfrm>
          <a:prstGeom prst="rect">
            <a:avLst/>
          </a:prstGeom>
        </p:spPr>
      </p:pic>
      <p:pic>
        <p:nvPicPr>
          <p:cNvPr id="16" name="Picture 15">
            <a:extLst>
              <a:ext uri="{FF2B5EF4-FFF2-40B4-BE49-F238E27FC236}">
                <a16:creationId xmlns:a16="http://schemas.microsoft.com/office/drawing/2014/main" id="{C3049A4F-9749-5F38-6791-F74B46DE22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3977" y="1442718"/>
            <a:ext cx="3763266" cy="4704082"/>
          </a:xfrm>
          <a:prstGeom prst="rect">
            <a:avLst/>
          </a:prstGeom>
        </p:spPr>
      </p:pic>
    </p:spTree>
    <p:extLst>
      <p:ext uri="{BB962C8B-B14F-4D97-AF65-F5344CB8AC3E}">
        <p14:creationId xmlns:p14="http://schemas.microsoft.com/office/powerpoint/2010/main" val="62703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3" name="TextBox 2">
            <a:extLst>
              <a:ext uri="{FF2B5EF4-FFF2-40B4-BE49-F238E27FC236}">
                <a16:creationId xmlns:a16="http://schemas.microsoft.com/office/drawing/2014/main" id="{AE126836-6BA1-2393-290B-D21A89C4776C}"/>
              </a:ext>
            </a:extLst>
          </p:cNvPr>
          <p:cNvSpPr txBox="1"/>
          <p:nvPr/>
        </p:nvSpPr>
        <p:spPr>
          <a:xfrm>
            <a:off x="2646680" y="647603"/>
            <a:ext cx="6898640" cy="369332"/>
          </a:xfrm>
          <a:prstGeom prst="rect">
            <a:avLst/>
          </a:prstGeom>
          <a:noFill/>
        </p:spPr>
        <p:txBody>
          <a:bodyPr wrap="square">
            <a:spAutoFit/>
          </a:bodyPr>
          <a:lstStyle/>
          <a:p>
            <a:pPr lvl="1"/>
            <a:r>
              <a:rPr lang="en-US" b="1" u="sng" dirty="0"/>
              <a:t>Merging Application &amp; Previous Application Data</a:t>
            </a:r>
          </a:p>
        </p:txBody>
      </p:sp>
      <p:pic>
        <p:nvPicPr>
          <p:cNvPr id="6" name="Picture 5">
            <a:extLst>
              <a:ext uri="{FF2B5EF4-FFF2-40B4-BE49-F238E27FC236}">
                <a16:creationId xmlns:a16="http://schemas.microsoft.com/office/drawing/2014/main" id="{C8338ED9-A6A8-530A-E750-8852119CC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20" y="1831755"/>
            <a:ext cx="3757282" cy="3757282"/>
          </a:xfrm>
          <a:prstGeom prst="rect">
            <a:avLst/>
          </a:prstGeom>
        </p:spPr>
      </p:pic>
      <p:pic>
        <p:nvPicPr>
          <p:cNvPr id="9" name="Picture 8">
            <a:extLst>
              <a:ext uri="{FF2B5EF4-FFF2-40B4-BE49-F238E27FC236}">
                <a16:creationId xmlns:a16="http://schemas.microsoft.com/office/drawing/2014/main" id="{8A4D6551-5976-4726-608D-A8ADE4234A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5160" y="1831754"/>
            <a:ext cx="3757281" cy="3757281"/>
          </a:xfrm>
          <a:prstGeom prst="rect">
            <a:avLst/>
          </a:prstGeom>
        </p:spPr>
      </p:pic>
      <p:pic>
        <p:nvPicPr>
          <p:cNvPr id="11" name="Picture 10">
            <a:extLst>
              <a:ext uri="{FF2B5EF4-FFF2-40B4-BE49-F238E27FC236}">
                <a16:creationId xmlns:a16="http://schemas.microsoft.com/office/drawing/2014/main" id="{0BDC0B38-38A3-788D-23A4-E3C55C04B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5802" y="1830770"/>
            <a:ext cx="3757280" cy="3757280"/>
          </a:xfrm>
          <a:prstGeom prst="rect">
            <a:avLst/>
          </a:prstGeom>
        </p:spPr>
      </p:pic>
    </p:spTree>
    <p:extLst>
      <p:ext uri="{BB962C8B-B14F-4D97-AF65-F5344CB8AC3E}">
        <p14:creationId xmlns:p14="http://schemas.microsoft.com/office/powerpoint/2010/main" val="105281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pic>
        <p:nvPicPr>
          <p:cNvPr id="3" name="Picture 2">
            <a:extLst>
              <a:ext uri="{FF2B5EF4-FFF2-40B4-BE49-F238E27FC236}">
                <a16:creationId xmlns:a16="http://schemas.microsoft.com/office/drawing/2014/main" id="{39A37431-7221-3F33-617C-7FDC13F72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221" y="1222310"/>
            <a:ext cx="5213779" cy="5213779"/>
          </a:xfrm>
          <a:prstGeom prst="rect">
            <a:avLst/>
          </a:prstGeom>
        </p:spPr>
      </p:pic>
      <p:pic>
        <p:nvPicPr>
          <p:cNvPr id="6" name="Picture 5">
            <a:extLst>
              <a:ext uri="{FF2B5EF4-FFF2-40B4-BE49-F238E27FC236}">
                <a16:creationId xmlns:a16="http://schemas.microsoft.com/office/drawing/2014/main" id="{402248E3-9D81-4C95-AE5C-8005CC9C04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2752" y="1222312"/>
            <a:ext cx="5213779" cy="5213779"/>
          </a:xfrm>
          <a:prstGeom prst="rect">
            <a:avLst/>
          </a:prstGeom>
        </p:spPr>
      </p:pic>
    </p:spTree>
    <p:extLst>
      <p:ext uri="{BB962C8B-B14F-4D97-AF65-F5344CB8AC3E}">
        <p14:creationId xmlns:p14="http://schemas.microsoft.com/office/powerpoint/2010/main" val="43890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pic>
        <p:nvPicPr>
          <p:cNvPr id="3" name="Picture 2">
            <a:extLst>
              <a:ext uri="{FF2B5EF4-FFF2-40B4-BE49-F238E27FC236}">
                <a16:creationId xmlns:a16="http://schemas.microsoft.com/office/drawing/2014/main" id="{6E7BE5BC-189C-C4DB-4C65-0AC932BBB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959" y="1222310"/>
            <a:ext cx="5215811" cy="5215811"/>
          </a:xfrm>
          <a:prstGeom prst="rect">
            <a:avLst/>
          </a:prstGeom>
        </p:spPr>
      </p:pic>
      <p:pic>
        <p:nvPicPr>
          <p:cNvPr id="6" name="Picture 5">
            <a:extLst>
              <a:ext uri="{FF2B5EF4-FFF2-40B4-BE49-F238E27FC236}">
                <a16:creationId xmlns:a16="http://schemas.microsoft.com/office/drawing/2014/main" id="{246521E3-A2BA-01B2-CFE4-0634C653AE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7436" y="1222311"/>
            <a:ext cx="5215810" cy="5215810"/>
          </a:xfrm>
          <a:prstGeom prst="rect">
            <a:avLst/>
          </a:prstGeom>
        </p:spPr>
      </p:pic>
    </p:spTree>
    <p:extLst>
      <p:ext uri="{BB962C8B-B14F-4D97-AF65-F5344CB8AC3E}">
        <p14:creationId xmlns:p14="http://schemas.microsoft.com/office/powerpoint/2010/main" val="191971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pic>
        <p:nvPicPr>
          <p:cNvPr id="3" name="Picture 2">
            <a:extLst>
              <a:ext uri="{FF2B5EF4-FFF2-40B4-BE49-F238E27FC236}">
                <a16:creationId xmlns:a16="http://schemas.microsoft.com/office/drawing/2014/main" id="{31ED678E-E64B-B8BA-77D0-63E0E63A8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761" y="1016935"/>
            <a:ext cx="5570477" cy="5570477"/>
          </a:xfrm>
          <a:prstGeom prst="rect">
            <a:avLst/>
          </a:prstGeom>
        </p:spPr>
      </p:pic>
    </p:spTree>
    <p:extLst>
      <p:ext uri="{BB962C8B-B14F-4D97-AF65-F5344CB8AC3E}">
        <p14:creationId xmlns:p14="http://schemas.microsoft.com/office/powerpoint/2010/main" val="307775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0C6058-53B4-BCB7-CFD5-12C504027AF7}"/>
              </a:ext>
            </a:extLst>
          </p:cNvPr>
          <p:cNvSpPr>
            <a:spLocks noGrp="1"/>
          </p:cNvSpPr>
          <p:nvPr>
            <p:ph type="subTitle" idx="1"/>
          </p:nvPr>
        </p:nvSpPr>
        <p:spPr>
          <a:xfrm>
            <a:off x="3488093" y="1212879"/>
            <a:ext cx="5215814" cy="718456"/>
          </a:xfrm>
        </p:spPr>
        <p:txBody>
          <a:bodyPr anchor="ctr">
            <a:normAutofit/>
          </a:bodyPr>
          <a:lstStyle/>
          <a:p>
            <a:pPr algn="ctr"/>
            <a:r>
              <a:rPr lang="en-US" sz="2400" b="1" u="sng" dirty="0"/>
              <a:t>Business Objectives </a:t>
            </a:r>
          </a:p>
        </p:txBody>
      </p:sp>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6" name="TextBox 5">
            <a:extLst>
              <a:ext uri="{FF2B5EF4-FFF2-40B4-BE49-F238E27FC236}">
                <a16:creationId xmlns:a16="http://schemas.microsoft.com/office/drawing/2014/main" id="{786E3423-CBE6-61F5-53A1-098728B8E099}"/>
              </a:ext>
            </a:extLst>
          </p:cNvPr>
          <p:cNvSpPr txBox="1"/>
          <p:nvPr/>
        </p:nvSpPr>
        <p:spPr>
          <a:xfrm>
            <a:off x="1024034" y="2461215"/>
            <a:ext cx="10143931"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case study aims to identify patterns that indicate if a client has difficulty paying their installments which may be used for taking actions such as denying the loan, reducing the amount of the loan, lending (to risky applicants) at a higher interest rate, etc. This will ensure that the consumers capable of repaying the loan are not rejected. Identification of such applicants using EDA is the aim of this case study.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other words, the company wants to understand the driving factors (or driver variables) behind loan default, i.e. the variables which are strong indicators of default. The company can utilize this knowledge for its portfolio and risk assessment. To develop your understanding of the domain, you are advised to independently research a little about risk analytics - understanding the types of variables and their significance should be enough.</a:t>
            </a:r>
          </a:p>
        </p:txBody>
      </p:sp>
    </p:spTree>
    <p:extLst>
      <p:ext uri="{BB962C8B-B14F-4D97-AF65-F5344CB8AC3E}">
        <p14:creationId xmlns:p14="http://schemas.microsoft.com/office/powerpoint/2010/main" val="196360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6" name="TextBox 5">
            <a:extLst>
              <a:ext uri="{FF2B5EF4-FFF2-40B4-BE49-F238E27FC236}">
                <a16:creationId xmlns:a16="http://schemas.microsoft.com/office/drawing/2014/main" id="{43CA1AA3-CF3D-5B71-7015-3DC2583311ED}"/>
              </a:ext>
            </a:extLst>
          </p:cNvPr>
          <p:cNvSpPr txBox="1"/>
          <p:nvPr/>
        </p:nvSpPr>
        <p:spPr>
          <a:xfrm>
            <a:off x="967997" y="1098820"/>
            <a:ext cx="11068493" cy="5940088"/>
          </a:xfrm>
          <a:prstGeom prst="rect">
            <a:avLst/>
          </a:prstGeom>
          <a:noFill/>
        </p:spPr>
        <p:txBody>
          <a:bodyPr wrap="square" rtlCol="0">
            <a:spAutoFit/>
          </a:bodyPr>
          <a:lstStyle/>
          <a:p>
            <a:r>
              <a:rPr lang="en-US" sz="2400" b="1" u="sng" dirty="0"/>
              <a:t>Business Understanding :</a:t>
            </a:r>
          </a:p>
          <a:p>
            <a:endParaRPr lang="en-US" dirty="0"/>
          </a:p>
          <a:p>
            <a:pPr>
              <a:spcBef>
                <a:spcPts val="0"/>
              </a:spcBef>
              <a:spcAft>
                <a:spcPts val="0"/>
              </a:spcAft>
            </a:pPr>
            <a:r>
              <a:rPr lang="en-US" sz="1600" dirty="0">
                <a:effectLst/>
              </a:rPr>
              <a:t>The data given below contains information about the loan application at the time of applying for the loan. It contains two types of scenarios:</a:t>
            </a:r>
          </a:p>
          <a:p>
            <a:pPr>
              <a:spcBef>
                <a:spcPts val="0"/>
              </a:spcBef>
              <a:spcAft>
                <a:spcPts val="0"/>
              </a:spcAft>
            </a:pPr>
            <a:endParaRPr lang="en-US" sz="1600" dirty="0">
              <a:effectLst/>
            </a:endParaRPr>
          </a:p>
          <a:p>
            <a:pPr>
              <a:spcBef>
                <a:spcPts val="0"/>
              </a:spcBef>
              <a:spcAft>
                <a:spcPts val="0"/>
              </a:spcAft>
            </a:pPr>
            <a:r>
              <a:rPr lang="en-US" sz="1600" dirty="0">
                <a:effectLst/>
              </a:rPr>
              <a:t>The client with payment difficulties: he/she had a late payment of more than X days on at least one of the first Y installments of the loan in our sample,</a:t>
            </a:r>
          </a:p>
          <a:p>
            <a:pPr>
              <a:spcBef>
                <a:spcPts val="0"/>
              </a:spcBef>
              <a:spcAft>
                <a:spcPts val="0"/>
              </a:spcAft>
            </a:pPr>
            <a:endParaRPr lang="en-US" sz="1600" dirty="0">
              <a:effectLst/>
            </a:endParaRPr>
          </a:p>
          <a:p>
            <a:pPr>
              <a:spcBef>
                <a:spcPts val="0"/>
              </a:spcBef>
              <a:spcAft>
                <a:spcPts val="0"/>
              </a:spcAft>
            </a:pPr>
            <a:r>
              <a:rPr lang="en-US" sz="1600" b="1" dirty="0">
                <a:effectLst/>
              </a:rPr>
              <a:t>All other cases: </a:t>
            </a:r>
            <a:r>
              <a:rPr lang="en-US" sz="1600" dirty="0">
                <a:effectLst/>
              </a:rPr>
              <a:t>All other cases when the payment is paid on time.</a:t>
            </a:r>
          </a:p>
          <a:p>
            <a:endParaRPr lang="en-US" sz="1600" dirty="0"/>
          </a:p>
          <a:p>
            <a:pPr>
              <a:spcBef>
                <a:spcPts val="0"/>
              </a:spcBef>
              <a:spcAft>
                <a:spcPts val="0"/>
              </a:spcAft>
            </a:pPr>
            <a:r>
              <a:rPr lang="en-US" sz="1600" dirty="0">
                <a:effectLst/>
              </a:rPr>
              <a:t>When a client applies for a loan, four types of decisions could be taken by the client/company):</a:t>
            </a:r>
          </a:p>
          <a:p>
            <a:pPr>
              <a:spcBef>
                <a:spcPts val="0"/>
              </a:spcBef>
              <a:spcAft>
                <a:spcPts val="0"/>
              </a:spcAft>
            </a:pPr>
            <a:endParaRPr lang="en-US" sz="1600" dirty="0">
              <a:effectLst/>
            </a:endParaRPr>
          </a:p>
          <a:p>
            <a:pPr>
              <a:spcBef>
                <a:spcPts val="0"/>
              </a:spcBef>
              <a:spcAft>
                <a:spcPts val="0"/>
              </a:spcAft>
            </a:pPr>
            <a:r>
              <a:rPr lang="en-US" sz="1600" b="1" dirty="0">
                <a:effectLst/>
              </a:rPr>
              <a:t>Approved: </a:t>
            </a:r>
            <a:r>
              <a:rPr lang="en-US" sz="1600" dirty="0">
                <a:effectLst/>
              </a:rPr>
              <a:t>The Company has approved the loan application</a:t>
            </a:r>
          </a:p>
          <a:p>
            <a:pPr>
              <a:spcBef>
                <a:spcPts val="0"/>
              </a:spcBef>
              <a:spcAft>
                <a:spcPts val="0"/>
              </a:spcAft>
            </a:pPr>
            <a:endParaRPr lang="en-US" sz="1600" dirty="0">
              <a:effectLst/>
            </a:endParaRPr>
          </a:p>
          <a:p>
            <a:pPr>
              <a:spcBef>
                <a:spcPts val="0"/>
              </a:spcBef>
              <a:spcAft>
                <a:spcPts val="0"/>
              </a:spcAft>
            </a:pPr>
            <a:r>
              <a:rPr lang="en-US" sz="1600" b="1" dirty="0">
                <a:effectLst/>
              </a:rPr>
              <a:t>Canceled: </a:t>
            </a:r>
            <a:r>
              <a:rPr lang="en-US" sz="1600" dirty="0">
                <a:effectLst/>
              </a:rPr>
              <a:t>The client canceled the application sometime during approval. Either the client changed her/his mind about the loan or in some cases due to a higher risk of the client, he received worse pricing which he did not want.</a:t>
            </a:r>
          </a:p>
          <a:p>
            <a:pPr>
              <a:spcBef>
                <a:spcPts val="0"/>
              </a:spcBef>
              <a:spcAft>
                <a:spcPts val="0"/>
              </a:spcAft>
            </a:pPr>
            <a:endParaRPr lang="en-US" sz="1600" dirty="0">
              <a:effectLst/>
            </a:endParaRPr>
          </a:p>
          <a:p>
            <a:pPr>
              <a:spcBef>
                <a:spcPts val="0"/>
              </a:spcBef>
              <a:spcAft>
                <a:spcPts val="0"/>
              </a:spcAft>
            </a:pPr>
            <a:r>
              <a:rPr lang="en-US" sz="1600" b="1" dirty="0">
                <a:effectLst/>
              </a:rPr>
              <a:t>Refused: </a:t>
            </a:r>
            <a:r>
              <a:rPr lang="en-US" sz="1600" dirty="0">
                <a:effectLst/>
              </a:rPr>
              <a:t>The company had rejected the loan (because the client does not meet their requirements etc.).</a:t>
            </a:r>
          </a:p>
          <a:p>
            <a:pPr>
              <a:spcBef>
                <a:spcPts val="0"/>
              </a:spcBef>
              <a:spcAft>
                <a:spcPts val="0"/>
              </a:spcAft>
            </a:pPr>
            <a:endParaRPr lang="en-US" sz="1600" dirty="0">
              <a:effectLst/>
            </a:endParaRPr>
          </a:p>
          <a:p>
            <a:pPr>
              <a:spcBef>
                <a:spcPts val="0"/>
              </a:spcBef>
              <a:spcAft>
                <a:spcPts val="0"/>
              </a:spcAft>
            </a:pPr>
            <a:r>
              <a:rPr lang="en-US" sz="1600" b="1" dirty="0">
                <a:effectLst/>
              </a:rPr>
              <a:t>Unused offer: </a:t>
            </a:r>
            <a:r>
              <a:rPr lang="en-US" sz="1600" dirty="0">
                <a:effectLst/>
              </a:rPr>
              <a:t>The loan has been canceled by the client but is at different stages of the process.</a:t>
            </a:r>
          </a:p>
          <a:p>
            <a:pPr>
              <a:spcBef>
                <a:spcPts val="0"/>
              </a:spcBef>
              <a:spcAft>
                <a:spcPts val="0"/>
              </a:spcAft>
            </a:pPr>
            <a:r>
              <a:rPr lang="en-US" sz="1600" dirty="0">
                <a:effectLst/>
              </a:rPr>
              <a:t>In this case study, you will use EDA to understand how consumer attributes and loan attributes influence the tendency to default.</a:t>
            </a:r>
          </a:p>
          <a:p>
            <a:endParaRPr lang="en-US" dirty="0"/>
          </a:p>
        </p:txBody>
      </p:sp>
    </p:spTree>
    <p:extLst>
      <p:ext uri="{BB962C8B-B14F-4D97-AF65-F5344CB8AC3E}">
        <p14:creationId xmlns:p14="http://schemas.microsoft.com/office/powerpoint/2010/main" val="121628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0C6058-53B4-BCB7-CFD5-12C504027AF7}"/>
              </a:ext>
            </a:extLst>
          </p:cNvPr>
          <p:cNvSpPr>
            <a:spLocks noGrp="1"/>
          </p:cNvSpPr>
          <p:nvPr>
            <p:ph type="subTitle" idx="1"/>
          </p:nvPr>
        </p:nvSpPr>
        <p:spPr>
          <a:xfrm>
            <a:off x="3455984" y="216715"/>
            <a:ext cx="5915608" cy="553999"/>
          </a:xfrm>
        </p:spPr>
        <p:txBody>
          <a:bodyPr anchor="ctr">
            <a:noAutofit/>
          </a:bodyPr>
          <a:lstStyle/>
          <a:p>
            <a:pPr algn="ctr"/>
            <a:r>
              <a:rPr lang="en-US" sz="2400" b="1" u="sng" dirty="0"/>
              <a:t>Analysis as per the Requirement</a:t>
            </a:r>
          </a:p>
        </p:txBody>
      </p:sp>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4" name="TextBox 3">
            <a:extLst>
              <a:ext uri="{FF2B5EF4-FFF2-40B4-BE49-F238E27FC236}">
                <a16:creationId xmlns:a16="http://schemas.microsoft.com/office/drawing/2014/main" id="{6896C474-C4C7-80FA-F3C6-0B93862253E4}"/>
              </a:ext>
            </a:extLst>
          </p:cNvPr>
          <p:cNvSpPr txBox="1"/>
          <p:nvPr/>
        </p:nvSpPr>
        <p:spPr>
          <a:xfrm>
            <a:off x="880125" y="1378306"/>
            <a:ext cx="5018568" cy="5262979"/>
          </a:xfrm>
          <a:prstGeom prst="rect">
            <a:avLst/>
          </a:prstGeom>
          <a:noFill/>
        </p:spPr>
        <p:txBody>
          <a:bodyPr wrap="square" rtlCol="0">
            <a:spAutoFit/>
          </a:bodyPr>
          <a:lstStyle/>
          <a:p>
            <a:r>
              <a:rPr lang="en-US" sz="1400" b="1" dirty="0"/>
              <a:t>Outlier Detection</a:t>
            </a:r>
          </a:p>
          <a:p>
            <a:pPr marL="742950" lvl="1" indent="-285750">
              <a:buFont typeface="Arial" panose="020B0604020202020204" pitchFamily="34" charset="0"/>
              <a:buChar char="•"/>
            </a:pPr>
            <a:r>
              <a:rPr lang="en-US" sz="1400" dirty="0"/>
              <a:t> Number of Children</a:t>
            </a:r>
          </a:p>
          <a:p>
            <a:pPr marL="742950" lvl="1" indent="-285750">
              <a:buFont typeface="Arial" panose="020B0604020202020204" pitchFamily="34" charset="0"/>
              <a:buChar char="•"/>
            </a:pPr>
            <a:r>
              <a:rPr lang="en-US" sz="1400" dirty="0"/>
              <a:t>  Analysis </a:t>
            </a:r>
            <a:r>
              <a:rPr lang="en-US" sz="1400" dirty="0" err="1"/>
              <a:t>Years_Employed</a:t>
            </a:r>
            <a:r>
              <a:rPr lang="en-US" sz="1400" dirty="0"/>
              <a:t> Columns</a:t>
            </a:r>
          </a:p>
          <a:p>
            <a:pPr marL="742950" lvl="1" indent="-285750">
              <a:buFont typeface="Arial" panose="020B0604020202020204" pitchFamily="34" charset="0"/>
              <a:buChar char="•"/>
            </a:pPr>
            <a:r>
              <a:rPr lang="en-US" sz="1400" dirty="0"/>
              <a:t>  </a:t>
            </a:r>
            <a:r>
              <a:rPr lang="en-US" sz="1400" dirty="0" err="1"/>
              <a:t>Analysing</a:t>
            </a:r>
            <a:r>
              <a:rPr lang="en-US" sz="1400" dirty="0"/>
              <a:t> </a:t>
            </a:r>
            <a:r>
              <a:rPr lang="en-US" sz="1400" dirty="0" err="1"/>
              <a:t>Amt_Req_Credit</a:t>
            </a:r>
            <a:endParaRPr lang="en-US" sz="1400" dirty="0"/>
          </a:p>
          <a:p>
            <a:endParaRPr lang="en-US" sz="1400" dirty="0"/>
          </a:p>
          <a:p>
            <a:r>
              <a:rPr lang="en-US" sz="1400" b="1" dirty="0"/>
              <a:t>Univariate Analysis</a:t>
            </a:r>
          </a:p>
          <a:p>
            <a:pPr marL="742950" lvl="1" indent="-285750">
              <a:buFont typeface="Arial" panose="020B0604020202020204" pitchFamily="34" charset="0"/>
              <a:buChar char="•"/>
            </a:pPr>
            <a:r>
              <a:rPr lang="en-US" sz="1400" dirty="0"/>
              <a:t> Occupation Type</a:t>
            </a:r>
          </a:p>
          <a:p>
            <a:pPr marL="742950" lvl="1" indent="-285750">
              <a:buFont typeface="Arial" panose="020B0604020202020204" pitchFamily="34" charset="0"/>
              <a:buChar char="•"/>
            </a:pPr>
            <a:r>
              <a:rPr lang="en-US" sz="1400" dirty="0"/>
              <a:t>  Organization Type Frequency </a:t>
            </a:r>
          </a:p>
          <a:p>
            <a:pPr marL="742950" lvl="1" indent="-285750">
              <a:buFont typeface="Arial" panose="020B0604020202020204" pitchFamily="34" charset="0"/>
              <a:buChar char="•"/>
            </a:pPr>
            <a:r>
              <a:rPr lang="en-US" sz="1400" dirty="0"/>
              <a:t>Analyzing Categorical Variables(F/P)</a:t>
            </a:r>
          </a:p>
          <a:p>
            <a:pPr marL="742950" lvl="1" indent="-285750">
              <a:buFont typeface="Arial" panose="020B0604020202020204" pitchFamily="34" charset="0"/>
              <a:buChar char="•"/>
            </a:pPr>
            <a:r>
              <a:rPr lang="en-US" sz="1400" dirty="0"/>
              <a:t>Analyzing Categorical Variables(Payment /Non Payment Difficulties)</a:t>
            </a:r>
          </a:p>
          <a:p>
            <a:pPr lvl="1"/>
            <a:endParaRPr lang="en-US" sz="1400" dirty="0"/>
          </a:p>
          <a:p>
            <a:r>
              <a:rPr lang="en-US" sz="1400" b="1" dirty="0"/>
              <a:t>Checking Imbalance</a:t>
            </a:r>
          </a:p>
          <a:p>
            <a:endParaRPr lang="en-US" sz="1400" dirty="0"/>
          </a:p>
          <a:p>
            <a:r>
              <a:rPr lang="en-US" sz="1400" b="1" dirty="0"/>
              <a:t>Bivariate Analysis</a:t>
            </a:r>
          </a:p>
          <a:p>
            <a:pPr marL="742950" lvl="1" indent="-285750">
              <a:buFont typeface="Arial" panose="020B0604020202020204" pitchFamily="34" charset="0"/>
              <a:buChar char="•"/>
            </a:pPr>
            <a:r>
              <a:rPr lang="en-US" sz="1400" dirty="0"/>
              <a:t> Loan Application By Gender and Credit Range</a:t>
            </a:r>
          </a:p>
          <a:p>
            <a:pPr marL="742950" lvl="1" indent="-285750">
              <a:buFont typeface="Arial" panose="020B0604020202020204" pitchFamily="34" charset="0"/>
              <a:buChar char="•"/>
            </a:pPr>
            <a:r>
              <a:rPr lang="en-US" sz="1400" dirty="0"/>
              <a:t>Income Vs Credit (Payment / Non Payment </a:t>
            </a:r>
          </a:p>
          <a:p>
            <a:pPr marL="742950" lvl="1" indent="-285750">
              <a:buFont typeface="Arial" panose="020B0604020202020204" pitchFamily="34" charset="0"/>
              <a:buChar char="•"/>
            </a:pPr>
            <a:r>
              <a:rPr lang="en-US" sz="1400" dirty="0"/>
              <a:t>Numerical Vs Numerical Variables</a:t>
            </a:r>
          </a:p>
          <a:p>
            <a:pPr marL="742950" lvl="1" indent="-285750">
              <a:buFont typeface="Arial" panose="020B0604020202020204" pitchFamily="34" charset="0"/>
              <a:buChar char="•"/>
            </a:pPr>
            <a:endParaRPr lang="en-US" sz="1400" b="1" dirty="0"/>
          </a:p>
          <a:p>
            <a:r>
              <a:rPr lang="en-US" sz="1400" b="1" dirty="0"/>
              <a:t>Multivariate Analysis</a:t>
            </a:r>
          </a:p>
          <a:p>
            <a:pPr marL="742950" lvl="1" indent="-285750">
              <a:buFont typeface="Arial" panose="020B0604020202020204" pitchFamily="34" charset="0"/>
              <a:buChar char="•"/>
            </a:pPr>
            <a:r>
              <a:rPr lang="en-US" sz="1400" dirty="0"/>
              <a:t>  Correlation Btw Target 0 &amp; Target 1 </a:t>
            </a:r>
          </a:p>
          <a:p>
            <a:pPr marL="742950" lvl="1" indent="-285750">
              <a:buFont typeface="Arial" panose="020B0604020202020204" pitchFamily="34" charset="0"/>
              <a:buChar char="•"/>
            </a:pPr>
            <a:r>
              <a:rPr lang="en-US" sz="1400" dirty="0"/>
              <a:t>   Matrix for Non - Payment Difficulties </a:t>
            </a:r>
          </a:p>
          <a:p>
            <a:pPr marL="742950" lvl="1" indent="-285750">
              <a:buFont typeface="Arial" panose="020B0604020202020204" pitchFamily="34" charset="0"/>
              <a:buChar char="•"/>
            </a:pPr>
            <a:r>
              <a:rPr lang="en-US" sz="1400" dirty="0"/>
              <a:t>    Matrix for Payment Difficulties</a:t>
            </a:r>
          </a:p>
          <a:p>
            <a:pPr marL="742950" lvl="1" indent="-285750">
              <a:buFont typeface="Arial" panose="020B0604020202020204" pitchFamily="34" charset="0"/>
              <a:buChar char="•"/>
            </a:pPr>
            <a:endParaRPr lang="en-US" sz="1400" dirty="0"/>
          </a:p>
        </p:txBody>
      </p:sp>
      <p:sp>
        <p:nvSpPr>
          <p:cNvPr id="6" name="TextBox 5">
            <a:extLst>
              <a:ext uri="{FF2B5EF4-FFF2-40B4-BE49-F238E27FC236}">
                <a16:creationId xmlns:a16="http://schemas.microsoft.com/office/drawing/2014/main" id="{933842F8-22A1-E842-B956-87150127D219}"/>
              </a:ext>
            </a:extLst>
          </p:cNvPr>
          <p:cNvSpPr txBox="1"/>
          <p:nvPr/>
        </p:nvSpPr>
        <p:spPr>
          <a:xfrm>
            <a:off x="6581553" y="1509823"/>
            <a:ext cx="5454937" cy="2092881"/>
          </a:xfrm>
          <a:prstGeom prst="rect">
            <a:avLst/>
          </a:prstGeom>
          <a:noFill/>
        </p:spPr>
        <p:txBody>
          <a:bodyPr wrap="square" rtlCol="0">
            <a:spAutoFit/>
          </a:bodyPr>
          <a:lstStyle/>
          <a:p>
            <a:r>
              <a:rPr lang="en-US" sz="1400" b="1" dirty="0"/>
              <a:t>Univariate Analysis</a:t>
            </a:r>
          </a:p>
          <a:p>
            <a:pPr marL="742950" lvl="1" indent="-285750">
              <a:buFont typeface="Arial" panose="020B0604020202020204" pitchFamily="34" charset="0"/>
              <a:buChar char="•"/>
            </a:pPr>
            <a:r>
              <a:rPr lang="en-US" sz="1400" b="1" dirty="0"/>
              <a:t>   </a:t>
            </a:r>
            <a:r>
              <a:rPr lang="en-US" sz="1400" dirty="0"/>
              <a:t>Analyzing Categorical Variables (F/P)</a:t>
            </a:r>
          </a:p>
          <a:p>
            <a:pPr marL="800100" lvl="1" indent="-342900">
              <a:buFont typeface="Arial" panose="020B0604020202020204" pitchFamily="34" charset="0"/>
              <a:buChar char="•"/>
            </a:pPr>
            <a:r>
              <a:rPr lang="en-US" sz="1400" b="1" dirty="0"/>
              <a:t>Approved Loans </a:t>
            </a:r>
          </a:p>
          <a:p>
            <a:pPr lvl="1"/>
            <a:r>
              <a:rPr lang="en-US" sz="1400" dirty="0"/>
              <a:t>          Analyzing Categorical Variables (F/P)</a:t>
            </a:r>
          </a:p>
          <a:p>
            <a:pPr marL="742950" lvl="1" indent="-285750">
              <a:buFont typeface="Arial" panose="020B0604020202020204" pitchFamily="34" charset="0"/>
              <a:buChar char="•"/>
            </a:pPr>
            <a:r>
              <a:rPr lang="en-US" sz="1400" b="1" dirty="0"/>
              <a:t>Refused Loan </a:t>
            </a:r>
          </a:p>
          <a:p>
            <a:pPr lvl="1"/>
            <a:r>
              <a:rPr lang="en-US" sz="1400" b="1" dirty="0"/>
              <a:t>           </a:t>
            </a:r>
            <a:r>
              <a:rPr lang="en-US" sz="1400" dirty="0"/>
              <a:t>Analyzing Categorical Variables (F/P)</a:t>
            </a:r>
          </a:p>
          <a:p>
            <a:pPr lvl="1"/>
            <a:endParaRPr lang="en-US" sz="1400" b="1" dirty="0"/>
          </a:p>
          <a:p>
            <a:pPr lvl="1"/>
            <a:r>
              <a:rPr lang="en-US" sz="1400" dirty="0"/>
              <a:t>    </a:t>
            </a:r>
          </a:p>
          <a:p>
            <a:pPr lvl="1"/>
            <a:endParaRPr lang="en-US" dirty="0"/>
          </a:p>
        </p:txBody>
      </p:sp>
      <p:sp>
        <p:nvSpPr>
          <p:cNvPr id="10" name="TextBox 9">
            <a:extLst>
              <a:ext uri="{FF2B5EF4-FFF2-40B4-BE49-F238E27FC236}">
                <a16:creationId xmlns:a16="http://schemas.microsoft.com/office/drawing/2014/main" id="{11F3F4E6-ABB2-10AA-5667-9B4163079584}"/>
              </a:ext>
            </a:extLst>
          </p:cNvPr>
          <p:cNvSpPr txBox="1"/>
          <p:nvPr/>
        </p:nvSpPr>
        <p:spPr>
          <a:xfrm>
            <a:off x="1200290" y="977143"/>
            <a:ext cx="3935235" cy="369332"/>
          </a:xfrm>
          <a:prstGeom prst="rect">
            <a:avLst/>
          </a:prstGeom>
          <a:noFill/>
        </p:spPr>
        <p:txBody>
          <a:bodyPr wrap="square" rtlCol="0">
            <a:spAutoFit/>
          </a:bodyPr>
          <a:lstStyle/>
          <a:p>
            <a:r>
              <a:rPr lang="en-US" b="1" u="sng" dirty="0"/>
              <a:t>Analysis on Application Data</a:t>
            </a:r>
          </a:p>
        </p:txBody>
      </p:sp>
      <p:sp>
        <p:nvSpPr>
          <p:cNvPr id="11" name="TextBox 10">
            <a:extLst>
              <a:ext uri="{FF2B5EF4-FFF2-40B4-BE49-F238E27FC236}">
                <a16:creationId xmlns:a16="http://schemas.microsoft.com/office/drawing/2014/main" id="{EEFC0345-B82F-DE37-AFC3-4CCC4DBAFE2D}"/>
              </a:ext>
            </a:extLst>
          </p:cNvPr>
          <p:cNvSpPr txBox="1"/>
          <p:nvPr/>
        </p:nvSpPr>
        <p:spPr>
          <a:xfrm>
            <a:off x="6849723" y="977143"/>
            <a:ext cx="3935235" cy="369332"/>
          </a:xfrm>
          <a:prstGeom prst="rect">
            <a:avLst/>
          </a:prstGeom>
          <a:noFill/>
        </p:spPr>
        <p:txBody>
          <a:bodyPr wrap="square" rtlCol="0">
            <a:spAutoFit/>
          </a:bodyPr>
          <a:lstStyle/>
          <a:p>
            <a:r>
              <a:rPr lang="en-US" b="1" u="sng" dirty="0"/>
              <a:t>Analysis on Previous App Data</a:t>
            </a:r>
          </a:p>
        </p:txBody>
      </p:sp>
      <p:sp>
        <p:nvSpPr>
          <p:cNvPr id="12" name="TextBox 11">
            <a:extLst>
              <a:ext uri="{FF2B5EF4-FFF2-40B4-BE49-F238E27FC236}">
                <a16:creationId xmlns:a16="http://schemas.microsoft.com/office/drawing/2014/main" id="{374D962C-723E-9A53-F734-96C013CD6FF8}"/>
              </a:ext>
            </a:extLst>
          </p:cNvPr>
          <p:cNvSpPr txBox="1"/>
          <p:nvPr/>
        </p:nvSpPr>
        <p:spPr>
          <a:xfrm>
            <a:off x="6581553" y="3429000"/>
            <a:ext cx="5610448" cy="646331"/>
          </a:xfrm>
          <a:prstGeom prst="rect">
            <a:avLst/>
          </a:prstGeom>
          <a:noFill/>
        </p:spPr>
        <p:txBody>
          <a:bodyPr wrap="square" rtlCol="0">
            <a:spAutoFit/>
          </a:bodyPr>
          <a:lstStyle/>
          <a:p>
            <a:pPr lvl="1"/>
            <a:r>
              <a:rPr lang="en-US" b="1" u="sng" dirty="0"/>
              <a:t>Merging Application &amp; Previous Application Data</a:t>
            </a:r>
          </a:p>
        </p:txBody>
      </p:sp>
      <p:sp>
        <p:nvSpPr>
          <p:cNvPr id="13" name="TextBox 12">
            <a:extLst>
              <a:ext uri="{FF2B5EF4-FFF2-40B4-BE49-F238E27FC236}">
                <a16:creationId xmlns:a16="http://schemas.microsoft.com/office/drawing/2014/main" id="{B6FFFA43-75E3-55FD-2BE2-DFB3CB20F0EB}"/>
              </a:ext>
            </a:extLst>
          </p:cNvPr>
          <p:cNvSpPr txBox="1"/>
          <p:nvPr/>
        </p:nvSpPr>
        <p:spPr>
          <a:xfrm>
            <a:off x="6413788" y="4207193"/>
            <a:ext cx="5610448" cy="3200876"/>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t>Name Contract Status Vs Name Contract Type</a:t>
            </a:r>
          </a:p>
          <a:p>
            <a:pPr marL="742950" lvl="1" indent="-285750">
              <a:buFont typeface="Arial" panose="020B0604020202020204" pitchFamily="34" charset="0"/>
              <a:buChar char="•"/>
            </a:pPr>
            <a:r>
              <a:rPr lang="en-US" sz="1600" dirty="0"/>
              <a:t>Name Contract Status Vs Name Client Type</a:t>
            </a:r>
          </a:p>
          <a:p>
            <a:pPr marL="742950" lvl="1" indent="-285750">
              <a:buFont typeface="Arial" panose="020B0604020202020204" pitchFamily="34" charset="0"/>
              <a:buChar char="•"/>
            </a:pPr>
            <a:r>
              <a:rPr lang="en-US" sz="1600" dirty="0"/>
              <a:t>Name Contract Status Vs Code Gender </a:t>
            </a:r>
          </a:p>
          <a:p>
            <a:pPr marL="742950" lvl="1" indent="-285750">
              <a:buFont typeface="Arial" panose="020B0604020202020204" pitchFamily="34" charset="0"/>
              <a:buChar char="•"/>
            </a:pPr>
            <a:r>
              <a:rPr lang="en-US" sz="1600" dirty="0"/>
              <a:t>Name Contract Status Vs Name Education Type</a:t>
            </a:r>
          </a:p>
          <a:p>
            <a:pPr marL="742950" lvl="1" indent="-285750">
              <a:buFont typeface="Arial" panose="020B0604020202020204" pitchFamily="34" charset="0"/>
              <a:buChar char="•"/>
            </a:pPr>
            <a:r>
              <a:rPr lang="en-US" sz="1600" dirty="0"/>
              <a:t>Name Contract Status Vs Occupation Type </a:t>
            </a:r>
          </a:p>
          <a:p>
            <a:pPr marL="742950" lvl="1" indent="-285750">
              <a:buFont typeface="Arial" panose="020B0604020202020204" pitchFamily="34" charset="0"/>
              <a:buChar char="•"/>
            </a:pPr>
            <a:r>
              <a:rPr lang="en-US" sz="1600" dirty="0"/>
              <a:t>Name Contract Status Vs Product Combination</a:t>
            </a:r>
          </a:p>
          <a:p>
            <a:pPr marL="742950" lvl="1" indent="-285750">
              <a:buFont typeface="Arial" panose="020B0604020202020204" pitchFamily="34" charset="0"/>
              <a:buChar char="•"/>
            </a:pPr>
            <a:r>
              <a:rPr lang="en-US" sz="1600" dirty="0"/>
              <a:t>Name Contract Status Vs Amt Income Total</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0C6058-53B4-BCB7-CFD5-12C504027AF7}"/>
              </a:ext>
            </a:extLst>
          </p:cNvPr>
          <p:cNvSpPr>
            <a:spLocks noGrp="1"/>
          </p:cNvSpPr>
          <p:nvPr>
            <p:ph type="subTitle" idx="1"/>
          </p:nvPr>
        </p:nvSpPr>
        <p:spPr>
          <a:xfrm>
            <a:off x="1094392" y="611155"/>
            <a:ext cx="9505655" cy="811559"/>
          </a:xfrm>
        </p:spPr>
        <p:txBody>
          <a:bodyPr anchor="ctr">
            <a:normAutofit/>
          </a:bodyPr>
          <a:lstStyle/>
          <a:p>
            <a:pPr algn="ctr"/>
            <a:r>
              <a:rPr lang="en-US" sz="2400" b="1" u="sng" dirty="0"/>
              <a:t>Analysis on Application Data</a:t>
            </a:r>
          </a:p>
          <a:p>
            <a:pPr algn="ctr"/>
            <a:endParaRPr lang="en-US" sz="3200" b="1" dirty="0"/>
          </a:p>
        </p:txBody>
      </p:sp>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4" name="TextBox 3">
            <a:extLst>
              <a:ext uri="{FF2B5EF4-FFF2-40B4-BE49-F238E27FC236}">
                <a16:creationId xmlns:a16="http://schemas.microsoft.com/office/drawing/2014/main" id="{F17E7F75-91AB-FF5D-2844-B50E0320F198}"/>
              </a:ext>
            </a:extLst>
          </p:cNvPr>
          <p:cNvSpPr txBox="1"/>
          <p:nvPr/>
        </p:nvSpPr>
        <p:spPr>
          <a:xfrm>
            <a:off x="4502275" y="1016934"/>
            <a:ext cx="6097772" cy="369332"/>
          </a:xfrm>
          <a:prstGeom prst="rect">
            <a:avLst/>
          </a:prstGeom>
          <a:noFill/>
        </p:spPr>
        <p:txBody>
          <a:bodyPr wrap="square">
            <a:spAutoFit/>
          </a:bodyPr>
          <a:lstStyle/>
          <a:p>
            <a:r>
              <a:rPr lang="en-US" sz="1800" b="1" dirty="0"/>
              <a:t>Outlier Detection</a:t>
            </a:r>
          </a:p>
        </p:txBody>
      </p:sp>
      <p:pic>
        <p:nvPicPr>
          <p:cNvPr id="11" name="Picture 10">
            <a:extLst>
              <a:ext uri="{FF2B5EF4-FFF2-40B4-BE49-F238E27FC236}">
                <a16:creationId xmlns:a16="http://schemas.microsoft.com/office/drawing/2014/main" id="{8B17CE33-1E52-BB3B-6DD9-0115D4105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00" y="1781649"/>
            <a:ext cx="4506407" cy="4257041"/>
          </a:xfrm>
          <a:prstGeom prst="rect">
            <a:avLst/>
          </a:prstGeom>
        </p:spPr>
      </p:pic>
      <p:pic>
        <p:nvPicPr>
          <p:cNvPr id="13" name="Picture 12">
            <a:extLst>
              <a:ext uri="{FF2B5EF4-FFF2-40B4-BE49-F238E27FC236}">
                <a16:creationId xmlns:a16="http://schemas.microsoft.com/office/drawing/2014/main" id="{F69A3EA8-7ED3-BFFA-8934-237B75C99C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625" y="2608973"/>
            <a:ext cx="2602392" cy="2602392"/>
          </a:xfrm>
          <a:prstGeom prst="rect">
            <a:avLst/>
          </a:prstGeom>
        </p:spPr>
      </p:pic>
      <p:pic>
        <p:nvPicPr>
          <p:cNvPr id="15" name="Picture 14">
            <a:extLst>
              <a:ext uri="{FF2B5EF4-FFF2-40B4-BE49-F238E27FC236}">
                <a16:creationId xmlns:a16="http://schemas.microsoft.com/office/drawing/2014/main" id="{280BAF05-ADED-A75E-BED8-2F755F6998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3982" y="1979274"/>
            <a:ext cx="4038668" cy="3861792"/>
          </a:xfrm>
          <a:prstGeom prst="rect">
            <a:avLst/>
          </a:prstGeom>
        </p:spPr>
      </p:pic>
      <p:sp>
        <p:nvSpPr>
          <p:cNvPr id="19" name="TextBox 18">
            <a:extLst>
              <a:ext uri="{FF2B5EF4-FFF2-40B4-BE49-F238E27FC236}">
                <a16:creationId xmlns:a16="http://schemas.microsoft.com/office/drawing/2014/main" id="{09D3E167-049E-88DA-1223-64C57A3CB9C7}"/>
              </a:ext>
            </a:extLst>
          </p:cNvPr>
          <p:cNvSpPr txBox="1"/>
          <p:nvPr/>
        </p:nvSpPr>
        <p:spPr>
          <a:xfrm>
            <a:off x="123748" y="1331662"/>
            <a:ext cx="6096000" cy="369332"/>
          </a:xfrm>
          <a:prstGeom prst="rect">
            <a:avLst/>
          </a:prstGeom>
          <a:noFill/>
        </p:spPr>
        <p:txBody>
          <a:bodyPr wrap="square">
            <a:spAutoFit/>
          </a:bodyPr>
          <a:lstStyle/>
          <a:p>
            <a:pPr lvl="1"/>
            <a:r>
              <a:rPr lang="en-US" sz="1800" dirty="0"/>
              <a:t>Analysis Years_Employed Columns</a:t>
            </a:r>
          </a:p>
        </p:txBody>
      </p:sp>
      <p:sp>
        <p:nvSpPr>
          <p:cNvPr id="21" name="TextBox 20">
            <a:extLst>
              <a:ext uri="{FF2B5EF4-FFF2-40B4-BE49-F238E27FC236}">
                <a16:creationId xmlns:a16="http://schemas.microsoft.com/office/drawing/2014/main" id="{75D8151A-9663-DB43-8D69-59D1FC78D276}"/>
              </a:ext>
            </a:extLst>
          </p:cNvPr>
          <p:cNvSpPr txBox="1"/>
          <p:nvPr/>
        </p:nvSpPr>
        <p:spPr>
          <a:xfrm>
            <a:off x="4989257" y="1516328"/>
            <a:ext cx="4263393" cy="369332"/>
          </a:xfrm>
          <a:prstGeom prst="rect">
            <a:avLst/>
          </a:prstGeom>
          <a:noFill/>
        </p:spPr>
        <p:txBody>
          <a:bodyPr wrap="square">
            <a:spAutoFit/>
          </a:bodyPr>
          <a:lstStyle/>
          <a:p>
            <a:pPr lvl="1"/>
            <a:r>
              <a:rPr lang="en-US" sz="1800" dirty="0"/>
              <a:t>Analyzing Amt_Req_Credit</a:t>
            </a:r>
          </a:p>
        </p:txBody>
      </p:sp>
    </p:spTree>
    <p:extLst>
      <p:ext uri="{BB962C8B-B14F-4D97-AF65-F5344CB8AC3E}">
        <p14:creationId xmlns:p14="http://schemas.microsoft.com/office/powerpoint/2010/main" val="32288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9" name="TextBox 8">
            <a:extLst>
              <a:ext uri="{FF2B5EF4-FFF2-40B4-BE49-F238E27FC236}">
                <a16:creationId xmlns:a16="http://schemas.microsoft.com/office/drawing/2014/main" id="{EDF1A7A8-DA0D-0E02-E70A-DFA05DC2AC49}"/>
              </a:ext>
            </a:extLst>
          </p:cNvPr>
          <p:cNvSpPr txBox="1"/>
          <p:nvPr/>
        </p:nvSpPr>
        <p:spPr>
          <a:xfrm>
            <a:off x="5226887" y="338279"/>
            <a:ext cx="2884916" cy="369332"/>
          </a:xfrm>
          <a:prstGeom prst="rect">
            <a:avLst/>
          </a:prstGeom>
          <a:noFill/>
        </p:spPr>
        <p:txBody>
          <a:bodyPr wrap="square">
            <a:spAutoFit/>
          </a:bodyPr>
          <a:lstStyle/>
          <a:p>
            <a:r>
              <a:rPr lang="en-US" sz="1800" b="1" dirty="0"/>
              <a:t>Univariate Analysis</a:t>
            </a:r>
          </a:p>
        </p:txBody>
      </p:sp>
      <p:pic>
        <p:nvPicPr>
          <p:cNvPr id="11" name="Picture 10">
            <a:extLst>
              <a:ext uri="{FF2B5EF4-FFF2-40B4-BE49-F238E27FC236}">
                <a16:creationId xmlns:a16="http://schemas.microsoft.com/office/drawing/2014/main" id="{85E747B0-C7A2-238E-39D3-90F39F38B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15" y="1419496"/>
            <a:ext cx="4970155" cy="2272937"/>
          </a:xfrm>
          <a:prstGeom prst="rect">
            <a:avLst/>
          </a:prstGeom>
        </p:spPr>
      </p:pic>
      <p:pic>
        <p:nvPicPr>
          <p:cNvPr id="13" name="Picture 12">
            <a:extLst>
              <a:ext uri="{FF2B5EF4-FFF2-40B4-BE49-F238E27FC236}">
                <a16:creationId xmlns:a16="http://schemas.microsoft.com/office/drawing/2014/main" id="{DF4DD43C-180B-FAE5-26CD-B52E9424C9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177" y="3820758"/>
            <a:ext cx="5846168" cy="2673553"/>
          </a:xfrm>
          <a:prstGeom prst="rect">
            <a:avLst/>
          </a:prstGeom>
        </p:spPr>
      </p:pic>
      <p:pic>
        <p:nvPicPr>
          <p:cNvPr id="15" name="Picture 14">
            <a:extLst>
              <a:ext uri="{FF2B5EF4-FFF2-40B4-BE49-F238E27FC236}">
                <a16:creationId xmlns:a16="http://schemas.microsoft.com/office/drawing/2014/main" id="{CFA63298-80A6-B5D8-30D8-CE393F99C3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9360" y="956439"/>
            <a:ext cx="3478671" cy="5797785"/>
          </a:xfrm>
          <a:prstGeom prst="rect">
            <a:avLst/>
          </a:prstGeom>
        </p:spPr>
      </p:pic>
    </p:spTree>
    <p:extLst>
      <p:ext uri="{BB962C8B-B14F-4D97-AF65-F5344CB8AC3E}">
        <p14:creationId xmlns:p14="http://schemas.microsoft.com/office/powerpoint/2010/main" val="61473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9" name="TextBox 8">
            <a:extLst>
              <a:ext uri="{FF2B5EF4-FFF2-40B4-BE49-F238E27FC236}">
                <a16:creationId xmlns:a16="http://schemas.microsoft.com/office/drawing/2014/main" id="{EDF1A7A8-DA0D-0E02-E70A-DFA05DC2AC49}"/>
              </a:ext>
            </a:extLst>
          </p:cNvPr>
          <p:cNvSpPr txBox="1"/>
          <p:nvPr/>
        </p:nvSpPr>
        <p:spPr>
          <a:xfrm>
            <a:off x="4836733" y="426489"/>
            <a:ext cx="2681411" cy="369332"/>
          </a:xfrm>
          <a:prstGeom prst="rect">
            <a:avLst/>
          </a:prstGeom>
          <a:noFill/>
        </p:spPr>
        <p:txBody>
          <a:bodyPr wrap="square">
            <a:spAutoFit/>
          </a:bodyPr>
          <a:lstStyle/>
          <a:p>
            <a:r>
              <a:rPr lang="en-US" sz="1800" b="1" dirty="0"/>
              <a:t>Univariate Analysis</a:t>
            </a:r>
          </a:p>
        </p:txBody>
      </p:sp>
      <p:pic>
        <p:nvPicPr>
          <p:cNvPr id="3" name="Picture 2">
            <a:extLst>
              <a:ext uri="{FF2B5EF4-FFF2-40B4-BE49-F238E27FC236}">
                <a16:creationId xmlns:a16="http://schemas.microsoft.com/office/drawing/2014/main" id="{19BC3610-A5D6-DDC1-81ED-4B3459FAA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41" y="1093986"/>
            <a:ext cx="3436757" cy="5588221"/>
          </a:xfrm>
          <a:prstGeom prst="rect">
            <a:avLst/>
          </a:prstGeom>
        </p:spPr>
      </p:pic>
      <p:pic>
        <p:nvPicPr>
          <p:cNvPr id="6" name="Picture 5">
            <a:extLst>
              <a:ext uri="{FF2B5EF4-FFF2-40B4-BE49-F238E27FC236}">
                <a16:creationId xmlns:a16="http://schemas.microsoft.com/office/drawing/2014/main" id="{C140C9F1-1253-2E7B-85D6-C423CC559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3" y="1064403"/>
            <a:ext cx="3436756" cy="5588221"/>
          </a:xfrm>
          <a:prstGeom prst="rect">
            <a:avLst/>
          </a:prstGeom>
        </p:spPr>
      </p:pic>
      <p:pic>
        <p:nvPicPr>
          <p:cNvPr id="10" name="Picture 9">
            <a:extLst>
              <a:ext uri="{FF2B5EF4-FFF2-40B4-BE49-F238E27FC236}">
                <a16:creationId xmlns:a16="http://schemas.microsoft.com/office/drawing/2014/main" id="{FFC103F5-8AFE-2208-4D9F-4D59AFCFB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1287" y="3042807"/>
            <a:ext cx="3629429" cy="1936433"/>
          </a:xfrm>
          <a:prstGeom prst="rect">
            <a:avLst/>
          </a:prstGeom>
        </p:spPr>
      </p:pic>
    </p:spTree>
    <p:extLst>
      <p:ext uri="{BB962C8B-B14F-4D97-AF65-F5344CB8AC3E}">
        <p14:creationId xmlns:p14="http://schemas.microsoft.com/office/powerpoint/2010/main" val="93943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sp>
        <p:nvSpPr>
          <p:cNvPr id="9" name="TextBox 8">
            <a:extLst>
              <a:ext uri="{FF2B5EF4-FFF2-40B4-BE49-F238E27FC236}">
                <a16:creationId xmlns:a16="http://schemas.microsoft.com/office/drawing/2014/main" id="{D689FFFA-44E0-1113-5179-C9805F286B57}"/>
              </a:ext>
            </a:extLst>
          </p:cNvPr>
          <p:cNvSpPr txBox="1"/>
          <p:nvPr/>
        </p:nvSpPr>
        <p:spPr>
          <a:xfrm>
            <a:off x="4886960" y="647603"/>
            <a:ext cx="2418080" cy="369332"/>
          </a:xfrm>
          <a:prstGeom prst="rect">
            <a:avLst/>
          </a:prstGeom>
          <a:noFill/>
        </p:spPr>
        <p:txBody>
          <a:bodyPr wrap="square">
            <a:spAutoFit/>
          </a:bodyPr>
          <a:lstStyle/>
          <a:p>
            <a:r>
              <a:rPr lang="en-US" sz="1800" b="1" dirty="0"/>
              <a:t>Bivariate Analysis</a:t>
            </a:r>
          </a:p>
        </p:txBody>
      </p:sp>
      <p:pic>
        <p:nvPicPr>
          <p:cNvPr id="13" name="Picture 12">
            <a:extLst>
              <a:ext uri="{FF2B5EF4-FFF2-40B4-BE49-F238E27FC236}">
                <a16:creationId xmlns:a16="http://schemas.microsoft.com/office/drawing/2014/main" id="{04B430A1-5E9D-DB7C-928B-60DCE8E00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939" y="2568936"/>
            <a:ext cx="5439061" cy="2901938"/>
          </a:xfrm>
          <a:prstGeom prst="rect">
            <a:avLst/>
          </a:prstGeom>
        </p:spPr>
      </p:pic>
      <p:pic>
        <p:nvPicPr>
          <p:cNvPr id="25" name="Picture 24">
            <a:extLst>
              <a:ext uri="{FF2B5EF4-FFF2-40B4-BE49-F238E27FC236}">
                <a16:creationId xmlns:a16="http://schemas.microsoft.com/office/drawing/2014/main" id="{798B867E-17A3-16A5-8471-478178BFF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9559" y="1286440"/>
            <a:ext cx="5466931" cy="5466931"/>
          </a:xfrm>
          <a:prstGeom prst="rect">
            <a:avLst/>
          </a:prstGeom>
        </p:spPr>
      </p:pic>
      <p:sp>
        <p:nvSpPr>
          <p:cNvPr id="27" name="TextBox 26">
            <a:extLst>
              <a:ext uri="{FF2B5EF4-FFF2-40B4-BE49-F238E27FC236}">
                <a16:creationId xmlns:a16="http://schemas.microsoft.com/office/drawing/2014/main" id="{0CD17D6E-7BAD-D8DA-93CC-994087530053}"/>
              </a:ext>
            </a:extLst>
          </p:cNvPr>
          <p:cNvSpPr txBox="1"/>
          <p:nvPr/>
        </p:nvSpPr>
        <p:spPr>
          <a:xfrm>
            <a:off x="7641583" y="978663"/>
            <a:ext cx="4868466" cy="307777"/>
          </a:xfrm>
          <a:prstGeom prst="rect">
            <a:avLst/>
          </a:prstGeom>
          <a:noFill/>
        </p:spPr>
        <p:txBody>
          <a:bodyPr wrap="square">
            <a:spAutoFit/>
          </a:bodyPr>
          <a:lstStyle/>
          <a:p>
            <a:pPr lvl="1"/>
            <a:r>
              <a:rPr lang="en-US" sz="1400" dirty="0"/>
              <a:t>Numerical Vs Numerical Variables</a:t>
            </a:r>
          </a:p>
        </p:txBody>
      </p:sp>
    </p:spTree>
    <p:extLst>
      <p:ext uri="{BB962C8B-B14F-4D97-AF65-F5344CB8AC3E}">
        <p14:creationId xmlns:p14="http://schemas.microsoft.com/office/powerpoint/2010/main" val="292323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4CFC-146C-1D4A-7F08-5593F040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63" y="1"/>
            <a:ext cx="1493658" cy="1222310"/>
          </a:xfrm>
          <a:prstGeom prst="rect">
            <a:avLst/>
          </a:prstGeom>
        </p:spPr>
      </p:pic>
      <p:pic>
        <p:nvPicPr>
          <p:cNvPr id="7" name="Picture 6">
            <a:extLst>
              <a:ext uri="{FF2B5EF4-FFF2-40B4-BE49-F238E27FC236}">
                <a16:creationId xmlns:a16="http://schemas.microsoft.com/office/drawing/2014/main" id="{759F85BD-BA4C-F42B-A402-EA7003CF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656" y="205376"/>
            <a:ext cx="1522834" cy="811559"/>
          </a:xfrm>
          <a:prstGeom prst="rect">
            <a:avLst/>
          </a:prstGeom>
        </p:spPr>
      </p:pic>
      <p:pic>
        <p:nvPicPr>
          <p:cNvPr id="3" name="Picture 2">
            <a:extLst>
              <a:ext uri="{FF2B5EF4-FFF2-40B4-BE49-F238E27FC236}">
                <a16:creationId xmlns:a16="http://schemas.microsoft.com/office/drawing/2014/main" id="{BA2CD3DE-8B7A-F856-0C96-D9665B6D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638" y="1120953"/>
            <a:ext cx="4961864" cy="2647336"/>
          </a:xfrm>
          <a:prstGeom prst="rect">
            <a:avLst/>
          </a:prstGeom>
        </p:spPr>
      </p:pic>
      <p:pic>
        <p:nvPicPr>
          <p:cNvPr id="6" name="Picture 5">
            <a:extLst>
              <a:ext uri="{FF2B5EF4-FFF2-40B4-BE49-F238E27FC236}">
                <a16:creationId xmlns:a16="http://schemas.microsoft.com/office/drawing/2014/main" id="{F1A2324C-2DC0-1066-D3DC-73E337382D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528" y="1120953"/>
            <a:ext cx="4961863" cy="2647336"/>
          </a:xfrm>
          <a:prstGeom prst="rect">
            <a:avLst/>
          </a:prstGeom>
        </p:spPr>
      </p:pic>
      <p:pic>
        <p:nvPicPr>
          <p:cNvPr id="9" name="Picture 8">
            <a:extLst>
              <a:ext uri="{FF2B5EF4-FFF2-40B4-BE49-F238E27FC236}">
                <a16:creationId xmlns:a16="http://schemas.microsoft.com/office/drawing/2014/main" id="{14E1EF1A-BC70-B347-77AE-973B367796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7638" y="3951583"/>
            <a:ext cx="4961864" cy="2647337"/>
          </a:xfrm>
          <a:prstGeom prst="rect">
            <a:avLst/>
          </a:prstGeom>
        </p:spPr>
      </p:pic>
      <p:pic>
        <p:nvPicPr>
          <p:cNvPr id="11" name="Picture 10">
            <a:extLst>
              <a:ext uri="{FF2B5EF4-FFF2-40B4-BE49-F238E27FC236}">
                <a16:creationId xmlns:a16="http://schemas.microsoft.com/office/drawing/2014/main" id="{BCF410BA-C162-9EC3-8DA2-E594574D05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528" y="3951585"/>
            <a:ext cx="4961864" cy="2647336"/>
          </a:xfrm>
          <a:prstGeom prst="rect">
            <a:avLst/>
          </a:prstGeom>
        </p:spPr>
      </p:pic>
    </p:spTree>
    <p:extLst>
      <p:ext uri="{BB962C8B-B14F-4D97-AF65-F5344CB8AC3E}">
        <p14:creationId xmlns:p14="http://schemas.microsoft.com/office/powerpoint/2010/main" val="22884858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1666</TotalTime>
  <Words>625</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Verma</dc:creator>
  <cp:lastModifiedBy>Surya Verma</cp:lastModifiedBy>
  <cp:revision>3</cp:revision>
  <dcterms:created xsi:type="dcterms:W3CDTF">2023-07-31T11:19:27Z</dcterms:created>
  <dcterms:modified xsi:type="dcterms:W3CDTF">2023-08-01T15:07:59Z</dcterms:modified>
</cp:coreProperties>
</file>